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256" r:id="rId3"/>
    <p:sldId id="324" r:id="rId4"/>
    <p:sldId id="325" r:id="rId5"/>
    <p:sldId id="322" r:id="rId6"/>
    <p:sldId id="323" r:id="rId7"/>
    <p:sldId id="326" r:id="rId8"/>
    <p:sldId id="266" r:id="rId9"/>
    <p:sldId id="285" r:id="rId10"/>
    <p:sldId id="320" r:id="rId11"/>
    <p:sldId id="282" r:id="rId12"/>
    <p:sldId id="259" r:id="rId13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B3"/>
    <a:srgbClr val="007E85"/>
    <a:srgbClr val="898989"/>
    <a:srgbClr val="F199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3" autoAdjust="0"/>
    <p:restoredTop sz="90281" autoAdjust="0"/>
  </p:normalViewPr>
  <p:slideViewPr>
    <p:cSldViewPr snapToObjects="1">
      <p:cViewPr varScale="1">
        <p:scale>
          <a:sx n="103" d="100"/>
          <a:sy n="103" d="100"/>
        </p:scale>
        <p:origin x="171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4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4E95B-170B-477A-9D24-A7D78F1DA90D}" type="datetimeFigureOut">
              <a:rPr lang="is-IS" smtClean="0"/>
              <a:pPr/>
              <a:t>23.11.2017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9673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9673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0EFF7-B5F6-42F8-932C-231BB856F1C5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11725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9" y="4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CA3D5-86CA-43F5-B1F4-C4645CA10334}" type="datetimeFigureOut">
              <a:rPr lang="is-IS" smtClean="0"/>
              <a:t>23.11.2017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2" y="4715633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9672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9" y="9429672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AC85E-FF12-4CB7-B8EF-F17930451566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68349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Fara yfir hlutverk HH, starfsemi og verkefni stofnunar, væntingar okkar til stjórnvalda og samstarfsstofnana og stöðu okkar gagnvart heilsugæslu í landinu.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AC85E-FF12-4CB7-B8EF-F17930451566}" type="slidenum">
              <a:rPr lang="is-IS" smtClean="0"/>
              <a:t>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35299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AC85E-FF12-4CB7-B8EF-F17930451566}" type="slidenum">
              <a:rPr lang="is-IS" smtClean="0"/>
              <a:t>10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80101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AC85E-FF12-4CB7-B8EF-F17930451566}" type="slidenum">
              <a:rPr lang="is-IS" smtClean="0"/>
              <a:t>11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8960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AC85E-FF12-4CB7-B8EF-F17930451566}" type="slidenum">
              <a:rPr lang="is-IS" smtClean="0"/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97477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AC85E-FF12-4CB7-B8EF-F17930451566}" type="slidenum">
              <a:rPr lang="is-IS" smtClean="0"/>
              <a:t>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75576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AC85E-FF12-4CB7-B8EF-F17930451566}" type="slidenum">
              <a:rPr lang="is-IS" smtClean="0"/>
              <a:t>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15413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Miðlægar einingar: Þjóna út fyrir höfuðborgarsvæðið </a:t>
            </a:r>
          </a:p>
          <a:p>
            <a:r>
              <a:rPr lang="is-IS" dirty="0"/>
              <a:t>Göngudeild sóttvarna og hælisleitenda: berklavarnir, ferðamannaheilsuvernd, heilbrigðisskoðun innflytjenda utan Evrópska efnahagsvæðisins, þjónusta við hælisleitendur </a:t>
            </a:r>
          </a:p>
          <a:p>
            <a:r>
              <a:rPr lang="is-IS" dirty="0"/>
              <a:t>ÞHS: skilgreind sem 2. stigs þjónusta </a:t>
            </a:r>
          </a:p>
          <a:p>
            <a:r>
              <a:rPr lang="is-IS" dirty="0"/>
              <a:t>Geðteymin: Veita fullorðnum með geðrænan vanda/geðsjúkdóma þjónustu og meðferð – 2. stigs þjónusta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AC85E-FF12-4CB7-B8EF-F17930451566}" type="slidenum">
              <a:rPr lang="is-IS" smtClean="0"/>
              <a:t>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20243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Héraðsvakt ;Sólarhringsvakt, Óvænt andlát í heimahúsum, sjálfræðissviftingar, </a:t>
            </a:r>
          </a:p>
          <a:p>
            <a:r>
              <a:rPr lang="is-IS" dirty="0"/>
              <a:t>Færni- og heilsumatsnefnsnefnd; Umsóknir og mat á færni og heilsu, ráðgjöf um val á hjúkrunarheimilum og þau úrræði sem bjóðast einstaklingum til áframhaldandi búsetu á eigin heimili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AC85E-FF12-4CB7-B8EF-F17930451566}" type="slidenum">
              <a:rPr lang="is-IS" smtClean="0"/>
              <a:t>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04453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Almennt ekki stefna stjórnvalda að fjölga ríkisstofnunum – óhagræði í mörgun litlum ríkisstofnunum</a:t>
            </a:r>
          </a:p>
          <a:p>
            <a:r>
              <a:rPr lang="is-IS" dirty="0"/>
              <a:t>Þroska- og hegðurnarstöð; yðri betur borgið sem sjálfstæðri stofnun eða tend BUGL eða Greingarstöðinni – á móti léttari skref fyrir foreldra/börn að sækja þjónstuna inn í heilsugæsluna</a:t>
            </a:r>
          </a:p>
          <a:p>
            <a:r>
              <a:rPr lang="is-IS" dirty="0"/>
              <a:t>Héraðsvaktin – hagur af því að sérhæfa fólk – flókin löggjöf – útköll lögreglu – kosnaðarsöm – fer ekki vel með örðu skipulagi daginnustofnunar HH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AC85E-FF12-4CB7-B8EF-F17930451566}" type="slidenum">
              <a:rPr lang="is-IS" smtClean="0"/>
              <a:t>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76578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Ef grunnstoð =&gt; beina fjármunum þangað, ekki í sjálfstæðan stofurekstur sérfræðinga sem eru að hluta til í samkeppni við heilsugæsluna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AC85E-FF12-4CB7-B8EF-F17930451566}" type="slidenum">
              <a:rPr lang="is-IS" smtClean="0"/>
              <a:t>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46412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Ekki bara fráflæðivandi frá LSH – frálæðivandi frá heilsugæslunni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AC85E-FF12-4CB7-B8EF-F17930451566}" type="slidenum">
              <a:rPr lang="is-IS" smtClean="0"/>
              <a:t>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50832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DC7-B99A-3C46-89A1-D9B0A31B4306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5FB1-3EFA-C643-8CE5-38006672F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DC7-B99A-3C46-89A1-D9B0A31B4306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5FB1-3EFA-C643-8CE5-38006672F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DC7-B99A-3C46-89A1-D9B0A31B4306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5FB1-3EFA-C643-8CE5-38006672F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4B8C-CF1E-4A4D-81E6-990B7DF96830}" type="datetimeFigureOut">
              <a:rPr lang="is-IS" smtClean="0"/>
              <a:pPr/>
              <a:t>23.11.2017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D8D9-58AE-44DE-A7CE-1A3AB9DE69C1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4B8C-CF1E-4A4D-81E6-990B7DF96830}" type="datetimeFigureOut">
              <a:rPr lang="is-IS" smtClean="0"/>
              <a:pPr/>
              <a:t>23.11.2017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D8D9-58AE-44DE-A7CE-1A3AB9DE69C1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4B8C-CF1E-4A4D-81E6-990B7DF96830}" type="datetimeFigureOut">
              <a:rPr lang="is-IS" smtClean="0"/>
              <a:pPr/>
              <a:t>23.11.2017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D8D9-58AE-44DE-A7CE-1A3AB9DE69C1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4B8C-CF1E-4A4D-81E6-990B7DF96830}" type="datetimeFigureOut">
              <a:rPr lang="is-IS" smtClean="0"/>
              <a:pPr/>
              <a:t>23.11.2017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D8D9-58AE-44DE-A7CE-1A3AB9DE69C1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4B8C-CF1E-4A4D-81E6-990B7DF96830}" type="datetimeFigureOut">
              <a:rPr lang="is-IS" smtClean="0"/>
              <a:pPr/>
              <a:t>23.11.2017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D8D9-58AE-44DE-A7CE-1A3AB9DE69C1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4B8C-CF1E-4A4D-81E6-990B7DF96830}" type="datetimeFigureOut">
              <a:rPr lang="is-IS" smtClean="0"/>
              <a:pPr/>
              <a:t>23.11.2017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D8D9-58AE-44DE-A7CE-1A3AB9DE69C1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4B8C-CF1E-4A4D-81E6-990B7DF96830}" type="datetimeFigureOut">
              <a:rPr lang="is-IS" smtClean="0"/>
              <a:pPr/>
              <a:t>23.11.2017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D8D9-58AE-44DE-A7CE-1A3AB9DE69C1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4B8C-CF1E-4A4D-81E6-990B7DF96830}" type="datetimeFigureOut">
              <a:rPr lang="is-IS" smtClean="0"/>
              <a:pPr/>
              <a:t>23.11.2017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D8D9-58AE-44DE-A7CE-1A3AB9DE69C1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DC7-B99A-3C46-89A1-D9B0A31B4306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5FB1-3EFA-C643-8CE5-38006672F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4B8C-CF1E-4A4D-81E6-990B7DF96830}" type="datetimeFigureOut">
              <a:rPr lang="is-IS" smtClean="0"/>
              <a:pPr/>
              <a:t>23.11.2017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D8D9-58AE-44DE-A7CE-1A3AB9DE69C1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4B8C-CF1E-4A4D-81E6-990B7DF96830}" type="datetimeFigureOut">
              <a:rPr lang="is-IS" smtClean="0"/>
              <a:pPr/>
              <a:t>23.11.2017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D8D9-58AE-44DE-A7CE-1A3AB9DE69C1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4B8C-CF1E-4A4D-81E6-990B7DF96830}" type="datetimeFigureOut">
              <a:rPr lang="is-IS" smtClean="0"/>
              <a:pPr/>
              <a:t>23.11.2017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D8D9-58AE-44DE-A7CE-1A3AB9DE69C1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DC7-B99A-3C46-89A1-D9B0A31B4306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5FB1-3EFA-C643-8CE5-38006672F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DC7-B99A-3C46-89A1-D9B0A31B4306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5FB1-3EFA-C643-8CE5-38006672F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DC7-B99A-3C46-89A1-D9B0A31B4306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5FB1-3EFA-C643-8CE5-38006672F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DC7-B99A-3C46-89A1-D9B0A31B4306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5FB1-3EFA-C643-8CE5-38006672F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DC7-B99A-3C46-89A1-D9B0A31B4306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5FB1-3EFA-C643-8CE5-38006672F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DC7-B99A-3C46-89A1-D9B0A31B4306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5FB1-3EFA-C643-8CE5-38006672F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DC7-B99A-3C46-89A1-D9B0A31B4306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5FB1-3EFA-C643-8CE5-38006672F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CFDC7-B99A-3C46-89A1-D9B0A31B4306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F5FB1-3EFA-C643-8CE5-38006672F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E4B8C-CF1E-4A4D-81E6-990B7DF96830}" type="datetimeFigureOut">
              <a:rPr lang="is-IS" smtClean="0"/>
              <a:pPr/>
              <a:t>23.11.2017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AD8D9-58AE-44DE-A7CE-1A3AB9DE69C1}" type="slidenum">
              <a:rPr lang="is-IS" smtClean="0"/>
              <a:pPr/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90500"/>
            <a:ext cx="8640000" cy="647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50800">
              <a:schemeClr val="tx1">
                <a:alpha val="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dirty="0"/>
          </a:p>
        </p:txBody>
      </p:sp>
      <p:sp>
        <p:nvSpPr>
          <p:cNvPr id="6" name="Rectangle 5"/>
          <p:cNvSpPr/>
          <p:nvPr/>
        </p:nvSpPr>
        <p:spPr>
          <a:xfrm>
            <a:off x="228600" y="2105757"/>
            <a:ext cx="8657538" cy="1470025"/>
          </a:xfrm>
          <a:prstGeom prst="rect">
            <a:avLst/>
          </a:prstGeom>
          <a:solidFill>
            <a:srgbClr val="00A6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470025"/>
          </a:xfrm>
        </p:spPr>
        <p:txBody>
          <a:bodyPr>
            <a:normAutofit/>
          </a:bodyPr>
          <a:lstStyle/>
          <a:p>
            <a:r>
              <a:rPr lang="is-IS" sz="4000" i="1" dirty="0">
                <a:solidFill>
                  <a:schemeClr val="bg1"/>
                </a:solidFill>
              </a:rPr>
              <a:t>Heilsugæsla höfuðborgarsvæðisins</a:t>
            </a:r>
            <a:br>
              <a:rPr lang="is-IS" sz="4000" i="1" dirty="0">
                <a:solidFill>
                  <a:schemeClr val="bg1"/>
                </a:solidFill>
              </a:rPr>
            </a:br>
            <a:r>
              <a:rPr lang="is-IS" sz="3600" i="1" dirty="0">
                <a:solidFill>
                  <a:schemeClr val="bg1"/>
                </a:solidFill>
              </a:rPr>
              <a:t>þjónustuviðmið </a:t>
            </a:r>
            <a:endParaRPr lang="is-IS" sz="2800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43000"/>
          </a:xfrm>
        </p:spPr>
        <p:txBody>
          <a:bodyPr>
            <a:normAutofit/>
          </a:bodyPr>
          <a:lstStyle/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is-IS" sz="1800" dirty="0">
                <a:solidFill>
                  <a:schemeClr val="tx1"/>
                </a:solidFill>
              </a:rPr>
              <a:t>24. nóvember 2017 </a:t>
            </a:r>
          </a:p>
          <a:p>
            <a:r>
              <a:rPr lang="is-IS" sz="1800" dirty="0">
                <a:solidFill>
                  <a:schemeClr val="tx1"/>
                </a:solidFill>
              </a:rPr>
              <a:t>Svanhvít Jakobsdóttir, forstjóri </a:t>
            </a:r>
          </a:p>
        </p:txBody>
      </p: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67" y="609600"/>
            <a:ext cx="1684866" cy="76736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600" y="6451500"/>
            <a:ext cx="8640000" cy="216000"/>
          </a:xfrm>
          <a:prstGeom prst="rect">
            <a:avLst/>
          </a:prstGeom>
          <a:solidFill>
            <a:srgbClr val="F199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4138" y="6421000"/>
            <a:ext cx="8088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1200" b="1" i="1" dirty="0">
                <a:solidFill>
                  <a:schemeClr val="bg1"/>
                </a:solidFill>
              </a:rPr>
              <a:t>ÁBYRGÐ – FAGMENNSKA – TRAUST – ÞJÓNUSTA – FRAMÞRÓUN</a:t>
            </a:r>
            <a:endParaRPr lang="is-I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347662"/>
            <a:ext cx="8640000" cy="1069976"/>
          </a:xfrm>
          <a:prstGeom prst="rect">
            <a:avLst/>
          </a:prstGeom>
          <a:solidFill>
            <a:srgbClr val="00A6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408" y="311150"/>
            <a:ext cx="8229600" cy="11430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br>
              <a:rPr lang="en-US" sz="3200" i="1" dirty="0">
                <a:solidFill>
                  <a:schemeClr val="bg1"/>
                </a:solidFill>
              </a:rPr>
            </a:br>
            <a:r>
              <a:rPr lang="is-IS" sz="3200" i="1" dirty="0">
                <a:solidFill>
                  <a:schemeClr val="bg1"/>
                </a:solidFill>
              </a:rPr>
              <a:t>Staða HH gagnvart heilsugæslu í landinu</a:t>
            </a:r>
            <a:br>
              <a:rPr lang="en-US" sz="3200" i="1" dirty="0">
                <a:solidFill>
                  <a:schemeClr val="bg1"/>
                </a:solidFill>
              </a:rPr>
            </a:b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382000" cy="4525963"/>
          </a:xfrm>
        </p:spPr>
        <p:txBody>
          <a:bodyPr>
            <a:normAutofit/>
          </a:bodyPr>
          <a:lstStyle/>
          <a:p>
            <a:pPr lvl="1">
              <a:buClr>
                <a:srgbClr val="F19910"/>
              </a:buClr>
              <a:buFont typeface="Courier New"/>
              <a:buChar char="o"/>
            </a:pPr>
            <a:endParaRPr lang="is-IS" sz="300" dirty="0"/>
          </a:p>
          <a:p>
            <a:pPr lvl="1">
              <a:buClr>
                <a:srgbClr val="F19910"/>
              </a:buClr>
              <a:buFont typeface="Courier New"/>
              <a:buChar char="o"/>
            </a:pPr>
            <a:r>
              <a:rPr lang="is-IS" dirty="0"/>
              <a:t>Þróunarstofa heilsugæslunnar</a:t>
            </a:r>
          </a:p>
          <a:p>
            <a:pPr lvl="2">
              <a:buClr>
                <a:srgbClr val="F19910"/>
              </a:buClr>
              <a:buFont typeface="Courier New"/>
              <a:buChar char="o"/>
            </a:pPr>
            <a:r>
              <a:rPr lang="is-IS" dirty="0"/>
              <a:t>Leiðandi á sviði þróunar og gæða á landsvísu</a:t>
            </a:r>
          </a:p>
          <a:p>
            <a:pPr lvl="2">
              <a:buClr>
                <a:srgbClr val="F19910"/>
              </a:buClr>
              <a:buFont typeface="Courier New"/>
              <a:buChar char="o"/>
            </a:pPr>
            <a:r>
              <a:rPr lang="is-IS" dirty="0"/>
              <a:t>Samræming verklags og verkferla</a:t>
            </a:r>
          </a:p>
          <a:p>
            <a:pPr lvl="2">
              <a:buClr>
                <a:srgbClr val="F19910"/>
              </a:buClr>
              <a:buFont typeface="Courier New"/>
              <a:buChar char="o"/>
            </a:pPr>
            <a:r>
              <a:rPr lang="is-IS" dirty="0"/>
              <a:t>Gæðaþróun og framþróun þjónustunnar</a:t>
            </a:r>
          </a:p>
          <a:p>
            <a:pPr lvl="2">
              <a:buClr>
                <a:srgbClr val="F19910"/>
              </a:buClr>
              <a:buFont typeface="Courier New"/>
              <a:buChar char="o"/>
            </a:pPr>
            <a:r>
              <a:rPr lang="is-IS" dirty="0"/>
              <a:t>Tímabundin þátttaka starfsmanna af öllu landinu í gæða- og þróunarverkefnum, rannsóknum og vísindastarfi</a:t>
            </a:r>
          </a:p>
          <a:p>
            <a:pPr lvl="1" algn="ctr">
              <a:buClr>
                <a:srgbClr val="F19910"/>
              </a:buClr>
              <a:buFont typeface="Courier New"/>
              <a:buChar char="o"/>
            </a:pPr>
            <a:endParaRPr lang="is-IS" dirty="0"/>
          </a:p>
          <a:p>
            <a:pPr marL="457200" lvl="1" indent="0" algn="ctr">
              <a:buClr>
                <a:srgbClr val="F19910"/>
              </a:buClr>
              <a:buNone/>
            </a:pPr>
            <a:endParaRPr lang="en-US" dirty="0"/>
          </a:p>
          <a:p>
            <a:pPr marL="914400" lvl="2" indent="0">
              <a:buClr>
                <a:srgbClr val="F19910"/>
              </a:buClr>
              <a:buNone/>
            </a:pP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228600" y="6451500"/>
            <a:ext cx="8640000" cy="216000"/>
          </a:xfrm>
          <a:prstGeom prst="rect">
            <a:avLst/>
          </a:prstGeom>
          <a:solidFill>
            <a:srgbClr val="F199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126163"/>
            <a:ext cx="1016000" cy="4627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4138" y="6421000"/>
            <a:ext cx="8088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1200" b="1" i="1" dirty="0">
                <a:solidFill>
                  <a:schemeClr val="bg1"/>
                </a:solidFill>
              </a:rPr>
              <a:t>ÁBYRGÐ – FAGMENNSKA – TRAUST – ÞJÓNUSTA – FRAMÞRÓUN</a:t>
            </a:r>
            <a:endParaRPr lang="is-IS" sz="1200" dirty="0">
              <a:solidFill>
                <a:schemeClr val="bg1"/>
              </a:solidFill>
            </a:endParaRPr>
          </a:p>
        </p:txBody>
      </p:sp>
      <p:sp>
        <p:nvSpPr>
          <p:cNvPr id="11" name="Right Triangle 10"/>
          <p:cNvSpPr/>
          <p:nvPr/>
        </p:nvSpPr>
        <p:spPr>
          <a:xfrm flipH="1">
            <a:off x="228600" y="274638"/>
            <a:ext cx="157091" cy="73024"/>
          </a:xfrm>
          <a:prstGeom prst="rtTriangle">
            <a:avLst/>
          </a:prstGeom>
          <a:solidFill>
            <a:srgbClr val="007E85"/>
          </a:solidFill>
          <a:ln>
            <a:noFill/>
          </a:ln>
          <a:effectLst>
            <a:innerShdw blurRad="63500" dist="12700" dir="16200000">
              <a:srgbClr val="000000">
                <a:alpha val="2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496A10-626A-4C20-B2B2-30CFF8CFDC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51" y="4724400"/>
            <a:ext cx="364807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34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90500"/>
            <a:ext cx="8640000" cy="647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50800">
              <a:schemeClr val="tx1">
                <a:alpha val="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4351655"/>
            <a:ext cx="8640000" cy="1470025"/>
          </a:xfrm>
          <a:prstGeom prst="rect">
            <a:avLst/>
          </a:prstGeom>
          <a:solidFill>
            <a:srgbClr val="00A6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76751"/>
            <a:ext cx="6400800" cy="1143000"/>
          </a:xfrm>
        </p:spPr>
        <p:txBody>
          <a:bodyPr>
            <a:normAutofit/>
          </a:bodyPr>
          <a:lstStyle/>
          <a:p>
            <a:endParaRPr lang="en-US" sz="1800" dirty="0">
              <a:solidFill>
                <a:schemeClr val="bg1"/>
              </a:solidFill>
            </a:endParaRPr>
          </a:p>
          <a:p>
            <a:r>
              <a:rPr lang="en-US" sz="3600" dirty="0" err="1">
                <a:solidFill>
                  <a:schemeClr val="bg1"/>
                </a:solidFill>
              </a:rPr>
              <a:t>Takk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fyrir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Right Triangle 6"/>
          <p:cNvSpPr/>
          <p:nvPr/>
        </p:nvSpPr>
        <p:spPr>
          <a:xfrm flipH="1">
            <a:off x="228600" y="4278631"/>
            <a:ext cx="152400" cy="73024"/>
          </a:xfrm>
          <a:prstGeom prst="rtTriangle">
            <a:avLst/>
          </a:prstGeom>
          <a:solidFill>
            <a:srgbClr val="007E85"/>
          </a:solidFill>
          <a:ln>
            <a:noFill/>
          </a:ln>
          <a:effectLst>
            <a:innerShdw blurRad="63500" dist="12700" dir="16200000">
              <a:srgbClr val="000000">
                <a:alpha val="2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778" y="1828800"/>
            <a:ext cx="2516444" cy="114610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28600" y="6451500"/>
            <a:ext cx="8640000" cy="216000"/>
          </a:xfrm>
          <a:prstGeom prst="rect">
            <a:avLst/>
          </a:prstGeom>
          <a:solidFill>
            <a:srgbClr val="F199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126163"/>
            <a:ext cx="1016000" cy="46273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04138" y="6421000"/>
            <a:ext cx="8088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1200" b="1" i="1" dirty="0">
                <a:solidFill>
                  <a:schemeClr val="bg1"/>
                </a:solidFill>
              </a:rPr>
              <a:t>ÁBYRGÐ – FAGMENNSKA – TRAUST – ÞJÓNUSTA – FRAMÞRÓUN</a:t>
            </a:r>
            <a:endParaRPr lang="is-I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8760" y="185420"/>
            <a:ext cx="8640000" cy="647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50800">
              <a:schemeClr val="tx1">
                <a:alpha val="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" y="1182157"/>
            <a:ext cx="8382000" cy="1470025"/>
          </a:xfrm>
          <a:prstGeom prst="rect">
            <a:avLst/>
          </a:prstGeom>
          <a:solidFill>
            <a:srgbClr val="00A6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i="1">
                <a:solidFill>
                  <a:schemeClr val="bg1"/>
                </a:solidFill>
              </a:rPr>
              <a:t>Hlutverk HH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828800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r>
              <a:rPr lang="is-IS" sz="1800" dirty="0">
                <a:solidFill>
                  <a:schemeClr val="tx1"/>
                </a:solidFill>
              </a:rPr>
              <a:t>Hlutverk heilsugæslunnar er að veita íbúum höfuðborgarsvæðisins aðgengilega, samfellda og alhliða heilsugæsluþjónustu. Þjónustan grundvallast á sérþekkingu á sviði heimilislækninga, hjúkrunar og heilsuverndar og byggir á víðtæku þverfaglegu samstarfi.  </a:t>
            </a:r>
          </a:p>
          <a:p>
            <a:endParaRPr lang="en-US" sz="1800" dirty="0"/>
          </a:p>
        </p:txBody>
      </p:sp>
      <p:sp>
        <p:nvSpPr>
          <p:cNvPr id="7" name="Right Triangle 6"/>
          <p:cNvSpPr/>
          <p:nvPr/>
        </p:nvSpPr>
        <p:spPr>
          <a:xfrm flipH="1">
            <a:off x="76200" y="1103312"/>
            <a:ext cx="152400" cy="73024"/>
          </a:xfrm>
          <a:prstGeom prst="rtTriangle">
            <a:avLst/>
          </a:prstGeom>
          <a:solidFill>
            <a:srgbClr val="007E85"/>
          </a:solidFill>
          <a:ln>
            <a:noFill/>
          </a:ln>
          <a:effectLst>
            <a:innerShdw blurRad="63500" dist="12700" dir="16200000">
              <a:srgbClr val="000000">
                <a:alpha val="2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z</a:t>
            </a:r>
            <a:endParaRPr lang="en-US" dirty="0"/>
          </a:p>
        </p:txBody>
      </p: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67" y="609600"/>
            <a:ext cx="1684866" cy="76736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28600" y="4799830"/>
            <a:ext cx="8640000" cy="1690326"/>
          </a:xfrm>
          <a:prstGeom prst="rect">
            <a:avLst/>
          </a:prstGeom>
          <a:solidFill>
            <a:srgbClr val="00A6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" y="6451500"/>
            <a:ext cx="8640000" cy="216000"/>
          </a:xfrm>
          <a:prstGeom prst="rect">
            <a:avLst/>
          </a:prstGeom>
          <a:solidFill>
            <a:srgbClr val="F199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4" name="AutoShape 6" descr="data:image/jpeg;base64,/9j/4AAQSkZJRgABAQAAAQABAAD/2wCEAAkGBxAQEhQQEBAVFBQSEBQUEBQQFRAQFQ8QFBUWFhQVFRYYHCggGBwlGxQUITEhJSkrLi4uFx8zODMsNygtLisBCgoKDg0OGhAQGCwkHCAsLCwsLCwsLCwsLCwsLCwsLCwsLCwsLCwsLCwsLCwsLCwsLCwsLCwsNywsLDcsLDcsLP/AABEIALIBHAMBIgACEQEDEQH/xAAcAAACAgMBAQAAAAAAAAAAAAACAwQFAAEGBwj/xAA+EAACAQMCBAMFBwIFAgcAAAABAgADBBEFIRIxQVEGYXETIoGRoQcyQlKxwdEjYhQz4fDxcrIVJENzgpKi/8QAGwEAAgMBAQEAAAAAAAAAAAAAAQIAAwQFBgf/xAApEQACAgICAgIBAgcAAAAAAAAAAQIDESEEMRJBBSITMlEzQlJhcYGR/9oADAMBAAIRAxEAPwD1UwTGQTFCAYsxhEBpCC2EWRGmLaAIthEOJIaIeKQivFMJIeIaKxjEELE0kOFEwNpiSKcQkdTliEY+FiAIcIAlMIwVhQgNzBNTJCBTDNTchAZkVXrqgLOwUDmScATjNY+0m2pZFGlUqkbcXu00z6nc/KQh27MAMk4A5k7YnPah4mUHhojiHI1G2XP9vVjIXhnU6mr0Kr1aaotN+ELTZirOV4sMTucAj4HznG69XqLV4GyMErywARyGOnMymdj6L4V5WRmteI67PgV3/wDizIPlmUFTX7lTlLiqp7+0fn88QL9MniXp37b7H+ZU3L5/f06H1ixkNKJ3Hhv7SqqMKd6ONCce1UAOnmwGzD6z1anWQ0hURgVcAqwOzKRsRPmdaLOwRFLMzBVVd2ZjyAntOmUntLS3oNT9q9GjwVMEEIzEsQM8wNxGlLAIQyxHihnZWKDJAO3ec54P0Mmobq4GPyA/rOro0CRxkFQdwrcx6SPVr1Kr+zTGAN++8zqzGjU6k3kvK9RUp5A58p5/41uiaRE7i8pEU1B6CcJ4zpf0iYE25IZxSgzzmpFRtaJJm9HMkfXUEwoJihBMAwzAMjIhbRZjGgGAIDCR6kkNEPFCR3iGjnimiMYxIyLSMEZAG046nEpHJHQrGwxF5hrGFDEKAIRkIFMMEQswkMhQSZkhDlvHdjVqUsq2FUZ4RnLN3M8hvBhT9Z79qOHQqG5jG08W8ZaLUt3Odw3Jht8+0qU/tgulV9co9B+yN6aaaN92uK7vsTjDBBkgbbKIrxbpQucsmOPqc/eHn3mvsv8AD1VLL+szIa1b29Ncspp0+FVUnGCOLgzjsRtOivadOkMZyep23MpuyzRx0jxG746LmnUztyPbtxfzK24p9V69OeD5eX89p3viDS1uawwN+mOc1qWkUP8AA1uFFU2zgUiqqCWwAfaNzYlic5+G0qjai2VL2Z4HsLWnQp3IdTcVfaDLb+yVWI4EHRiBkk953+jVlah7Ujnkb9cHnPJvs7qqt6AyueKlUxTTJDvgYJHYDi3PI4nrHtw1I8KlQCRhhw4I9Ocsk95JFJxSwUuqXu539JXadWbjbhwCRzMPURjJMrLe4xUXtxAH0mZP7GpxSR1aOzJ725nGeNiPZMJ2OsXK0lwO37Tz7X6xqhgOxl38xmk/qcHXiJKrJj5xPBNyejmyWz63mjCmmgAARAaGYtoAgNAMJoBgYUA0RUkh5GqRQkd4po14looTaRgi0jBCiDFjlMQhjaZliEY6GsWIaQgGCbgrNwgNiFBEKQhqEIM3054kZEINv73tC44AD7gA95jjBJ9M/Ocn4k4axwUDBWBIYZBwc4I6gzpjWVQyZYkHibj88AYnL6xWCg+u0wXvHR16Ipo6nTGqOTWYgKwbCjfiBxgnt6ekrNXpljkSo8EsWepxAYP9RWPMFMDAz036Y5S+vai4IBz6RJSzAMViZzLt7MkjmDtKvxVfKaIo0KXs6fFxvkAF2wRjHbcnzMu3sjUbHnK/xLYe6FA5SiEv+FtiOE8OV2p3tuS/ADXRXb+xiFYH1G3xnrur3aoSi8szy7/w9DUQOPdLqG9CQD+s9ht9HohQrLxYHNieL5zdh2LETFGcan9zitRqFuUr6dqSMztNR8PqBxUyfMHf5Ssq2PAmSOYmSUJQeGblbCyOYnH6nrtQ1BScZ25/SV9bUwpwUmvEtIpVR/PB+cr9YwGB/Ms1QimkYJyakwdUt0Ye0p/db6GUzLjpOk8J8FWobapyqA8Pkw/39JG1bQ6tGq1PhJwdiOolil46ZU452j6WmmhGAZeZwDAMNoDQBFtAMMwDFCAxiKse0jVIAojtFMY14logTamNWJWNEKAGsckSI1DLEKxyw1gCFGFCEIQRNyECEKAIUJDZmTRmZkAR7qhkEqo4iOu2Zyt9oVwQS3CQOZByfgMTsYDEcu8osoU9mqrkThpHJGzelTUISrgc17nnOR16verxYr1B2IYj9J6hWoY3+p6Tl9bpIQfeB8h/A3lNfEn2apXRkZ9nOsf42nUFQ/1aFQKc4BNN14lJ9GDrn+0S31W04zjynJ/Zvp9RNQq1qasLdreolRmBCswdDT35E5B27cU9EqW5bJA9CZLakuiuu1rs8s1W0IJA856do96K9GnVH4kHF5ONmHzBlJrHh8tyYZPIZxv8BG+CaTpSqU3/AA1iV9Coz9RJx5fbxE5GJLKOhMp9WtS2w7fKXq0+p+Ej1+FfebfsO59Jpsr89C8byT0ef6j4b9sCGHpOQ1zw3UGPfGRsO+J6PrGpuORCjoFxn5zkX469cImWZj13wOpMEaPD2dCyiKh5WM5bw9p1ZLyiCv3X4uJdxgdDPULix42LMBmSLHRqNomWANU8z5+Uq7q5fiODtLFxZW7ONbzqqHhbPTjAMIwTAEBoBhtAMDZADAMJoBihBaRqhklpFqwBI7mKaNaKaKMYsapiljBCgBxiRUasdCseIQilMYIwoYhCCIUIDFhQRN5kIbJmAZmEhRkyBeapwjYD47esdRGjFsnMPPH1kS5vghWkm7sMgflTq7eUrbnXkp0mrMNkXJHVj0UepxN+GdPqOntHOa1wBUrOd+AMMhB5AYAEfSLVHx7IGsXZ3y7evEdh5DO0g6Bo1W/YtUBWiHOc5DNTxkKv5c/mPwztO8paBbKeJk9oe9TcZ8l5frLJMAYUYHYbSqdvpB81jQNG2RFCKoCqMKAAFUeQ6RF3cIoJ7dhn5RlarK65qjngH1lLjKXQa6nJisNV3VjjfBIK4P7xNrYrROeIZPPu58z2z0kW71zgPAcAkc+fykeyvBuztnhBJJ7R66Yw37OhDhySyy8qXPU/8ysv7jbJ59PISFp189yhqn3ULEJ542zmRNZuxTXLHA5ZmmEXLop5XIr4ccye/wBip1tW4GbiGfwjzknw0lKzpe0chqz7s3by8hvOO1/U2ZxgkL0kiveM1NUXOcbmalRHp+jy/K+YvteX16LzW/Ei52PEfoJztbX6hOQJEqUwoyx3kNml3Wkc3+I8yeT6OJmphMEmcbJ6o00AwiYDGKQAwDCJgEyBQLmRqsexkeqYrCR2i2hsYpzFCbUxoiAY1TCQbCUxZMJY6FHpGiIWNEdCMbMUwRCAhIFMZlXdiAPPrNMwUZPOVd5eP+FlHqufrHUR4wyZqV6OYO05m9vifun17yTfNUfdmX4bROmeH6t23CuAg+/UYbJ5eZ8oXLBrUYxWWQ7LTmvqyUACUP8AnYzhUBzk/HYdd56wiLTXhXbvjbMi6Zp9G0p+ypDH5mbdnPdj1/aarVszLbclopb83/Y3/iwWIz1jQ/WUd4y5zkqe+P4k+4fhUDPIfOUcaTsk8+i2NWWkBd3WOspLy984N7cyivLmdDyOzx+MkjL264jjGc7CTdN0p+E+1J4WGODOcD1/aF4esQ39Zxn8uennLa/ugiy6uHl2cj5X5V1t1Veu2aHs6aBRgKBsOWJw3i/VBUPAnJTvHaxrBOQD+s5i5r5m2MFFHiruTK2WOyPde+Fz0MshsB02lQbnBB85OuK/FgntGTKbIvCXojXL5O0imSKjDpIbtK5M0VrR9KGCTNmCZyD05owDNkwCYCAtFmExgEwMODTSLVkhzItQxWES0W0NopzAEwGMWJBjUMiIMhqYvMIGWIVjwY1TEAximNkXA1TGhsDiPwiBEajccO3lHgshjHLEXt3zlTVrE/6zVarkmdDoOg8q1wPNEOPgW/j59pZKWC94giHpGgtW9+qOBOnRqnmOw8/lOnXgpKEQBFUbADlG1quJWV7jfbHzEw33NIVJyN1a6dXJkWpXp9z9Zt67fl+kfRo7cTqB2X+ZhjGVrxEvUcFcaftNkBPwIHzk3UUIQZO+MH1i7q9qr9xFx03lPe6/VGzUQcfETo0cdVZ3tmyqiyTTSK+/qSjuXku81Rqp3wvkBiJNHiHeWZO5CDjHZ1umoVpJj8s5nxNqBB4RLnSrzNIKTuowQZyHibPGZ0qesnzP5WMlbKL/AHKO8ujK6pWzGXBkKpGnYYqqRtupd1Qb5YS+1K1ZMArjYSD4Mocd3TGNhk/t+89W1KxpuMFRymWfK/HLDR0I/HO6KlnZ5DV2kRp2Ws6Au5Xb0nL1rFlOMRo8mE/Yr4FtfrJ9FGCTNmCZhOuCYDQmMAmAIJizCJgEwBBYyNUj2kapAwi2iXjGMU8UgIjFigY1YQjBDEXmGkdCMcIYigY1YQDRK7UlyTLW3x949OWJl8KTIQ4588e6fmN4ysUeyyuLKXQ7X2ldARkKeNvRdx/+sTs679v3MptEWmi1HpJncLsck9eZPnmZc3r5I40XB5ZLEbciAMfWV2WKXTLHByl/gFqlfiPGUVfIni+A/nEjrRD7AAj+7EGu3CSQdjuS/U9hEU70swprzY42HzMpWOnsu8X2idp2mmmxdnyPwqCcZ7kSRcV424fhGO0qLmvNldca1hFtNbk8s1c15V3FUHnCr1pEVGc4Uf6R+zpwioLL0Rq1AHkucx9nZLSyzcyNh2llRpLSGSctK6/vl6kCaKqM7Z575b536uql/wCykoKKLVHeoSWbI7ASu1a9WpyMk3zI/JhKW6tM/dM2uCxo8X+eUp/ZlbcdZCeTKyEbGRHMyzidKqaaOt+zS14q71PyqB89/wBp39/WxOe+zqz4Lc1CN3JPw5CWOo1uc5HIlmbPScSGIIqdQryhrNkyffVJT1H3lCNLPdjAJhQDNhzwWgGEYDRRgSYBM2xiyYAmmMjVI9zEVIGEQ8W5jHiniEBWMBiQYxTGRBoMNDEhpEutUSn1B/SWwg5dFc5KPZbAxVXUKSc2Hw3nHaj4hJ2z/HylDc6sx6zXHj/1Mzyu/Y7658S0xkKPiT+wlPdeIuLZsYyOXF/zOJq3x7yO175yS41b7GhybI6R7D4LBq0KpYrU/qgp7JnQBSgGCT193rH6lbPwkpQpq2CQ1YhsN0OTmcd9keqf+YuKB/8AUoq6/wDVSbB+lT6T0HUKFJ/ecLnu38zmcpKt6NtNrntnONfkrw1HFapn3RSVgityGcnJ+Qlj4boVA9SpWQqVHCobbc7sflgRh9mm/wDTHDv7rLkY32A58oi5u/aKtWkcBlDBvzAjqJTxp+bzL0bFvXon3dxKm5qyImqcRKtsw5+Y7wkRqmyAn05D1M6blrJ0a61BZfQAUu3COv0k9mWiuBz6+c2lv7BSWI4jzx08pRaje895q49Wds8x838pl/ig9Gr+/wDOc5d1uLnDu7nMr3eb+jx8pObE1x2kY1HHWOZ4p6o7Stl8CPUqk84mja8bqo5swA+Jj3cGXvgnT/bXAbHu09yf7jylFsvGLZu40fKaij0G0oCjQRBthRKTUavOXWqVgBicnqNfnODN5Z62C8Ylbe1ecrGePuakgs0iQrZ9BkwDNsYBM1GQwwGmEwGaAILxZm2aAWgIY0jvGs0Q5isIp4p4bGKcxSAiRrvUUpDcyp8Q60KOKa/eIyf7ROeoW9e7JZdkBwzvkAHqB3M2VULHlMz2WvqJbah4iJ2BnPXeqFustRpVrT/zKhqHzOB8ApH6mGL63pf5SYPkAn1X3vrL/wA0YrEUUODby2UItbh9xSbHd8Ux82IjKOh1XO9RB5Jx1W+AUY+snVtY3yqqD6Bj8zmRq2r1W5uf9PSVu6TGUUOXwyv4mqn0WnSz8XJjk0K2GxTJHV6/68G0rGvSds79M/pE/wCNPXmJW5SfsODs9Ba2sqorpSTZGU+zZ2dlYYIBc47H4S9ufGduQeFWJ5gEhfjtmeXrenz/ANYtroEgHqdscwT1HeVTqU/1FkJyj0ewaRrdGsKRWngvxq+TkoUHfrnMm07enw8CgKijACjAA8vnOb8Gl/8ABgVUVfZVKho8QZXcY4i2425keeJbWWpLWph1OxGd+nkZR4xhpI6MMygmIr2Vtx+0KFiOXETj5SfQusgkbKOWNhOd1KuQc/hHM8smTTV4aA35jOe8u4kXOzD6RR8he66eyLq+oc95y95dZjtRrkkynrVJ3VpHirG5s3VqSO9QzTvFbk4Ayew6wSkPCs29WJeoDL/SfCtxX3YcC9zzPwnX2Hhm2txkjibud95kt5MYHT4/x87NvSPOrTSK9YgJTO/U7CekaHpqWVELnLYyx6kxla8RNlAEqr7USes5l/Kc9Hc43BjS8+zNUvc5nN3VfMZeXWZWVqkzI2yYus85+91E8RA5CTtVu+FcDmZQKM7+c2U1+2Yr7cPCPqsmATMJgEwAMYwCZpjBJgCCxizNuYsmIwmMYlzDcxLGBhAcxTGE5inMBDhdYt/aXThjhd2Zh+BEAyR58gPMiR62qsVCp7tNRhFH4V/c9zLLXcBrgH8RpYIH3Rhj8sqPlOUqllzkcvxDJHxm2bzhGNLbH1Lsnr8+sUav+ztj4yHVqEnI5HljeSdL0u5u2KW9F6rD73AMhf8AqY7L8TFDgz2g7/qc+k2aigf8D4c52+ifZdXYhrystJfyUT7WoR2JwFX6z0DRfC9la/5NsucYD1f6rnueJs49BiFJkPDbC1q124aFF6rZ5Uwz/PHKddpf2c31Ug1hRt16hy9Sp/8ARdvmwnrNGmtNeBAqr+VAEHyE21UCHBDlNN+zuwpAe0Vq7d3yijHQKp5epM6Kx063oe7RoU6WD+BFB5c84zDqXUh1rvr8D+0OkElXlCnVHDUGdsA9R6HpK8aZbUwxCbHdtzj5ZgvdwzS9pTO+CYklHvBbBy6zoqtb0azuKWGTGGBUozKT5HB3EqtZqLTQIuwAwPSdJZaeEGCeL1lZ4g0T2wwDg949FkYPLKeZx5WrEWef3lXeQMM5wqknyBM7i08HUxvVct5chLm0s7ej9xB8hL58yK6OfV8VN/q0cRpfhKvWOX9xfPnidnpnhy2thnhBbqTuZJq6kANpUXmqHvMFvLcvZ16OBCv0W91qCqMDaUF7qZPWVl3qHnK6pc5mOU3Ls3pJE6rcEyLWcxJrgc5CuL2RIjYVaV93WCgmLr6gBzMptQvePYcpfXVKTM9tsYoi3tcu2flDoptI0saabTbL6rCMKzJ5Z9MGLaZMmc0AGCZkyAKFNFmZMiMYBol5uZARCHiak1MgIzktc+/W/wDbH/cJyl2xCKQcHfl6TJk2z7RkRErjIyZ9HaHbpStqKU0VF9kh4UAQZKgk4EyZIgk5RtEMZqZGIJYxFQzJkhERqhkRzvMmRGMhC9JOyZkyVTNFXsbTMj3jHvMmRPRaV9Zj3kKqx7zcyZ7C6PZXXDHvKm6Y95kyIM+irqmCOUyZCVkW5JlVdse81Ml1fZVPoq6hi2mTJ0F0c2X6gE5iWazJkrsLK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pic>
        <p:nvPicPr>
          <p:cNvPr id="16" name="Picture 15" descr="iStock_000015898052Sma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838119"/>
            <a:ext cx="2347749" cy="1562400"/>
          </a:xfrm>
          <a:prstGeom prst="rect">
            <a:avLst/>
          </a:prstGeom>
        </p:spPr>
      </p:pic>
      <p:pic>
        <p:nvPicPr>
          <p:cNvPr id="18" name="Picture 17" descr="iStock_000009782582Smal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4831" y="4838119"/>
            <a:ext cx="2314769" cy="1562400"/>
          </a:xfrm>
          <a:prstGeom prst="rect">
            <a:avLst/>
          </a:prstGeom>
        </p:spPr>
      </p:pic>
      <p:pic>
        <p:nvPicPr>
          <p:cNvPr id="19" name="Picture 18" descr="iStock_000015001946Smal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0190" y="4838119"/>
            <a:ext cx="2480400" cy="156268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4138" y="6421000"/>
            <a:ext cx="8088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1200" b="1" i="1" dirty="0">
                <a:solidFill>
                  <a:schemeClr val="bg1"/>
                </a:solidFill>
              </a:rPr>
              <a:t>ÁBYRGÐ – FAGMENNSKA – TRAUST – ÞJÓNUSTA – FRAMÞRÓUN</a:t>
            </a:r>
            <a:endParaRPr lang="is-I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49372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190500"/>
            <a:ext cx="8640000" cy="647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50800">
              <a:schemeClr val="tx1">
                <a:alpha val="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" y="347663"/>
            <a:ext cx="8382000" cy="1069976"/>
          </a:xfrm>
          <a:prstGeom prst="rect">
            <a:avLst/>
          </a:prstGeom>
          <a:solidFill>
            <a:srgbClr val="00A6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 flipH="1">
            <a:off x="76200" y="274638"/>
            <a:ext cx="152400" cy="73024"/>
          </a:xfrm>
          <a:prstGeom prst="rtTriangle">
            <a:avLst/>
          </a:prstGeom>
          <a:solidFill>
            <a:srgbClr val="007E85"/>
          </a:solidFill>
          <a:ln>
            <a:noFill/>
          </a:ln>
          <a:effectLst>
            <a:innerShdw blurRad="63500" dist="12700" dir="16200000">
              <a:srgbClr val="000000">
                <a:alpha val="2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z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>
                <a:solidFill>
                  <a:schemeClr val="bg1"/>
                </a:solidFill>
              </a:rPr>
              <a:t>Stefna HH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Clr>
                <a:srgbClr val="F19910"/>
              </a:buClr>
              <a:buNone/>
            </a:pPr>
            <a:endParaRPr lang="en-US" sz="1400" dirty="0"/>
          </a:p>
          <a:p>
            <a:pPr lvl="1">
              <a:buClr>
                <a:srgbClr val="F19910"/>
              </a:buClr>
              <a:buFont typeface="Courier New"/>
              <a:buChar char="o"/>
            </a:pPr>
            <a:r>
              <a:rPr lang="is-IS" sz="3200" dirty="0"/>
              <a:t>Að vera fyrsta val þeirra sem þurfa á almennri heilbrigðisþjónustu að halda</a:t>
            </a:r>
          </a:p>
          <a:p>
            <a:pPr lvl="1">
              <a:buClr>
                <a:srgbClr val="F19910"/>
              </a:buClr>
              <a:buFont typeface="Courier New"/>
              <a:buChar char="o"/>
            </a:pPr>
            <a:r>
              <a:rPr lang="is-IS" sz="3200" dirty="0"/>
              <a:t>Að vera framsækinn og ábyrgur aðili í íslenskri heilbrigðisþjónustu</a:t>
            </a:r>
          </a:p>
          <a:p>
            <a:pPr lvl="1">
              <a:buClr>
                <a:srgbClr val="F19910"/>
              </a:buClr>
              <a:buFont typeface="Courier New"/>
              <a:buChar char="o"/>
            </a:pPr>
            <a:r>
              <a:rPr lang="is-IS" sz="3200" dirty="0"/>
              <a:t>Að hafa jákvæð áhrif á líf almennings</a:t>
            </a:r>
          </a:p>
          <a:p>
            <a:pPr lvl="1">
              <a:buClr>
                <a:srgbClr val="F19910"/>
              </a:buClr>
              <a:buFont typeface="Courier New"/>
              <a:buChar char="o"/>
            </a:pPr>
            <a:r>
              <a:rPr lang="is-IS" sz="3200" dirty="0"/>
              <a:t>Að vera talinn eftirsóknarverður vinnustaður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8600" y="6451500"/>
            <a:ext cx="8640000" cy="216000"/>
          </a:xfrm>
          <a:prstGeom prst="rect">
            <a:avLst/>
          </a:prstGeom>
          <a:solidFill>
            <a:srgbClr val="F199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126163"/>
            <a:ext cx="1016000" cy="4627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4138" y="6421000"/>
            <a:ext cx="8088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1200" b="1" i="1" dirty="0">
                <a:solidFill>
                  <a:schemeClr val="bg1"/>
                </a:solidFill>
              </a:rPr>
              <a:t>ÁBYRGÐ – FAGMENNSKA – TRAUST – ÞJÓNUSTA – FRAMÞRÓUN</a:t>
            </a:r>
            <a:endParaRPr lang="is-I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143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190500"/>
            <a:ext cx="8640000" cy="647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50800">
              <a:schemeClr val="tx1">
                <a:alpha val="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330810"/>
            <a:ext cx="8657538" cy="1086827"/>
          </a:xfrm>
          <a:prstGeom prst="rect">
            <a:avLst/>
          </a:prstGeom>
          <a:solidFill>
            <a:srgbClr val="00A6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i="1" dirty="0">
                <a:solidFill>
                  <a:schemeClr val="bg1"/>
                </a:solidFill>
              </a:rPr>
              <a:t>Starfsemi</a:t>
            </a:r>
            <a:r>
              <a:rPr lang="en-US" i="1" dirty="0">
                <a:solidFill>
                  <a:schemeClr val="bg1"/>
                </a:solidFill>
              </a:rPr>
              <a:t> HH </a:t>
            </a:r>
            <a:endParaRPr lang="is-IS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Clr>
                <a:srgbClr val="F19910"/>
              </a:buClr>
              <a:buNone/>
            </a:pPr>
            <a:endParaRPr lang="is-IS" sz="3000" dirty="0"/>
          </a:p>
          <a:p>
            <a:pPr lvl="1">
              <a:buClr>
                <a:srgbClr val="F19910"/>
              </a:buClr>
              <a:buFont typeface="Courier New"/>
              <a:buChar char="o"/>
            </a:pPr>
            <a:r>
              <a:rPr lang="is-IS" sz="3000" dirty="0"/>
              <a:t>690 starfsmenn í u.þ.b. 500 stöðum</a:t>
            </a:r>
          </a:p>
          <a:p>
            <a:pPr lvl="1">
              <a:buClr>
                <a:srgbClr val="F19910"/>
              </a:buClr>
              <a:buFont typeface="Courier New"/>
              <a:buChar char="o"/>
            </a:pPr>
            <a:r>
              <a:rPr lang="is-IS" sz="3000" dirty="0"/>
              <a:t>Fjárhagslegt umfang er 7,6 milljarðar</a:t>
            </a:r>
          </a:p>
          <a:p>
            <a:pPr lvl="1">
              <a:buClr>
                <a:srgbClr val="F19910"/>
              </a:buClr>
              <a:buFont typeface="Courier New"/>
              <a:buChar char="o"/>
            </a:pPr>
            <a:r>
              <a:rPr lang="is-IS" sz="3000" dirty="0"/>
              <a:t>Þjónum tæplega 180.000 íbúum</a:t>
            </a:r>
          </a:p>
          <a:p>
            <a:pPr lvl="1">
              <a:buClr>
                <a:srgbClr val="F19910"/>
              </a:buClr>
              <a:buFont typeface="Courier New"/>
              <a:buChar char="o"/>
            </a:pPr>
            <a:r>
              <a:rPr lang="is-IS" sz="3000" dirty="0"/>
              <a:t>15 heilsugæslustöðvar tilheyra HH</a:t>
            </a:r>
          </a:p>
          <a:p>
            <a:pPr lvl="1">
              <a:buClr>
                <a:srgbClr val="F19910"/>
              </a:buClr>
              <a:buFont typeface="Courier New"/>
              <a:buChar char="o"/>
            </a:pPr>
            <a:r>
              <a:rPr lang="is-IS" sz="3000" dirty="0"/>
              <a:t>Heimahjúkrun HH í Hafnarfirði, Garðabæ og Kópavogi</a:t>
            </a:r>
            <a:endParaRPr lang="en-US" sz="3000" dirty="0"/>
          </a:p>
        </p:txBody>
      </p:sp>
      <p:sp>
        <p:nvSpPr>
          <p:cNvPr id="13" name="Rectangle 12"/>
          <p:cNvSpPr/>
          <p:nvPr/>
        </p:nvSpPr>
        <p:spPr>
          <a:xfrm>
            <a:off x="228600" y="6451500"/>
            <a:ext cx="8640000" cy="216000"/>
          </a:xfrm>
          <a:prstGeom prst="rect">
            <a:avLst/>
          </a:prstGeom>
          <a:solidFill>
            <a:srgbClr val="F199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126163"/>
            <a:ext cx="1016000" cy="4627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4138" y="6421000"/>
            <a:ext cx="8088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1200" b="1" i="1" dirty="0">
                <a:solidFill>
                  <a:schemeClr val="bg1"/>
                </a:solidFill>
              </a:rPr>
              <a:t>ÁBYRGÐ – FAGMENNSKA – TRAUST – ÞJÓNUSTA – FRAMÞRÓUN</a:t>
            </a:r>
            <a:endParaRPr lang="is-IS" sz="1200" dirty="0">
              <a:solidFill>
                <a:schemeClr val="bg1"/>
              </a:solidFill>
            </a:endParaRPr>
          </a:p>
        </p:txBody>
      </p:sp>
      <p:sp>
        <p:nvSpPr>
          <p:cNvPr id="11" name="Right Triangle 10"/>
          <p:cNvSpPr/>
          <p:nvPr/>
        </p:nvSpPr>
        <p:spPr>
          <a:xfrm flipH="1">
            <a:off x="228600" y="257786"/>
            <a:ext cx="157091" cy="73024"/>
          </a:xfrm>
          <a:prstGeom prst="rtTriangle">
            <a:avLst/>
          </a:prstGeom>
          <a:solidFill>
            <a:srgbClr val="007E85"/>
          </a:solidFill>
          <a:ln>
            <a:noFill/>
          </a:ln>
          <a:effectLst>
            <a:innerShdw blurRad="63500" dist="12700" dir="16200000">
              <a:srgbClr val="000000">
                <a:alpha val="2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679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190500"/>
            <a:ext cx="8640000" cy="647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50800">
              <a:schemeClr val="tx1">
                <a:alpha val="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330810"/>
            <a:ext cx="8657538" cy="1086827"/>
          </a:xfrm>
          <a:prstGeom prst="rect">
            <a:avLst/>
          </a:prstGeom>
          <a:solidFill>
            <a:srgbClr val="00A6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i="1" dirty="0">
                <a:solidFill>
                  <a:schemeClr val="bg1"/>
                </a:solidFill>
              </a:rPr>
              <a:t>Starfsemi</a:t>
            </a:r>
            <a:r>
              <a:rPr lang="en-US" i="1" dirty="0">
                <a:solidFill>
                  <a:schemeClr val="bg1"/>
                </a:solidFill>
              </a:rPr>
              <a:t> HH </a:t>
            </a:r>
            <a:endParaRPr lang="is-IS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lvl="1" indent="0">
              <a:buClr>
                <a:srgbClr val="F19910"/>
              </a:buClr>
              <a:buNone/>
            </a:pPr>
            <a:endParaRPr lang="is-IS" sz="800" dirty="0"/>
          </a:p>
          <a:p>
            <a:pPr marL="457200" lvl="1" indent="0">
              <a:buClr>
                <a:srgbClr val="F19910"/>
              </a:buClr>
              <a:buNone/>
            </a:pPr>
            <a:endParaRPr lang="is-IS" sz="2000" dirty="0"/>
          </a:p>
          <a:p>
            <a:pPr>
              <a:lnSpc>
                <a:spcPct val="80000"/>
              </a:lnSpc>
              <a:buClr>
                <a:srgbClr val="F19910"/>
              </a:buClr>
              <a:buFont typeface="Courier New"/>
              <a:buChar char="o"/>
            </a:pPr>
            <a:r>
              <a:rPr lang="is-IS" dirty="0"/>
              <a:t>4 miðlægar þjónustueiningar tilheyra HH</a:t>
            </a:r>
          </a:p>
          <a:p>
            <a:pPr lvl="1" algn="just">
              <a:lnSpc>
                <a:spcPct val="80000"/>
              </a:lnSpc>
              <a:buClr>
                <a:srgbClr val="F19910"/>
              </a:buClr>
              <a:buSzPct val="95000"/>
              <a:buFont typeface="Arial" panose="020B0604020202020204" pitchFamily="34" charset="0"/>
              <a:buChar char="•"/>
            </a:pPr>
            <a:r>
              <a:rPr lang="is-IS" sz="3000" dirty="0"/>
              <a:t>Þroska- og hegðunarstöð</a:t>
            </a:r>
          </a:p>
          <a:p>
            <a:pPr lvl="1" algn="just">
              <a:lnSpc>
                <a:spcPct val="80000"/>
              </a:lnSpc>
              <a:buClr>
                <a:srgbClr val="F19910"/>
              </a:buClr>
              <a:buSzPct val="95000"/>
              <a:buFont typeface="Arial" panose="020B0604020202020204" pitchFamily="34" charset="0"/>
              <a:buChar char="•"/>
            </a:pPr>
            <a:r>
              <a:rPr lang="is-IS" sz="3000" dirty="0"/>
              <a:t>Göngudeild sóttvarna og hælisleitenda</a:t>
            </a:r>
          </a:p>
          <a:p>
            <a:pPr lvl="1" algn="just">
              <a:lnSpc>
                <a:spcPct val="80000"/>
              </a:lnSpc>
              <a:buClr>
                <a:srgbClr val="F19910"/>
              </a:buClr>
              <a:buSzPct val="95000"/>
              <a:buFont typeface="Arial" panose="020B0604020202020204" pitchFamily="34" charset="0"/>
              <a:buChar char="•"/>
            </a:pPr>
            <a:r>
              <a:rPr lang="is-IS" sz="3000" dirty="0"/>
              <a:t>Geðheilsa – Eftirfylgd/iðjuþjálfun</a:t>
            </a:r>
          </a:p>
          <a:p>
            <a:pPr lvl="1" algn="just">
              <a:lnSpc>
                <a:spcPct val="80000"/>
              </a:lnSpc>
              <a:buClr>
                <a:srgbClr val="F19910"/>
              </a:buClr>
              <a:buSzPct val="95000"/>
              <a:buFont typeface="Arial" panose="020B0604020202020204" pitchFamily="34" charset="0"/>
              <a:buChar char="•"/>
            </a:pPr>
            <a:r>
              <a:rPr lang="is-IS" sz="3000" dirty="0"/>
              <a:t>Geðheilsustöð Breiðholts</a:t>
            </a:r>
          </a:p>
          <a:p>
            <a:pPr>
              <a:lnSpc>
                <a:spcPct val="80000"/>
              </a:lnSpc>
              <a:buClr>
                <a:srgbClr val="F19910"/>
              </a:buClr>
              <a:buNone/>
            </a:pPr>
            <a:endParaRPr lang="en-US" sz="1300" dirty="0"/>
          </a:p>
          <a:p>
            <a:pPr>
              <a:lnSpc>
                <a:spcPct val="80000"/>
              </a:lnSpc>
              <a:buClr>
                <a:srgbClr val="F19910"/>
              </a:buClr>
              <a:buFont typeface="Courier New"/>
              <a:buChar char="o"/>
            </a:pPr>
            <a:r>
              <a:rPr lang="is-IS" dirty="0"/>
              <a:t>HH er kennslustofnun</a:t>
            </a:r>
          </a:p>
          <a:p>
            <a:pPr lvl="1" algn="just">
              <a:lnSpc>
                <a:spcPct val="80000"/>
              </a:lnSpc>
              <a:buClr>
                <a:srgbClr val="F19910"/>
              </a:buClr>
              <a:buSzPct val="95000"/>
              <a:buFont typeface="Arial" panose="020B0604020202020204" pitchFamily="34" charset="0"/>
              <a:buChar char="•"/>
            </a:pPr>
            <a:r>
              <a:rPr lang="is-IS" sz="3000" dirty="0"/>
              <a:t>Nemar af heilbrigðisvísindasviði</a:t>
            </a:r>
          </a:p>
          <a:p>
            <a:pPr lvl="1" algn="just">
              <a:lnSpc>
                <a:spcPct val="80000"/>
              </a:lnSpc>
              <a:buClr>
                <a:srgbClr val="F19910"/>
              </a:buClr>
              <a:buSzPct val="95000"/>
              <a:buFont typeface="Arial" panose="020B0604020202020204" pitchFamily="34" charset="0"/>
              <a:buChar char="•"/>
            </a:pPr>
            <a:r>
              <a:rPr lang="is-IS" sz="3000" dirty="0"/>
              <a:t>Læknakandidatar </a:t>
            </a:r>
          </a:p>
          <a:p>
            <a:pPr lvl="1" algn="just">
              <a:lnSpc>
                <a:spcPct val="80000"/>
              </a:lnSpc>
              <a:buClr>
                <a:srgbClr val="F19910"/>
              </a:buClr>
              <a:buSzPct val="95000"/>
              <a:buFont typeface="Arial" panose="020B0604020202020204" pitchFamily="34" charset="0"/>
              <a:buChar char="•"/>
            </a:pPr>
            <a:r>
              <a:rPr lang="is-IS" sz="3000" dirty="0"/>
              <a:t>Sérnám í heimilislækningum</a:t>
            </a:r>
          </a:p>
          <a:p>
            <a:pPr lvl="1" algn="just">
              <a:lnSpc>
                <a:spcPct val="80000"/>
              </a:lnSpc>
              <a:buClr>
                <a:srgbClr val="F19910"/>
              </a:buClr>
              <a:buSzPct val="95000"/>
              <a:buFont typeface="Arial" panose="020B0604020202020204" pitchFamily="34" charset="0"/>
              <a:buChar char="•"/>
            </a:pPr>
            <a:r>
              <a:rPr lang="is-IS" sz="3000" dirty="0"/>
              <a:t>Diplómanám í heilsugæsluhjúkrun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8600" y="6451500"/>
            <a:ext cx="8640000" cy="216000"/>
          </a:xfrm>
          <a:prstGeom prst="rect">
            <a:avLst/>
          </a:prstGeom>
          <a:solidFill>
            <a:srgbClr val="F199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126163"/>
            <a:ext cx="1016000" cy="4627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4138" y="6421000"/>
            <a:ext cx="8088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1200" b="1" i="1" dirty="0">
                <a:solidFill>
                  <a:schemeClr val="bg1"/>
                </a:solidFill>
              </a:rPr>
              <a:t>ÁBYRGÐ – FAGMENNSKA – TRAUST – ÞJÓNUSTA – FRAMÞRÓUN</a:t>
            </a:r>
            <a:endParaRPr lang="is-IS" sz="1200" dirty="0">
              <a:solidFill>
                <a:schemeClr val="bg1"/>
              </a:solidFill>
            </a:endParaRPr>
          </a:p>
        </p:txBody>
      </p:sp>
      <p:sp>
        <p:nvSpPr>
          <p:cNvPr id="11" name="Right Triangle 10"/>
          <p:cNvSpPr/>
          <p:nvPr/>
        </p:nvSpPr>
        <p:spPr>
          <a:xfrm flipH="1">
            <a:off x="228600" y="257786"/>
            <a:ext cx="157091" cy="73024"/>
          </a:xfrm>
          <a:prstGeom prst="rtTriangle">
            <a:avLst/>
          </a:prstGeom>
          <a:solidFill>
            <a:srgbClr val="007E85"/>
          </a:solidFill>
          <a:ln>
            <a:noFill/>
          </a:ln>
          <a:effectLst>
            <a:innerShdw blurRad="63500" dist="12700" dir="16200000">
              <a:srgbClr val="000000">
                <a:alpha val="2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iStock_000017433410Small.jpg">
            <a:extLst>
              <a:ext uri="{FF2B5EF4-FFF2-40B4-BE49-F238E27FC236}">
                <a16:creationId xmlns:a16="http://schemas.microsoft.com/office/drawing/2014/main" id="{7D60C11E-6AF3-486F-BCF1-EC55F7AD5C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3639892"/>
            <a:ext cx="2286000" cy="152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0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190500"/>
            <a:ext cx="8640000" cy="647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50800">
              <a:schemeClr val="tx1">
                <a:alpha val="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330810"/>
            <a:ext cx="8657538" cy="1086827"/>
          </a:xfrm>
          <a:prstGeom prst="rect">
            <a:avLst/>
          </a:prstGeom>
          <a:solidFill>
            <a:srgbClr val="00A6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i="1" dirty="0">
                <a:solidFill>
                  <a:schemeClr val="bg1"/>
                </a:solidFill>
              </a:rPr>
              <a:t>Starfsemi</a:t>
            </a:r>
            <a:r>
              <a:rPr lang="en-US" i="1" dirty="0">
                <a:solidFill>
                  <a:schemeClr val="bg1"/>
                </a:solidFill>
              </a:rPr>
              <a:t> HH </a:t>
            </a:r>
            <a:endParaRPr lang="is-IS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algn="just">
              <a:lnSpc>
                <a:spcPct val="60000"/>
              </a:lnSpc>
              <a:buClr>
                <a:srgbClr val="F19910"/>
              </a:buClr>
              <a:buSzPct val="95000"/>
              <a:buNone/>
            </a:pPr>
            <a:endParaRPr lang="en-US" sz="1400" dirty="0"/>
          </a:p>
          <a:p>
            <a:pPr>
              <a:lnSpc>
                <a:spcPct val="80000"/>
              </a:lnSpc>
              <a:buClr>
                <a:srgbClr val="F19910"/>
              </a:buClr>
              <a:buFont typeface="Courier New"/>
              <a:buChar char="o"/>
            </a:pPr>
            <a:r>
              <a:rPr lang="is-IS" dirty="0"/>
              <a:t>Þróunarstofa heilsugæslunnar</a:t>
            </a:r>
          </a:p>
          <a:p>
            <a:pPr lvl="1" algn="just">
              <a:lnSpc>
                <a:spcPct val="60000"/>
              </a:lnSpc>
              <a:buClr>
                <a:srgbClr val="F19910"/>
              </a:buClr>
              <a:buSzPct val="95000"/>
              <a:buFont typeface="Arial" panose="020B0604020202020204" pitchFamily="34" charset="0"/>
              <a:buChar char="•"/>
            </a:pPr>
            <a:r>
              <a:rPr lang="is-IS" dirty="0"/>
              <a:t>Heildarumsjón með kennslu heilbrigðisstétta</a:t>
            </a:r>
          </a:p>
          <a:p>
            <a:pPr lvl="1" algn="just">
              <a:lnSpc>
                <a:spcPct val="60000"/>
              </a:lnSpc>
              <a:buClr>
                <a:srgbClr val="F19910"/>
              </a:buClr>
              <a:buSzPct val="95000"/>
              <a:buFont typeface="Arial" panose="020B0604020202020204" pitchFamily="34" charset="0"/>
              <a:buChar char="•"/>
            </a:pPr>
            <a:r>
              <a:rPr lang="is-IS" dirty="0"/>
              <a:t>Samræming verklags og verkferla</a:t>
            </a:r>
          </a:p>
          <a:p>
            <a:pPr lvl="1" algn="just">
              <a:lnSpc>
                <a:spcPct val="60000"/>
              </a:lnSpc>
              <a:buClr>
                <a:srgbClr val="F19910"/>
              </a:buClr>
              <a:buSzPct val="95000"/>
              <a:buFont typeface="Arial" panose="020B0604020202020204" pitchFamily="34" charset="0"/>
              <a:buChar char="•"/>
            </a:pPr>
            <a:r>
              <a:rPr lang="is-IS" dirty="0"/>
              <a:t>Þróun heilsuverndar; ung- og smábarnavernd, mæðravernd, heilsuvernd skólabarna, Tannvernd, </a:t>
            </a:r>
          </a:p>
          <a:p>
            <a:pPr lvl="1" algn="just">
              <a:lnSpc>
                <a:spcPct val="60000"/>
              </a:lnSpc>
              <a:buClr>
                <a:srgbClr val="F19910"/>
              </a:buClr>
              <a:buSzPct val="95000"/>
              <a:buFont typeface="Arial" panose="020B0604020202020204" pitchFamily="34" charset="0"/>
              <a:buChar char="•"/>
            </a:pPr>
            <a:r>
              <a:rPr lang="is-IS" dirty="0"/>
              <a:t>Lyfjamál</a:t>
            </a:r>
          </a:p>
          <a:p>
            <a:pPr lvl="1" algn="just">
              <a:lnSpc>
                <a:spcPct val="60000"/>
              </a:lnSpc>
              <a:buClr>
                <a:srgbClr val="F19910"/>
              </a:buClr>
              <a:buSzPct val="95000"/>
              <a:buFont typeface="Arial" panose="020B0604020202020204" pitchFamily="34" charset="0"/>
              <a:buChar char="•"/>
            </a:pPr>
            <a:r>
              <a:rPr lang="is-IS" dirty="0"/>
              <a:t>Vísinda- og þróunarstörf, rannsóknir  </a:t>
            </a:r>
          </a:p>
          <a:p>
            <a:pPr marL="457200" lvl="1" indent="0" algn="just">
              <a:lnSpc>
                <a:spcPct val="60000"/>
              </a:lnSpc>
              <a:buClr>
                <a:srgbClr val="F19910"/>
              </a:buClr>
              <a:buSzPct val="95000"/>
              <a:buNone/>
            </a:pPr>
            <a:endParaRPr lang="is-IS" sz="3200" dirty="0"/>
          </a:p>
          <a:p>
            <a:pPr>
              <a:lnSpc>
                <a:spcPct val="80000"/>
              </a:lnSpc>
              <a:buClr>
                <a:srgbClr val="F19910"/>
              </a:buClr>
              <a:buSzPct val="95000"/>
              <a:buFont typeface="Courier New"/>
              <a:buChar char="o"/>
            </a:pPr>
            <a:r>
              <a:rPr lang="is-IS" dirty="0"/>
              <a:t>Verkefni - teymi</a:t>
            </a:r>
          </a:p>
          <a:p>
            <a:pPr lvl="1" algn="just">
              <a:lnSpc>
                <a:spcPct val="60000"/>
              </a:lnSpc>
              <a:buClr>
                <a:srgbClr val="F19910"/>
              </a:buClr>
              <a:buSzPct val="95000"/>
              <a:buFont typeface="Arial" panose="020B0604020202020204" pitchFamily="34" charset="0"/>
              <a:buChar char="•"/>
            </a:pPr>
            <a:r>
              <a:rPr lang="is-IS" dirty="0"/>
              <a:t>Héraðsvakt </a:t>
            </a:r>
          </a:p>
          <a:p>
            <a:pPr lvl="1" algn="just">
              <a:lnSpc>
                <a:spcPct val="60000"/>
              </a:lnSpc>
              <a:buClr>
                <a:srgbClr val="F19910"/>
              </a:buClr>
              <a:buSzPct val="95000"/>
              <a:buFont typeface="Arial" panose="020B0604020202020204" pitchFamily="34" charset="0"/>
              <a:buChar char="•"/>
            </a:pPr>
            <a:r>
              <a:rPr lang="is-IS" dirty="0"/>
              <a:t>Færni- og heilsumatsnefnd</a:t>
            </a:r>
          </a:p>
          <a:p>
            <a:pPr marL="457200" lvl="1" indent="0" algn="just">
              <a:lnSpc>
                <a:spcPct val="60000"/>
              </a:lnSpc>
              <a:buClr>
                <a:srgbClr val="F19910"/>
              </a:buClr>
              <a:buSzPct val="95000"/>
              <a:buNone/>
            </a:pPr>
            <a:endParaRPr lang="is-IS" sz="3200" dirty="0"/>
          </a:p>
        </p:txBody>
      </p:sp>
      <p:sp>
        <p:nvSpPr>
          <p:cNvPr id="13" name="Rectangle 12"/>
          <p:cNvSpPr/>
          <p:nvPr/>
        </p:nvSpPr>
        <p:spPr>
          <a:xfrm>
            <a:off x="228600" y="6451500"/>
            <a:ext cx="8640000" cy="216000"/>
          </a:xfrm>
          <a:prstGeom prst="rect">
            <a:avLst/>
          </a:prstGeom>
          <a:solidFill>
            <a:srgbClr val="F199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126163"/>
            <a:ext cx="1016000" cy="4627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4138" y="6421000"/>
            <a:ext cx="8088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1200" b="1" i="1" dirty="0">
                <a:solidFill>
                  <a:schemeClr val="bg1"/>
                </a:solidFill>
              </a:rPr>
              <a:t>ÁBYRGÐ – FAGMENNSKA – TRAUST – ÞJÓNUSTA – FRAMÞRÓUN</a:t>
            </a:r>
            <a:endParaRPr lang="is-IS" sz="1200" dirty="0">
              <a:solidFill>
                <a:schemeClr val="bg1"/>
              </a:solidFill>
            </a:endParaRPr>
          </a:p>
        </p:txBody>
      </p:sp>
      <p:sp>
        <p:nvSpPr>
          <p:cNvPr id="11" name="Right Triangle 10"/>
          <p:cNvSpPr/>
          <p:nvPr/>
        </p:nvSpPr>
        <p:spPr>
          <a:xfrm flipH="1">
            <a:off x="228600" y="257786"/>
            <a:ext cx="157091" cy="73024"/>
          </a:xfrm>
          <a:prstGeom prst="rtTriangle">
            <a:avLst/>
          </a:prstGeom>
          <a:solidFill>
            <a:srgbClr val="007E85"/>
          </a:solidFill>
          <a:ln>
            <a:noFill/>
          </a:ln>
          <a:effectLst>
            <a:innerShdw blurRad="63500" dist="12700" dir="16200000">
              <a:srgbClr val="000000">
                <a:alpha val="2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474644"/>
            <a:ext cx="2275897" cy="1524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427325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347662"/>
            <a:ext cx="8640000" cy="1069976"/>
          </a:xfrm>
          <a:prstGeom prst="rect">
            <a:avLst/>
          </a:prstGeom>
          <a:solidFill>
            <a:srgbClr val="00A6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s-IS" sz="3600" i="1" dirty="0">
                <a:solidFill>
                  <a:schemeClr val="bg1"/>
                </a:solidFill>
              </a:rPr>
              <a:t>Starfsemi/verkefni hjá HH sem gætu mögulega verið falin öðrum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343400"/>
          </a:xfrm>
        </p:spPr>
        <p:txBody>
          <a:bodyPr>
            <a:normAutofit/>
          </a:bodyPr>
          <a:lstStyle/>
          <a:p>
            <a:pPr marL="457200" lvl="1" indent="0">
              <a:buClr>
                <a:srgbClr val="F19910"/>
              </a:buClr>
              <a:buNone/>
            </a:pPr>
            <a:endParaRPr lang="is-IS" sz="1100" dirty="0"/>
          </a:p>
          <a:p>
            <a:pPr>
              <a:lnSpc>
                <a:spcPct val="80000"/>
              </a:lnSpc>
              <a:buClr>
                <a:srgbClr val="F19910"/>
              </a:buClr>
              <a:buFont typeface="Courier New"/>
              <a:buChar char="o"/>
            </a:pPr>
            <a:r>
              <a:rPr lang="is-IS" dirty="0"/>
              <a:t>Starfsemi/verkefni utan skilgreindrar kjarnastarfsemi – ekki frumheilsugæsla</a:t>
            </a:r>
          </a:p>
          <a:p>
            <a:pPr lvl="1" algn="just">
              <a:lnSpc>
                <a:spcPct val="60000"/>
              </a:lnSpc>
              <a:buClr>
                <a:srgbClr val="F19910"/>
              </a:buClr>
              <a:buSzPct val="95000"/>
              <a:buFont typeface="Arial" panose="020B0604020202020204" pitchFamily="34" charset="0"/>
              <a:buChar char="•"/>
            </a:pPr>
            <a:r>
              <a:rPr lang="is-IS" dirty="0"/>
              <a:t>Færni- og heilsumatsnefnd</a:t>
            </a:r>
          </a:p>
          <a:p>
            <a:pPr lvl="1" algn="just">
              <a:lnSpc>
                <a:spcPct val="60000"/>
              </a:lnSpc>
              <a:buClr>
                <a:srgbClr val="F19910"/>
              </a:buClr>
              <a:buSzPct val="95000"/>
              <a:buFont typeface="Arial" panose="020B0604020202020204" pitchFamily="34" charset="0"/>
              <a:buChar char="•"/>
            </a:pPr>
            <a:r>
              <a:rPr lang="is-IS" dirty="0"/>
              <a:t>Göngudeild sóttvarna- og hælisleitenda</a:t>
            </a:r>
          </a:p>
          <a:p>
            <a:pPr lvl="1" algn="just">
              <a:lnSpc>
                <a:spcPct val="60000"/>
              </a:lnSpc>
              <a:buClr>
                <a:srgbClr val="F19910"/>
              </a:buClr>
              <a:buSzPct val="95000"/>
              <a:buFont typeface="Arial" panose="020B0604020202020204" pitchFamily="34" charset="0"/>
              <a:buChar char="•"/>
            </a:pPr>
            <a:r>
              <a:rPr lang="is-IS" dirty="0"/>
              <a:t>Þroska- og hegðunarstöð</a:t>
            </a:r>
          </a:p>
          <a:p>
            <a:pPr lvl="1" algn="just">
              <a:lnSpc>
                <a:spcPct val="60000"/>
              </a:lnSpc>
              <a:buClr>
                <a:srgbClr val="F19910"/>
              </a:buClr>
              <a:buSzPct val="95000"/>
              <a:buFont typeface="Arial" panose="020B0604020202020204" pitchFamily="34" charset="0"/>
              <a:buChar char="•"/>
            </a:pPr>
            <a:r>
              <a:rPr lang="is-IS" dirty="0"/>
              <a:t>Geðteymin</a:t>
            </a:r>
          </a:p>
          <a:p>
            <a:pPr lvl="1" algn="just">
              <a:lnSpc>
                <a:spcPct val="60000"/>
              </a:lnSpc>
              <a:buClr>
                <a:srgbClr val="F19910"/>
              </a:buClr>
              <a:buSzPct val="95000"/>
              <a:buFont typeface="Arial" panose="020B0604020202020204" pitchFamily="34" charset="0"/>
              <a:buChar char="•"/>
            </a:pPr>
            <a:r>
              <a:rPr lang="is-IS" dirty="0"/>
              <a:t>Héraðsvakt ?  </a:t>
            </a:r>
          </a:p>
          <a:p>
            <a:pPr marL="457200" lvl="1" indent="0" algn="just">
              <a:lnSpc>
                <a:spcPct val="60000"/>
              </a:lnSpc>
              <a:buClr>
                <a:srgbClr val="F19910"/>
              </a:buClr>
              <a:buSzPct val="95000"/>
              <a:buNone/>
            </a:pPr>
            <a:endParaRPr lang="is-IS" dirty="0"/>
          </a:p>
          <a:p>
            <a:pPr marL="857250" lvl="2" indent="0">
              <a:buClr>
                <a:srgbClr val="F19910"/>
              </a:buClr>
              <a:buNone/>
            </a:pPr>
            <a:r>
              <a:rPr lang="is-IS" dirty="0"/>
              <a:t>Hægt er að færa rök með og móti því að viðkomandi starfsemi/verkefni séu undir hatti HH  </a:t>
            </a:r>
          </a:p>
          <a:p>
            <a:pPr marL="914400" lvl="2" indent="0">
              <a:buClr>
                <a:srgbClr val="F19910"/>
              </a:buClr>
              <a:buNone/>
            </a:pP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228600" y="6451500"/>
            <a:ext cx="8640000" cy="216000"/>
          </a:xfrm>
          <a:prstGeom prst="rect">
            <a:avLst/>
          </a:prstGeom>
          <a:solidFill>
            <a:srgbClr val="F199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126163"/>
            <a:ext cx="1016000" cy="4627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4138" y="6421000"/>
            <a:ext cx="8088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1200" b="1" i="1" dirty="0">
                <a:solidFill>
                  <a:schemeClr val="bg1"/>
                </a:solidFill>
              </a:rPr>
              <a:t>ÁBYRGÐ – FAGMENNSKA – TRAUST – ÞJÓNUSTA – FRAMÞRÓUN</a:t>
            </a:r>
            <a:endParaRPr lang="is-IS" sz="1200" dirty="0">
              <a:solidFill>
                <a:schemeClr val="bg1"/>
              </a:solidFill>
            </a:endParaRPr>
          </a:p>
        </p:txBody>
      </p:sp>
      <p:sp>
        <p:nvSpPr>
          <p:cNvPr id="11" name="Right Triangle 10"/>
          <p:cNvSpPr/>
          <p:nvPr/>
        </p:nvSpPr>
        <p:spPr>
          <a:xfrm flipH="1">
            <a:off x="228600" y="274638"/>
            <a:ext cx="157091" cy="73024"/>
          </a:xfrm>
          <a:prstGeom prst="rtTriangle">
            <a:avLst/>
          </a:prstGeom>
          <a:solidFill>
            <a:srgbClr val="007E85"/>
          </a:solidFill>
          <a:ln>
            <a:noFill/>
          </a:ln>
          <a:effectLst>
            <a:innerShdw blurRad="63500" dist="12700" dir="16200000">
              <a:srgbClr val="000000">
                <a:alpha val="2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340946"/>
            <a:ext cx="8640000" cy="1076691"/>
          </a:xfrm>
          <a:prstGeom prst="rect">
            <a:avLst/>
          </a:prstGeom>
          <a:solidFill>
            <a:srgbClr val="00A6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892" y="285505"/>
            <a:ext cx="8229600" cy="1143000"/>
          </a:xfrm>
        </p:spPr>
        <p:txBody>
          <a:bodyPr>
            <a:noAutofit/>
          </a:bodyPr>
          <a:lstStyle/>
          <a:p>
            <a:r>
              <a:rPr lang="is-IS" sz="3600" i="1" dirty="0">
                <a:solidFill>
                  <a:schemeClr val="bg1"/>
                </a:solidFill>
              </a:rPr>
              <a:t>Hvað þarf til að uppfylla væntingar</a:t>
            </a:r>
            <a:br>
              <a:rPr lang="is-IS" sz="3600" i="1" dirty="0">
                <a:solidFill>
                  <a:schemeClr val="bg1"/>
                </a:solidFill>
              </a:rPr>
            </a:br>
            <a:r>
              <a:rPr lang="is-IS" sz="3600" i="1" dirty="0">
                <a:solidFill>
                  <a:schemeClr val="bg1"/>
                </a:solidFill>
              </a:rPr>
              <a:t> um hlutverk HH?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525963"/>
          </a:xfrm>
        </p:spPr>
        <p:txBody>
          <a:bodyPr>
            <a:normAutofit lnSpcReduction="10000"/>
          </a:bodyPr>
          <a:lstStyle/>
          <a:p>
            <a:pPr lvl="1">
              <a:buClr>
                <a:srgbClr val="F19910"/>
              </a:buClr>
              <a:buFont typeface="Courier New"/>
              <a:buChar char="o"/>
            </a:pPr>
            <a:endParaRPr lang="is-IS" sz="1200" dirty="0"/>
          </a:p>
          <a:p>
            <a:pPr lvl="1">
              <a:buClr>
                <a:srgbClr val="F19910"/>
              </a:buClr>
              <a:buFont typeface="Courier New"/>
              <a:buChar char="o"/>
            </a:pPr>
            <a:r>
              <a:rPr lang="is-IS" dirty="0"/>
              <a:t>Skýr pólitíks sýn og stefna í heilbrigðismálum m.t.t. hlutverks heilsugæslunnar </a:t>
            </a:r>
          </a:p>
          <a:p>
            <a:pPr lvl="1">
              <a:buClr>
                <a:srgbClr val="F19910"/>
              </a:buClr>
              <a:buFont typeface="Courier New"/>
              <a:buChar char="o"/>
            </a:pPr>
            <a:r>
              <a:rPr lang="is-IS" dirty="0"/>
              <a:t>Á heilsugæslan að vera „grunnstoð“ í heilbrigðiskerfinu?</a:t>
            </a:r>
          </a:p>
          <a:p>
            <a:pPr lvl="1">
              <a:buClr>
                <a:srgbClr val="F19910"/>
              </a:buClr>
              <a:buFont typeface="Courier New"/>
              <a:buChar char="o"/>
            </a:pPr>
            <a:r>
              <a:rPr lang="is-IS" dirty="0"/>
              <a:t>Skerpa á þrepaskiptingu þjónustunnar – fyrsta, annars og þriðjastigsþjónusta – skýra mörkin „hver gerir hvað“</a:t>
            </a:r>
          </a:p>
          <a:p>
            <a:pPr lvl="1">
              <a:buClr>
                <a:srgbClr val="F19910"/>
              </a:buClr>
              <a:buFont typeface="Courier New"/>
              <a:buChar char="o"/>
            </a:pPr>
            <a:r>
              <a:rPr lang="is-IS" dirty="0"/>
              <a:t>Aukinn mannafli, auknar fjárveitingar</a:t>
            </a:r>
          </a:p>
          <a:p>
            <a:pPr lvl="1">
              <a:buClr>
                <a:srgbClr val="F19910"/>
              </a:buClr>
              <a:buFont typeface="Courier New"/>
              <a:buChar char="o"/>
            </a:pPr>
            <a:r>
              <a:rPr lang="is-IS" dirty="0"/>
              <a:t>Viðbótarfé fylgi fjölgun íbúa á svæðinu</a:t>
            </a:r>
          </a:p>
          <a:p>
            <a:pPr lvl="1">
              <a:buClr>
                <a:srgbClr val="F19910"/>
              </a:buClr>
              <a:buFont typeface="Courier New"/>
              <a:buChar char="o"/>
            </a:pPr>
            <a:endParaRPr lang="is-IS" dirty="0"/>
          </a:p>
          <a:p>
            <a:pPr lvl="1">
              <a:buClr>
                <a:srgbClr val="F19910"/>
              </a:buClr>
              <a:buFont typeface="Courier New"/>
              <a:buChar char="o"/>
            </a:pPr>
            <a:endParaRPr lang="is-IS" dirty="0"/>
          </a:p>
          <a:p>
            <a:pPr lvl="1">
              <a:buClr>
                <a:srgbClr val="F19910"/>
              </a:buClr>
              <a:buFont typeface="Courier New"/>
              <a:buChar char="o"/>
            </a:pPr>
            <a:endParaRPr lang="is-IS" dirty="0"/>
          </a:p>
        </p:txBody>
      </p:sp>
      <p:sp>
        <p:nvSpPr>
          <p:cNvPr id="13" name="Rectangle 12"/>
          <p:cNvSpPr/>
          <p:nvPr/>
        </p:nvSpPr>
        <p:spPr>
          <a:xfrm>
            <a:off x="228600" y="6451500"/>
            <a:ext cx="8640000" cy="216000"/>
          </a:xfrm>
          <a:prstGeom prst="rect">
            <a:avLst/>
          </a:prstGeom>
          <a:solidFill>
            <a:srgbClr val="F199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126163"/>
            <a:ext cx="1016000" cy="4627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4138" y="6421000"/>
            <a:ext cx="8088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1200" b="1" i="1" dirty="0">
                <a:solidFill>
                  <a:schemeClr val="bg1"/>
                </a:solidFill>
              </a:rPr>
              <a:t>ÁBYRGÐ – FAGMENNSKA – TRAUST – ÞJÓNUSTA – FRAMÞRÓUN</a:t>
            </a:r>
            <a:endParaRPr lang="is-IS" sz="1200" dirty="0">
              <a:solidFill>
                <a:schemeClr val="bg1"/>
              </a:solidFill>
            </a:endParaRPr>
          </a:p>
        </p:txBody>
      </p:sp>
      <p:sp>
        <p:nvSpPr>
          <p:cNvPr id="11" name="Right Triangle 10"/>
          <p:cNvSpPr/>
          <p:nvPr/>
        </p:nvSpPr>
        <p:spPr>
          <a:xfrm flipH="1">
            <a:off x="228600" y="274638"/>
            <a:ext cx="157091" cy="73024"/>
          </a:xfrm>
          <a:prstGeom prst="rtTriangle">
            <a:avLst/>
          </a:prstGeom>
          <a:solidFill>
            <a:srgbClr val="007E85"/>
          </a:solidFill>
          <a:ln>
            <a:noFill/>
          </a:ln>
          <a:effectLst>
            <a:innerShdw blurRad="63500" dist="12700" dir="16200000">
              <a:srgbClr val="000000">
                <a:alpha val="2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182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340947"/>
            <a:ext cx="8640000" cy="1069976"/>
          </a:xfrm>
          <a:prstGeom prst="rect">
            <a:avLst/>
          </a:prstGeom>
          <a:solidFill>
            <a:srgbClr val="00A6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799" y="274638"/>
            <a:ext cx="8229600" cy="1143000"/>
          </a:xfrm>
        </p:spPr>
        <p:txBody>
          <a:bodyPr>
            <a:noAutofit/>
          </a:bodyPr>
          <a:lstStyle/>
          <a:p>
            <a:r>
              <a:rPr lang="is-IS" sz="3600" i="1" dirty="0">
                <a:solidFill>
                  <a:schemeClr val="bg1"/>
                </a:solidFill>
              </a:rPr>
              <a:t>Óskir og væntingar HH til sjúkrahúsa/LSH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525963"/>
          </a:xfrm>
        </p:spPr>
        <p:txBody>
          <a:bodyPr>
            <a:normAutofit/>
          </a:bodyPr>
          <a:lstStyle/>
          <a:p>
            <a:pPr marL="457200" lvl="1" indent="0">
              <a:buClr>
                <a:srgbClr val="F19910"/>
              </a:buClr>
              <a:buNone/>
            </a:pPr>
            <a:endParaRPr lang="is-IS" sz="800" dirty="0"/>
          </a:p>
          <a:p>
            <a:pPr lvl="1">
              <a:buClr>
                <a:srgbClr val="F19910"/>
              </a:buClr>
              <a:buFont typeface="Courier New"/>
              <a:buChar char="o"/>
            </a:pPr>
            <a:r>
              <a:rPr lang="is-IS" dirty="0"/>
              <a:t>Greitt aðgengi að öflugum göngudeildum innan LSH</a:t>
            </a:r>
          </a:p>
          <a:p>
            <a:pPr lvl="2">
              <a:buClr>
                <a:srgbClr val="F19910"/>
              </a:buClr>
              <a:buFont typeface="Courier New"/>
              <a:buChar char="o"/>
            </a:pPr>
            <a:r>
              <a:rPr lang="is-IS" dirty="0"/>
              <a:t>Öflug sérfræðiþjónusta</a:t>
            </a:r>
          </a:p>
          <a:p>
            <a:pPr lvl="2">
              <a:buClr>
                <a:srgbClr val="F19910"/>
              </a:buClr>
              <a:buFont typeface="Courier New"/>
              <a:buChar char="o"/>
            </a:pPr>
            <a:r>
              <a:rPr lang="is-IS" dirty="0"/>
              <a:t>ráðgjöf </a:t>
            </a:r>
          </a:p>
          <a:p>
            <a:pPr marL="914400" lvl="2" indent="0">
              <a:buClr>
                <a:srgbClr val="F19910"/>
              </a:buClr>
              <a:buNone/>
            </a:pPr>
            <a:endParaRPr lang="is-IS" sz="900" dirty="0"/>
          </a:p>
          <a:p>
            <a:pPr marL="914400" lvl="2" indent="0">
              <a:buClr>
                <a:srgbClr val="F19910"/>
              </a:buClr>
              <a:buNone/>
            </a:pPr>
            <a:endParaRPr lang="is-IS" sz="900" dirty="0"/>
          </a:p>
          <a:p>
            <a:pPr marL="914400" lvl="2" indent="0">
              <a:buClr>
                <a:srgbClr val="F19910"/>
              </a:buClr>
              <a:buNone/>
            </a:pPr>
            <a:endParaRPr lang="is-IS" sz="900" dirty="0"/>
          </a:p>
          <a:p>
            <a:pPr marL="514350" lvl="1" indent="0">
              <a:buClr>
                <a:srgbClr val="F19910"/>
              </a:buClr>
              <a:buNone/>
            </a:pPr>
            <a:r>
              <a:rPr lang="is-IS" sz="2400" dirty="0"/>
              <a:t>Fyrirmyndagöndudeildir; innkirtladeild, heila- og taugadeild, HNE og bæklunardeild (stefnir í það sama)</a:t>
            </a:r>
          </a:p>
          <a:p>
            <a:pPr marL="514350" lvl="1" indent="0">
              <a:buClr>
                <a:srgbClr val="F19910"/>
              </a:buClr>
              <a:buNone/>
            </a:pPr>
            <a:endParaRPr lang="is-IS" sz="1200" dirty="0"/>
          </a:p>
          <a:p>
            <a:pPr marL="514350" lvl="1" indent="0">
              <a:buClr>
                <a:srgbClr val="F19910"/>
              </a:buClr>
              <a:buNone/>
            </a:pPr>
            <a:r>
              <a:rPr lang="is-IS" sz="2400" dirty="0"/>
              <a:t> 	 ……… þjónusta og ráðgjöf í anda þessara deilda </a:t>
            </a:r>
          </a:p>
          <a:p>
            <a:pPr marL="514350" lvl="1" indent="0">
              <a:buClr>
                <a:srgbClr val="F19910"/>
              </a:buClr>
              <a:buNone/>
            </a:pPr>
            <a:endParaRPr lang="is-IS" dirty="0"/>
          </a:p>
          <a:p>
            <a:pPr marL="914400" lvl="2" indent="0">
              <a:buClr>
                <a:srgbClr val="F19910"/>
              </a:buClr>
              <a:buNone/>
            </a:pPr>
            <a:endParaRPr lang="is-IS" dirty="0"/>
          </a:p>
          <a:p>
            <a:pPr marL="457200" lvl="1" indent="0">
              <a:buClr>
                <a:srgbClr val="F19910"/>
              </a:buClr>
              <a:buNone/>
            </a:pPr>
            <a:endParaRPr lang="is-IS" dirty="0"/>
          </a:p>
          <a:p>
            <a:pPr marL="457200" lvl="1" indent="0">
              <a:buClr>
                <a:srgbClr val="F19910"/>
              </a:buClr>
              <a:buNone/>
            </a:pPr>
            <a:endParaRPr lang="is-IS" dirty="0"/>
          </a:p>
        </p:txBody>
      </p:sp>
      <p:sp>
        <p:nvSpPr>
          <p:cNvPr id="13" name="Rectangle 12"/>
          <p:cNvSpPr/>
          <p:nvPr/>
        </p:nvSpPr>
        <p:spPr>
          <a:xfrm>
            <a:off x="228600" y="6451500"/>
            <a:ext cx="8640000" cy="216000"/>
          </a:xfrm>
          <a:prstGeom prst="rect">
            <a:avLst/>
          </a:prstGeom>
          <a:solidFill>
            <a:srgbClr val="F199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126163"/>
            <a:ext cx="1016000" cy="4627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4138" y="6421000"/>
            <a:ext cx="8088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1200" b="1" i="1" dirty="0">
                <a:solidFill>
                  <a:schemeClr val="bg1"/>
                </a:solidFill>
              </a:rPr>
              <a:t>ÁBYRGÐ – FAGMENNSKA – TRAUST – ÞJÓNUSTA – FRAMÞRÓUN</a:t>
            </a:r>
            <a:endParaRPr lang="is-IS" sz="1200" dirty="0">
              <a:solidFill>
                <a:schemeClr val="bg1"/>
              </a:solidFill>
            </a:endParaRPr>
          </a:p>
        </p:txBody>
      </p:sp>
      <p:sp>
        <p:nvSpPr>
          <p:cNvPr id="11" name="Right Triangle 10"/>
          <p:cNvSpPr/>
          <p:nvPr/>
        </p:nvSpPr>
        <p:spPr>
          <a:xfrm flipH="1">
            <a:off x="228600" y="274638"/>
            <a:ext cx="157091" cy="73024"/>
          </a:xfrm>
          <a:prstGeom prst="rtTriangle">
            <a:avLst/>
          </a:prstGeom>
          <a:solidFill>
            <a:srgbClr val="007E85"/>
          </a:solidFill>
          <a:ln>
            <a:noFill/>
          </a:ln>
          <a:effectLst>
            <a:innerShdw blurRad="63500" dist="12700" dir="16200000">
              <a:srgbClr val="000000">
                <a:alpha val="2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936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7230</TotalTime>
  <Words>691</Words>
  <Application>Microsoft Office PowerPoint</Application>
  <PresentationFormat>On-screen Show (4:3)</PresentationFormat>
  <Paragraphs>123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Courier New</vt:lpstr>
      <vt:lpstr>Office Theme</vt:lpstr>
      <vt:lpstr>Custom Design</vt:lpstr>
      <vt:lpstr>Heilsugæsla höfuðborgarsvæðisins þjónustuviðmið </vt:lpstr>
      <vt:lpstr>Hlutverk HH</vt:lpstr>
      <vt:lpstr>Stefna HH</vt:lpstr>
      <vt:lpstr>Starfsemi HH </vt:lpstr>
      <vt:lpstr>Starfsemi HH </vt:lpstr>
      <vt:lpstr>Starfsemi HH </vt:lpstr>
      <vt:lpstr>Starfsemi/verkefni hjá HH sem gætu mögulega verið falin öðrum </vt:lpstr>
      <vt:lpstr>Hvað þarf til að uppfylla væntingar  um hlutverk HH?</vt:lpstr>
      <vt:lpstr>Óskir og væntingar HH til sjúkrahúsa/LSH</vt:lpstr>
      <vt:lpstr> Staða HH gagnvart heilsugæslu í landinu </vt:lpstr>
      <vt:lpstr>PowerPoint Presentation</vt:lpstr>
    </vt:vector>
  </TitlesOfParts>
  <Company>PORT hönnun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Kynning á skemmtidagskrá Árshátíð Heilsugæslu Grafarvogs</dc:title>
  <dc:creator>Kári  Regal</dc:creator>
  <cp:lastModifiedBy>Svanhvít Jakobsdóttir</cp:lastModifiedBy>
  <cp:revision>372</cp:revision>
  <cp:lastPrinted>2017-11-23T16:31:40Z</cp:lastPrinted>
  <dcterms:created xsi:type="dcterms:W3CDTF">2013-06-11T08:40:59Z</dcterms:created>
  <dcterms:modified xsi:type="dcterms:W3CDTF">2017-11-23T16:40:33Z</dcterms:modified>
</cp:coreProperties>
</file>