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323" r:id="rId2"/>
    <p:sldId id="386" r:id="rId3"/>
    <p:sldId id="349" r:id="rId4"/>
    <p:sldId id="395" r:id="rId5"/>
    <p:sldId id="390" r:id="rId6"/>
    <p:sldId id="393" r:id="rId7"/>
    <p:sldId id="391" r:id="rId8"/>
    <p:sldId id="392" r:id="rId9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a Johannesdottir" initials="JJ" lastIdx="1" clrIdx="0">
    <p:extLst>
      <p:ext uri="{19B8F6BF-5375-455C-9EA6-DF929625EA0E}">
        <p15:presenceInfo xmlns:p15="http://schemas.microsoft.com/office/powerpoint/2012/main" userId="8d003a06d4736d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  <a:srgbClr val="99CCFF"/>
    <a:srgbClr val="FFFF99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40" autoAdjust="0"/>
    <p:restoredTop sz="91038" autoAdjust="0"/>
  </p:normalViewPr>
  <p:slideViewPr>
    <p:cSldViewPr>
      <p:cViewPr varScale="1">
        <p:scale>
          <a:sx n="64" d="100"/>
          <a:sy n="64" d="100"/>
        </p:scale>
        <p:origin x="6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96537-EDAE-4EEA-A065-2C609B825D0E}" type="datetimeFigureOut">
              <a:rPr lang="is-IS" smtClean="0"/>
              <a:pPr/>
              <a:t>27.11.2017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1A6DE-6DA7-4CFB-8CF5-26FA2EA6B27B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07130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67E51-F37C-4DB5-AEEA-66CF8632CEBA}" type="datetimeFigureOut">
              <a:rPr lang="is-IS" smtClean="0"/>
              <a:pPr/>
              <a:t>27.11.2017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C1355-DBEC-44FA-A01C-2AF9F450DB3F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9533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>
              <a:latin typeface="Times New Roman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B56E7-E06F-40AC-805C-D848F591D387}" type="slidenum">
              <a:rPr lang="is-IS" smtClean="0">
                <a:latin typeface="Times New Roman" charset="0"/>
              </a:rPr>
              <a:pPr/>
              <a:t>1</a:t>
            </a:fld>
            <a:endParaRPr lang="is-I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7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>
              <a:latin typeface="Times New Roman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66A3E-7418-4B43-B61D-FFD528A4E790}" type="slidenum">
              <a:rPr lang="en-GB" smtClean="0">
                <a:latin typeface="Times New Roman" charset="0"/>
              </a:rPr>
              <a:pPr/>
              <a:t>3</a:t>
            </a:fld>
            <a:endParaRPr lang="en-GB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0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099" name="Arc 3"/>
          <p:cNvSpPr>
            <a:spLocks/>
          </p:cNvSpPr>
          <p:nvPr/>
        </p:nvSpPr>
        <p:spPr bwMode="auto">
          <a:xfrm>
            <a:off x="0" y="842963"/>
            <a:ext cx="18288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838200"/>
            <a:ext cx="6399213" cy="990600"/>
          </a:xfrm>
        </p:spPr>
        <p:txBody>
          <a:bodyPr anchor="b"/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3BCFDF-EFE8-4975-9892-C6DF5263E3B8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105" name="Picture 9" descr="N:\ROSA\Heilbrstofnun Vesturlands\Logo HVE\HVE-Allir-footer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451725" cy="9334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DD80A-2B5A-440D-8AEE-6A1360C04E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990600"/>
            <a:ext cx="15430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990600"/>
            <a:ext cx="44767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D0849-1D56-482F-8B84-D2C8A59A88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2CCD8-445F-44E3-AEFC-1A4E273F62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7A312-ACEA-4941-8251-E96320A019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20574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20574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69B3-0ADD-48B9-B4C0-60A9C5CDE6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E11B3-1665-4237-8812-EE105A4B1F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3AD5-05E2-44A9-81D5-3920AE0B78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09277-B435-49EF-B3E2-180B73D119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73B09-ED7D-499A-A47D-D753C5BDA9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B3C5D-1C70-4B41-A5CA-A3000E206F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rc 2"/>
          <p:cNvSpPr>
            <a:spLocks/>
          </p:cNvSpPr>
          <p:nvPr/>
        </p:nvSpPr>
        <p:spPr bwMode="auto">
          <a:xfrm>
            <a:off x="0" y="842963"/>
            <a:ext cx="1752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990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20574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0960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fld id="{AC57BDF8-BAC6-4457-90BC-DD396781B253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3080" name="Picture 8" descr="N:\ROSA\Heilbrstofnun Vesturlands\Logo HVE\HVE-Allir-footer-cop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0"/>
            <a:ext cx="7451725" cy="933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ü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81388"/>
            <a:ext cx="1992313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194643" y="3481389"/>
            <a:ext cx="7772400" cy="2703450"/>
          </a:xfrm>
        </p:spPr>
        <p:txBody>
          <a:bodyPr/>
          <a:lstStyle/>
          <a:p>
            <a:pPr algn="ctr"/>
            <a:r>
              <a:rPr lang="is-IS" sz="4000" dirty="0" smtClean="0">
                <a:solidFill>
                  <a:schemeClr val="bg2"/>
                </a:solidFill>
              </a:rPr>
              <a:t/>
            </a:r>
            <a:br>
              <a:rPr lang="is-IS" sz="4000" dirty="0" smtClean="0">
                <a:solidFill>
                  <a:schemeClr val="bg2"/>
                </a:solidFill>
              </a:rPr>
            </a:br>
            <a:r>
              <a:rPr lang="is-IS" sz="4000" dirty="0" smtClean="0">
                <a:solidFill>
                  <a:schemeClr val="bg2"/>
                </a:solidFill>
              </a:rPr>
              <a:t/>
            </a:r>
            <a:br>
              <a:rPr lang="is-IS" sz="4000" dirty="0" smtClean="0">
                <a:solidFill>
                  <a:schemeClr val="bg2"/>
                </a:solidFill>
              </a:rPr>
            </a:br>
            <a:r>
              <a:rPr lang="is-IS" sz="4000" dirty="0" smtClean="0">
                <a:solidFill>
                  <a:schemeClr val="bg2"/>
                </a:solidFill>
              </a:rPr>
              <a:t/>
            </a:r>
            <a:br>
              <a:rPr lang="is-IS" sz="4000" dirty="0" smtClean="0">
                <a:solidFill>
                  <a:schemeClr val="bg2"/>
                </a:solidFill>
              </a:rPr>
            </a:br>
            <a:r>
              <a:rPr lang="is-IS" sz="4000" dirty="0" smtClean="0">
                <a:solidFill>
                  <a:schemeClr val="bg2"/>
                </a:solidFill>
              </a:rPr>
              <a:t/>
            </a:r>
            <a:br>
              <a:rPr lang="is-IS" sz="4000" dirty="0" smtClean="0">
                <a:solidFill>
                  <a:schemeClr val="bg2"/>
                </a:solidFill>
              </a:rPr>
            </a:br>
            <a:r>
              <a:rPr lang="is-IS" sz="4000" dirty="0" smtClean="0">
                <a:solidFill>
                  <a:schemeClr val="bg2"/>
                </a:solidFill>
              </a:rPr>
              <a:t/>
            </a:r>
            <a:br>
              <a:rPr lang="is-IS" sz="4000" dirty="0" smtClean="0">
                <a:solidFill>
                  <a:schemeClr val="bg2"/>
                </a:solidFill>
              </a:rPr>
            </a:br>
            <a:r>
              <a:rPr lang="is-IS" sz="4000" dirty="0" smtClean="0">
                <a:solidFill>
                  <a:schemeClr val="bg2"/>
                </a:solidFill>
              </a:rPr>
              <a:t/>
            </a:r>
            <a:br>
              <a:rPr lang="is-IS" sz="4000" dirty="0" smtClean="0">
                <a:solidFill>
                  <a:schemeClr val="bg2"/>
                </a:solidFill>
              </a:rPr>
            </a:br>
            <a:r>
              <a:rPr lang="is-IS" sz="4000" dirty="0" smtClean="0">
                <a:solidFill>
                  <a:schemeClr val="bg2"/>
                </a:solidFill>
              </a:rPr>
              <a:t/>
            </a:r>
            <a:br>
              <a:rPr lang="is-IS" sz="4000" dirty="0" smtClean="0">
                <a:solidFill>
                  <a:schemeClr val="bg2"/>
                </a:solidFill>
              </a:rPr>
            </a:br>
            <a:r>
              <a:rPr lang="is-IS" sz="4000" dirty="0">
                <a:solidFill>
                  <a:schemeClr val="bg2"/>
                </a:solidFill>
              </a:rPr>
              <a:t/>
            </a:r>
            <a:br>
              <a:rPr lang="is-IS" sz="4000" dirty="0">
                <a:solidFill>
                  <a:schemeClr val="bg2"/>
                </a:solidFill>
              </a:rPr>
            </a:br>
            <a:r>
              <a:rPr lang="is-IS" sz="4000" dirty="0" smtClean="0">
                <a:solidFill>
                  <a:schemeClr val="bg2"/>
                </a:solidFill>
              </a:rPr>
              <a:t/>
            </a:r>
            <a:br>
              <a:rPr lang="is-IS" sz="4000" dirty="0" smtClean="0">
                <a:solidFill>
                  <a:schemeClr val="bg2"/>
                </a:solidFill>
              </a:rPr>
            </a:br>
            <a:r>
              <a:rPr lang="is-IS" sz="4000" dirty="0">
                <a:solidFill>
                  <a:schemeClr val="bg2"/>
                </a:solidFill>
              </a:rPr>
              <a:t/>
            </a:r>
            <a:br>
              <a:rPr lang="is-IS" sz="4000" dirty="0">
                <a:solidFill>
                  <a:schemeClr val="bg2"/>
                </a:solidFill>
              </a:rPr>
            </a:br>
            <a:r>
              <a:rPr lang="is-IS" sz="4000" dirty="0">
                <a:solidFill>
                  <a:schemeClr val="bg2"/>
                </a:solidFill>
              </a:rPr>
              <a:t/>
            </a:r>
            <a:br>
              <a:rPr lang="is-IS" sz="4000" dirty="0">
                <a:solidFill>
                  <a:schemeClr val="bg2"/>
                </a:solidFill>
              </a:rPr>
            </a:br>
            <a:r>
              <a:rPr lang="is-IS" sz="2400" b="0" dirty="0" smtClean="0">
                <a:solidFill>
                  <a:schemeClr val="bg2"/>
                </a:solidFill>
              </a:rPr>
              <a:t/>
            </a:r>
            <a:br>
              <a:rPr lang="is-IS" sz="2400" b="0" dirty="0" smtClean="0">
                <a:solidFill>
                  <a:schemeClr val="bg2"/>
                </a:solidFill>
              </a:rPr>
            </a:br>
            <a:r>
              <a:rPr lang="is-IS" sz="2400" b="0" dirty="0" smtClean="0">
                <a:solidFill>
                  <a:schemeClr val="bg2"/>
                </a:solidFill>
              </a:rPr>
              <a:t/>
            </a:r>
            <a:br>
              <a:rPr lang="is-IS" sz="2400" b="0" dirty="0" smtClean="0">
                <a:solidFill>
                  <a:schemeClr val="bg2"/>
                </a:solidFill>
              </a:rPr>
            </a:br>
            <a:endParaRPr lang="is-IS" sz="4000" dirty="0" smtClean="0">
              <a:solidFill>
                <a:schemeClr val="bg2"/>
              </a:solidFill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4741"/>
            <a:ext cx="3746971" cy="36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006500" y="3654326"/>
            <a:ext cx="8029996" cy="258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endParaRPr lang="is-IS" sz="4000" kern="0" dirty="0" smtClean="0">
              <a:solidFill>
                <a:schemeClr val="bg2"/>
              </a:solidFill>
            </a:endParaRPr>
          </a:p>
          <a:p>
            <a:pPr algn="ctr"/>
            <a:endParaRPr lang="is-IS" sz="2400" dirty="0" smtClean="0"/>
          </a:p>
          <a:p>
            <a:pPr algn="ctr"/>
            <a:r>
              <a:rPr lang="is-IS" sz="3200" dirty="0" smtClean="0"/>
              <a:t>Sjónarhorn </a:t>
            </a:r>
            <a:r>
              <a:rPr lang="is-IS" sz="3200" dirty="0"/>
              <a:t>heilbrigðisstofnana </a:t>
            </a:r>
            <a:endParaRPr lang="is-IS" sz="3200" dirty="0" smtClean="0"/>
          </a:p>
          <a:p>
            <a:pPr algn="ctr"/>
            <a:r>
              <a:rPr lang="is-IS" sz="3200" dirty="0" smtClean="0"/>
              <a:t>varðandi þjónustuviðmið</a:t>
            </a:r>
          </a:p>
          <a:p>
            <a:pPr algn="ctr"/>
            <a:endParaRPr lang="is-IS" sz="2400" dirty="0" smtClean="0"/>
          </a:p>
          <a:p>
            <a:pPr algn="ctr"/>
            <a:endParaRPr lang="is-IS" sz="2400" b="0" dirty="0"/>
          </a:p>
          <a:p>
            <a:pPr algn="ctr"/>
            <a:r>
              <a:rPr lang="is-IS" sz="1800" b="0" dirty="0" smtClean="0"/>
              <a:t>Jóhanna </a:t>
            </a:r>
            <a:r>
              <a:rPr lang="is-IS" sz="1800" b="0" dirty="0"/>
              <a:t>F. Jóhannesdóttir</a:t>
            </a:r>
          </a:p>
          <a:p>
            <a:pPr algn="ctr"/>
            <a:r>
              <a:rPr lang="is-IS" sz="2400" dirty="0" smtClean="0"/>
              <a:t> </a:t>
            </a:r>
            <a:endParaRPr lang="is-IS" sz="2400" kern="0" dirty="0" smtClean="0">
              <a:solidFill>
                <a:schemeClr val="bg2"/>
              </a:solidFill>
            </a:endParaRPr>
          </a:p>
          <a:p>
            <a:pPr algn="ctr"/>
            <a:endParaRPr lang="is-IS" sz="1200" kern="0" dirty="0">
              <a:solidFill>
                <a:schemeClr val="bg2"/>
              </a:solidFill>
            </a:endParaRPr>
          </a:p>
          <a:p>
            <a:pPr algn="ctr"/>
            <a:endParaRPr lang="is-IS" sz="1200" kern="0" dirty="0" smtClean="0">
              <a:solidFill>
                <a:schemeClr val="bg2"/>
              </a:solidFill>
            </a:endParaRPr>
          </a:p>
          <a:p>
            <a:pPr algn="ctr"/>
            <a:endParaRPr lang="is-IS" sz="1200" kern="0" dirty="0">
              <a:solidFill>
                <a:schemeClr val="bg2"/>
              </a:solidFill>
            </a:endParaRPr>
          </a:p>
          <a:p>
            <a:pPr algn="ctr"/>
            <a:endParaRPr lang="is-IS" sz="1200" kern="0" dirty="0" smtClean="0">
              <a:solidFill>
                <a:schemeClr val="bg2"/>
              </a:solidFill>
            </a:endParaRPr>
          </a:p>
          <a:p>
            <a:pPr algn="ctr"/>
            <a:endParaRPr lang="is-IS" sz="1200" kern="0" dirty="0" smtClean="0">
              <a:solidFill>
                <a:schemeClr val="bg2"/>
              </a:solidFill>
            </a:endParaRPr>
          </a:p>
          <a:p>
            <a:pPr algn="ctr"/>
            <a:endParaRPr lang="is-IS" sz="1200" kern="0" dirty="0">
              <a:solidFill>
                <a:schemeClr val="bg2"/>
              </a:solidFill>
            </a:endParaRPr>
          </a:p>
          <a:p>
            <a:pPr algn="ctr"/>
            <a:endParaRPr lang="is-IS" sz="1200" kern="0" dirty="0">
              <a:solidFill>
                <a:schemeClr val="bg2"/>
              </a:solidFill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515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424936" cy="5551512"/>
          </a:xfrm>
        </p:spPr>
        <p:txBody>
          <a:bodyPr/>
          <a:lstStyle/>
          <a:p>
            <a:pPr>
              <a:buNone/>
            </a:pPr>
            <a:r>
              <a:rPr lang="is-IS" sz="3200" b="1" dirty="0" smtClean="0">
                <a:solidFill>
                  <a:srgbClr val="FF0000"/>
                </a:solidFill>
              </a:rPr>
              <a:t>Hlutverk</a:t>
            </a:r>
          </a:p>
          <a:p>
            <a:pPr>
              <a:buNone/>
            </a:pPr>
            <a:endParaRPr lang="is-IS" sz="18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is-IS" sz="1800" dirty="0" smtClean="0">
                <a:solidFill>
                  <a:schemeClr val="bg2"/>
                </a:solidFill>
              </a:rPr>
              <a:t>Heilbrigðisstofnun Vesturlands veitir almenna og sérhæfða heilbrigðisþjónustu í </a:t>
            </a:r>
          </a:p>
          <a:p>
            <a:pPr>
              <a:buNone/>
            </a:pPr>
            <a:r>
              <a:rPr lang="is-IS" sz="1800" dirty="0" smtClean="0">
                <a:solidFill>
                  <a:schemeClr val="bg2"/>
                </a:solidFill>
              </a:rPr>
              <a:t>heilbrigðisumdæmi Vesturlands í samræmi við lög og reglur á hverjum tíma.</a:t>
            </a:r>
          </a:p>
          <a:p>
            <a:pPr>
              <a:buNone/>
            </a:pPr>
            <a:r>
              <a:rPr lang="is-IS" sz="1800" dirty="0" smtClean="0">
                <a:solidFill>
                  <a:schemeClr val="bg2"/>
                </a:solidFill>
              </a:rPr>
              <a:t>Þjónustan er veitt íbúum umdæmisins og öðrum sem eftir henni leita. </a:t>
            </a:r>
          </a:p>
          <a:p>
            <a:pPr>
              <a:buNone/>
            </a:pPr>
            <a:endParaRPr lang="is-IS" sz="1800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is-IS" sz="1800" dirty="0" smtClean="0">
                <a:solidFill>
                  <a:schemeClr val="bg2"/>
                </a:solidFill>
              </a:rPr>
              <a:t>Kjarnastarfsemin </a:t>
            </a:r>
            <a:r>
              <a:rPr lang="is-IS" sz="1800" dirty="0">
                <a:solidFill>
                  <a:schemeClr val="bg2"/>
                </a:solidFill>
              </a:rPr>
              <a:t>skiptist í þrjá flokka eftir meginviðfangsefnum </a:t>
            </a:r>
            <a:r>
              <a:rPr lang="is-IS" sz="1800" dirty="0" smtClean="0">
                <a:solidFill>
                  <a:schemeClr val="bg2"/>
                </a:solidFill>
              </a:rPr>
              <a:t>þ.e.</a:t>
            </a:r>
          </a:p>
          <a:p>
            <a:pPr>
              <a:buNone/>
            </a:pPr>
            <a:r>
              <a:rPr lang="is-IS" sz="1800" dirty="0" smtClean="0">
                <a:solidFill>
                  <a:schemeClr val="bg2"/>
                </a:solidFill>
              </a:rPr>
              <a:t>heilsugæslusvið</a:t>
            </a:r>
            <a:r>
              <a:rPr lang="is-IS" sz="1800" dirty="0">
                <a:solidFill>
                  <a:schemeClr val="bg2"/>
                </a:solidFill>
              </a:rPr>
              <a:t>, sjúkrasvið og hjúkrunarsvið. </a:t>
            </a:r>
            <a:endParaRPr lang="is-IS" sz="1800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is-IS" sz="1800" dirty="0" smtClean="0">
                <a:solidFill>
                  <a:schemeClr val="bg2"/>
                </a:solidFill>
              </a:rPr>
              <a:t> </a:t>
            </a:r>
          </a:p>
          <a:p>
            <a:pPr>
              <a:buNone/>
            </a:pPr>
            <a:r>
              <a:rPr lang="is-IS" sz="1800" u="sng" dirty="0" smtClean="0">
                <a:solidFill>
                  <a:schemeClr val="bg2"/>
                </a:solidFill>
              </a:rPr>
              <a:t>Hlutverk</a:t>
            </a:r>
            <a:r>
              <a:rPr lang="is-IS" sz="1800" dirty="0" smtClean="0">
                <a:solidFill>
                  <a:schemeClr val="bg2"/>
                </a:solidFill>
              </a:rPr>
              <a:t> heilsugæslusviðs er að veita læknisþjónustu, hjúkrun, heilsuvernd,  </a:t>
            </a:r>
          </a:p>
          <a:p>
            <a:pPr>
              <a:buNone/>
            </a:pPr>
            <a:r>
              <a:rPr lang="is-IS" sz="1800" dirty="0" smtClean="0">
                <a:solidFill>
                  <a:schemeClr val="bg2"/>
                </a:solidFill>
              </a:rPr>
              <a:t>forvarnir, slysa- og bráðaþjónustu og annast sjúkraflutninga. </a:t>
            </a:r>
          </a:p>
          <a:p>
            <a:pPr>
              <a:buNone/>
            </a:pPr>
            <a:endParaRPr lang="is-IS" sz="1800" u="sng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is-IS" sz="1800" u="sng" dirty="0" smtClean="0">
                <a:solidFill>
                  <a:schemeClr val="bg2"/>
                </a:solidFill>
              </a:rPr>
              <a:t>Hlutverk </a:t>
            </a:r>
            <a:r>
              <a:rPr lang="is-IS" sz="1800" u="sng" dirty="0">
                <a:solidFill>
                  <a:schemeClr val="bg2"/>
                </a:solidFill>
              </a:rPr>
              <a:t>sjúkrasviðs </a:t>
            </a:r>
            <a:r>
              <a:rPr lang="is-IS" sz="1800" dirty="0">
                <a:solidFill>
                  <a:schemeClr val="bg2"/>
                </a:solidFill>
              </a:rPr>
              <a:t>er að starfrækja umdæmissjúkrahús með </a:t>
            </a:r>
            <a:r>
              <a:rPr lang="is-IS" sz="1800" dirty="0" smtClean="0">
                <a:solidFill>
                  <a:schemeClr val="bg2"/>
                </a:solidFill>
              </a:rPr>
              <a:t>almennri</a:t>
            </a:r>
          </a:p>
          <a:p>
            <a:pPr>
              <a:buNone/>
            </a:pPr>
            <a:r>
              <a:rPr lang="is-IS" sz="1800" dirty="0" smtClean="0">
                <a:solidFill>
                  <a:schemeClr val="bg2"/>
                </a:solidFill>
              </a:rPr>
              <a:t>sjúkrahúsþjónustu </a:t>
            </a:r>
            <a:r>
              <a:rPr lang="is-IS" sz="1800" dirty="0">
                <a:solidFill>
                  <a:schemeClr val="bg2"/>
                </a:solidFill>
              </a:rPr>
              <a:t>og sérfræðiþjónustu, almenn sjúkrarými og endurhæfingu. </a:t>
            </a:r>
            <a:endParaRPr lang="is-IS" sz="1800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is-IS" sz="1800" u="sng" dirty="0" smtClean="0">
              <a:solidFill>
                <a:schemeClr val="bg2"/>
              </a:solidFill>
            </a:endParaRPr>
          </a:p>
          <a:p>
            <a:pPr>
              <a:buNone/>
            </a:pPr>
            <a:r>
              <a:rPr lang="is-IS" sz="1800" u="sng" dirty="0" smtClean="0">
                <a:solidFill>
                  <a:schemeClr val="bg2"/>
                </a:solidFill>
              </a:rPr>
              <a:t>Hlutverk hjúkrunarsviðs </a:t>
            </a:r>
            <a:r>
              <a:rPr lang="is-IS" sz="1800" dirty="0" smtClean="0">
                <a:solidFill>
                  <a:schemeClr val="bg2"/>
                </a:solidFill>
              </a:rPr>
              <a:t>er að starfrækja hjúkrunarrými á starfsvæðinu þar sem </a:t>
            </a:r>
          </a:p>
          <a:p>
            <a:pPr>
              <a:buNone/>
            </a:pPr>
            <a:r>
              <a:rPr lang="is-IS" sz="1800" dirty="0" smtClean="0">
                <a:solidFill>
                  <a:schemeClr val="bg2"/>
                </a:solidFill>
              </a:rPr>
              <a:t>slík þjónusta er ekki veitt af öðrum.</a:t>
            </a:r>
          </a:p>
          <a:p>
            <a:pPr>
              <a:buNone/>
            </a:pPr>
            <a:r>
              <a:rPr lang="is-IS" sz="1800" dirty="0" smtClean="0">
                <a:solidFill>
                  <a:schemeClr val="bg2"/>
                </a:solidFill>
              </a:rPr>
              <a:t> </a:t>
            </a:r>
          </a:p>
          <a:p>
            <a:pPr>
              <a:buNone/>
            </a:pPr>
            <a:endParaRPr lang="is-IS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320"/>
            <a:ext cx="156947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2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96752"/>
            <a:ext cx="7844408" cy="2232248"/>
          </a:xfrm>
        </p:spPr>
        <p:txBody>
          <a:bodyPr/>
          <a:lstStyle/>
          <a:p>
            <a:pPr algn="ctr" eaLnBrk="1" hangingPunct="1"/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 </a:t>
            </a:r>
            <a:r>
              <a:rPr lang="is-I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Starfsstöðvar HVE</a:t>
            </a:r>
            <a:br>
              <a:rPr lang="is-I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000" b="0" dirty="0" smtClean="0"/>
          </a:p>
        </p:txBody>
      </p:sp>
      <p:pic>
        <p:nvPicPr>
          <p:cNvPr id="14339" name="Picture 4" descr="N:\Fyrirlestrar í PowePpoint\Kynning á HVe\Akran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3581400"/>
            <a:ext cx="2128837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5" descr="N:\Fyrirlestrar í PowePpoint\Kynning á HVe\Borgarne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581400"/>
            <a:ext cx="1981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6" descr="N:\Fyrirlestrar í PowePpoint\Kynning á HVe\Grundarfjörðu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581400"/>
            <a:ext cx="1905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7" descr="N:\Fyrirlestrar í PowePpoint\Kynning á HVe\Hólmaví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76800"/>
            <a:ext cx="21336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8" descr="N:\Fyrirlestrar í PowePpoint\Kynning á HVe\hvammstang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876800"/>
            <a:ext cx="19812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9" descr="N:\Fyrirlestrar í PowePpoint\Kynning á HVe\Ólafsvík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876800"/>
            <a:ext cx="18288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5" name="Picture 10" descr="N:\Fyrirlestrar í PowePpoint\Kynning á HVe\Stykkishólmur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4876800"/>
            <a:ext cx="1905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4876800" y="3581400"/>
            <a:ext cx="18288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68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24744"/>
            <a:ext cx="671208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15121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rgbClr val="FF0000"/>
                </a:solidFill>
              </a:rPr>
              <a:t>Hvaða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verkefni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ætti</a:t>
            </a:r>
            <a:r>
              <a:rPr lang="en-US" sz="3200" dirty="0" smtClean="0">
                <a:solidFill>
                  <a:srgbClr val="FF0000"/>
                </a:solidFill>
              </a:rPr>
              <a:t> HVE </a:t>
            </a:r>
            <a:r>
              <a:rPr lang="en-US" sz="3200" dirty="0" err="1" smtClean="0">
                <a:solidFill>
                  <a:srgbClr val="FF0000"/>
                </a:solidFill>
              </a:rPr>
              <a:t>ekki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að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vera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með</a:t>
            </a:r>
            <a:r>
              <a:rPr lang="en-US" sz="3200" dirty="0">
                <a:solidFill>
                  <a:srgbClr val="FF0000"/>
                </a:solidFill>
              </a:rPr>
              <a:t>? </a:t>
            </a:r>
            <a:r>
              <a:rPr lang="is-IS" dirty="0"/>
              <a:t/>
            </a:r>
            <a:br>
              <a:rPr lang="is-IS" dirty="0"/>
            </a:br>
            <a:endParaRPr lang="is-I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399384"/>
          </a:xfrm>
        </p:spPr>
        <p:txBody>
          <a:bodyPr/>
          <a:lstStyle/>
          <a:p>
            <a:r>
              <a:rPr lang="is-IS" sz="2400" dirty="0" smtClean="0">
                <a:solidFill>
                  <a:schemeClr val="bg2"/>
                </a:solidFill>
              </a:rPr>
              <a:t>Heilsugæslusvið</a:t>
            </a:r>
          </a:p>
          <a:p>
            <a:pPr marL="742950" lvl="2" indent="-342900">
              <a:buSzPct val="50000"/>
              <a:buFont typeface="Wingdings" panose="05000000000000000000" pitchFamily="2" charset="2"/>
              <a:buChar char="Ø"/>
            </a:pPr>
            <a:r>
              <a:rPr lang="is-IS" sz="2200" dirty="0">
                <a:solidFill>
                  <a:schemeClr val="bg2"/>
                </a:solidFill>
              </a:rPr>
              <a:t>Lyfsala</a:t>
            </a:r>
            <a:r>
              <a:rPr lang="is-IS" sz="2200" dirty="0" smtClean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</a:pPr>
            <a:endParaRPr lang="is-IS" sz="2400" dirty="0" smtClean="0">
              <a:solidFill>
                <a:schemeClr val="bg2"/>
              </a:solidFill>
            </a:endParaRPr>
          </a:p>
          <a:p>
            <a:r>
              <a:rPr lang="is-IS" sz="2400" dirty="0" smtClean="0">
                <a:solidFill>
                  <a:schemeClr val="bg2"/>
                </a:solidFill>
              </a:rPr>
              <a:t>Hjúkrunarsvið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s-IS" sz="2200" dirty="0" smtClean="0">
                <a:solidFill>
                  <a:schemeClr val="bg2"/>
                </a:solidFill>
              </a:rPr>
              <a:t>Hjúkrunardeildir á fámennum svæðum ættu að vera hjúkrunarheimili rekin af sveitarfélögum til að tryggja sem best samþætta nærþjónustu; félagslega heimaþjónustu við aldraða, dagvist, akstursþjónustu o.fl.</a:t>
            </a:r>
          </a:p>
          <a:p>
            <a:pPr marL="457200" lvl="1" indent="0">
              <a:buNone/>
            </a:pPr>
            <a:endParaRPr lang="is-IS" sz="22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1512168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3200" dirty="0" err="1">
                <a:solidFill>
                  <a:srgbClr val="FF0000"/>
                </a:solidFill>
              </a:rPr>
              <a:t>Hvað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vantar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til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að</a:t>
            </a:r>
            <a:r>
              <a:rPr lang="en-US" sz="3200" dirty="0" smtClean="0">
                <a:solidFill>
                  <a:srgbClr val="FF0000"/>
                </a:solidFill>
              </a:rPr>
              <a:t> HVE </a:t>
            </a:r>
            <a:r>
              <a:rPr lang="en-US" sz="3200" dirty="0" err="1" smtClean="0">
                <a:solidFill>
                  <a:srgbClr val="FF0000"/>
                </a:solidFill>
              </a:rPr>
              <a:t>geti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uppfyllt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væntingar</a:t>
            </a:r>
            <a:r>
              <a:rPr lang="en-US" sz="3200" dirty="0">
                <a:solidFill>
                  <a:srgbClr val="FF0000"/>
                </a:solidFill>
              </a:rPr>
              <a:t> um </a:t>
            </a:r>
            <a:r>
              <a:rPr lang="en-US" sz="3200" dirty="0" err="1">
                <a:solidFill>
                  <a:srgbClr val="FF0000"/>
                </a:solidFill>
              </a:rPr>
              <a:t>hlutverk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stofnunarinnar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is-I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399384"/>
          </a:xfrm>
        </p:spPr>
        <p:txBody>
          <a:bodyPr/>
          <a:lstStyle/>
          <a:p>
            <a:endParaRPr lang="is-IS" sz="18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is-IS" sz="2400" dirty="0" smtClean="0">
                <a:solidFill>
                  <a:schemeClr val="bg2"/>
                </a:solidFill>
              </a:rPr>
              <a:t>Helst skortir á að hægt sé að uppfylla væntingar um þjónustu í heilusgæslu:</a:t>
            </a:r>
          </a:p>
          <a:p>
            <a:r>
              <a:rPr lang="is-IS" sz="2400" dirty="0">
                <a:solidFill>
                  <a:schemeClr val="bg2"/>
                </a:solidFill>
              </a:rPr>
              <a:t>E</a:t>
            </a:r>
            <a:r>
              <a:rPr lang="is-IS" sz="2400" dirty="0" smtClean="0">
                <a:solidFill>
                  <a:schemeClr val="bg2"/>
                </a:solidFill>
              </a:rPr>
              <a:t>kki næg samfella í læknisþjónustu vegna skorts á fastráðnum heilsugæslulæknum.</a:t>
            </a:r>
          </a:p>
          <a:p>
            <a:r>
              <a:rPr lang="is-IS" sz="2400" dirty="0">
                <a:solidFill>
                  <a:schemeClr val="bg2"/>
                </a:solidFill>
              </a:rPr>
              <a:t>Of fá stöðugildi á heilsugæslustöðvum þar sem </a:t>
            </a:r>
            <a:r>
              <a:rPr lang="is-IS" sz="2400" dirty="0" smtClean="0">
                <a:solidFill>
                  <a:schemeClr val="bg2"/>
                </a:solidFill>
              </a:rPr>
              <a:t>fólki fjölgar.</a:t>
            </a:r>
          </a:p>
          <a:p>
            <a:r>
              <a:rPr lang="is-IS" sz="2400" dirty="0" smtClean="0">
                <a:solidFill>
                  <a:schemeClr val="bg2"/>
                </a:solidFill>
              </a:rPr>
              <a:t>Ekki nægt fjármagn/mannafli til að hægt sé að sinna forvarnarstarfi.</a:t>
            </a:r>
          </a:p>
          <a:p>
            <a:r>
              <a:rPr lang="is-IS" sz="2400" dirty="0" smtClean="0">
                <a:solidFill>
                  <a:schemeClr val="bg2"/>
                </a:solidFill>
              </a:rPr>
              <a:t>Sjúkraflutningsmenn á bakvöktum og fæð útkalla á fámennum svæðum.</a:t>
            </a:r>
            <a:endParaRPr lang="is-IS" sz="2400" dirty="0">
              <a:solidFill>
                <a:schemeClr val="bg2"/>
              </a:solidFill>
            </a:endParaRPr>
          </a:p>
          <a:p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26355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880" cy="1296144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Annað</a:t>
            </a:r>
            <a:r>
              <a:rPr lang="is-IS" dirty="0"/>
              <a:t/>
            </a:r>
            <a:br>
              <a:rPr lang="is-IS" dirty="0"/>
            </a:br>
            <a:endParaRPr lang="is-I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980728"/>
            <a:ext cx="8568952" cy="4687416"/>
          </a:xfrm>
        </p:spPr>
        <p:txBody>
          <a:bodyPr/>
          <a:lstStyle/>
          <a:p>
            <a:r>
              <a:rPr lang="is-IS" sz="2400" dirty="0" smtClean="0">
                <a:solidFill>
                  <a:schemeClr val="bg2"/>
                </a:solidFill>
              </a:rPr>
              <a:t>Bæta skilgreiningu </a:t>
            </a:r>
            <a:r>
              <a:rPr lang="is-IS" sz="2400" dirty="0">
                <a:solidFill>
                  <a:schemeClr val="bg2"/>
                </a:solidFill>
              </a:rPr>
              <a:t>heilbrigisstofnana sem hafa </a:t>
            </a:r>
            <a:r>
              <a:rPr lang="is-IS" sz="2400" dirty="0" smtClean="0">
                <a:solidFill>
                  <a:schemeClr val="bg2"/>
                </a:solidFill>
              </a:rPr>
              <a:t>öfluga sérfræðiþjónustu eins og er á sjúkrahúsinu á Akranesi.</a:t>
            </a:r>
            <a:endParaRPr lang="is-IS" sz="2300" dirty="0" smtClean="0">
              <a:solidFill>
                <a:schemeClr val="bg2"/>
              </a:solidFill>
            </a:endParaRPr>
          </a:p>
          <a:p>
            <a:pPr lvl="1"/>
            <a:r>
              <a:rPr lang="is-IS" sz="2100" dirty="0" smtClean="0">
                <a:solidFill>
                  <a:schemeClr val="bg2"/>
                </a:solidFill>
              </a:rPr>
              <a:t>Auk </a:t>
            </a:r>
            <a:r>
              <a:rPr lang="is-IS" sz="2100" dirty="0">
                <a:solidFill>
                  <a:schemeClr val="bg2"/>
                </a:solidFill>
              </a:rPr>
              <a:t>almennrar sjúkrahúsþjónustu er </a:t>
            </a:r>
            <a:r>
              <a:rPr lang="is-IS" sz="2100" dirty="0" smtClean="0">
                <a:solidFill>
                  <a:schemeClr val="bg2"/>
                </a:solidFill>
              </a:rPr>
              <a:t>veitt </a:t>
            </a:r>
            <a:r>
              <a:rPr lang="is-IS" sz="2100" dirty="0">
                <a:solidFill>
                  <a:schemeClr val="bg2"/>
                </a:solidFill>
              </a:rPr>
              <a:t>fjölbreytt sérfræðiþjónusta </a:t>
            </a:r>
            <a:r>
              <a:rPr lang="is-IS" sz="2100" dirty="0" smtClean="0">
                <a:solidFill>
                  <a:schemeClr val="bg2"/>
                </a:solidFill>
              </a:rPr>
              <a:t>með sólarhringsþjónustu á </a:t>
            </a:r>
            <a:r>
              <a:rPr lang="is-IS" sz="2100" dirty="0">
                <a:solidFill>
                  <a:schemeClr val="bg2"/>
                </a:solidFill>
              </a:rPr>
              <a:t>sviði lyflækninga, skurðlækninga, bæklunarlækninga, </a:t>
            </a:r>
            <a:r>
              <a:rPr lang="is-IS" sz="2100" dirty="0" smtClean="0">
                <a:solidFill>
                  <a:schemeClr val="bg2"/>
                </a:solidFill>
              </a:rPr>
              <a:t>kvensjúkdóma </a:t>
            </a:r>
            <a:r>
              <a:rPr lang="is-IS" sz="2100" dirty="0">
                <a:solidFill>
                  <a:schemeClr val="bg2"/>
                </a:solidFill>
              </a:rPr>
              <a:t>og fæðingahjálpar fyrir inniliggjandi sjúklinga og á göngudeildum. </a:t>
            </a:r>
            <a:endParaRPr lang="is-IS" sz="2100" dirty="0" smtClean="0">
              <a:solidFill>
                <a:schemeClr val="bg2"/>
              </a:solidFill>
            </a:endParaRPr>
          </a:p>
          <a:p>
            <a:endParaRPr lang="is-IS" sz="2300" dirty="0">
              <a:solidFill>
                <a:schemeClr val="bg2"/>
              </a:solidFill>
            </a:endParaRPr>
          </a:p>
          <a:p>
            <a:r>
              <a:rPr lang="is-IS" sz="2300" dirty="0" smtClean="0">
                <a:solidFill>
                  <a:schemeClr val="bg2"/>
                </a:solidFill>
              </a:rPr>
              <a:t>Skilgreina hvaða þjónustu eigi að veita sjúklingum í almennum sjúkrarýmum á hjúkrunardeildum. </a:t>
            </a:r>
            <a:endParaRPr lang="is-IS" sz="2300" dirty="0">
              <a:solidFill>
                <a:schemeClr val="bg2"/>
              </a:solidFill>
            </a:endParaRPr>
          </a:p>
          <a:p>
            <a:pPr lvl="1"/>
            <a:r>
              <a:rPr lang="is-IS" sz="2100" dirty="0">
                <a:solidFill>
                  <a:schemeClr val="bg2"/>
                </a:solidFill>
              </a:rPr>
              <a:t>Á</a:t>
            </a:r>
            <a:r>
              <a:rPr lang="is-IS" sz="2100" dirty="0" smtClean="0">
                <a:solidFill>
                  <a:schemeClr val="bg2"/>
                </a:solidFill>
              </a:rPr>
              <a:t> </a:t>
            </a:r>
            <a:r>
              <a:rPr lang="is-IS" sz="2100" dirty="0">
                <a:solidFill>
                  <a:schemeClr val="bg2"/>
                </a:solidFill>
              </a:rPr>
              <a:t>Hólmavík, Hvammstanga og í Stykkishólmi </a:t>
            </a:r>
            <a:r>
              <a:rPr lang="is-IS" sz="2100" dirty="0" smtClean="0">
                <a:solidFill>
                  <a:schemeClr val="bg2"/>
                </a:solidFill>
              </a:rPr>
              <a:t>eru almenn </a:t>
            </a:r>
            <a:r>
              <a:rPr lang="is-IS" sz="2100" dirty="0">
                <a:solidFill>
                  <a:schemeClr val="bg2"/>
                </a:solidFill>
              </a:rPr>
              <a:t>sjúkrarými </a:t>
            </a:r>
            <a:r>
              <a:rPr lang="is-IS" sz="2100" dirty="0" smtClean="0">
                <a:solidFill>
                  <a:schemeClr val="bg2"/>
                </a:solidFill>
              </a:rPr>
              <a:t>sem </a:t>
            </a:r>
            <a:r>
              <a:rPr lang="is-IS" sz="2100" dirty="0">
                <a:solidFill>
                  <a:schemeClr val="bg2"/>
                </a:solidFill>
              </a:rPr>
              <a:t>nýtt eru fyrir vægari sjúkdómstilfelli er krefjast innlagnar, fyrir dvöl að lokinni meðferð á </a:t>
            </a:r>
            <a:r>
              <a:rPr lang="is-IS" sz="2100" dirty="0" smtClean="0">
                <a:solidFill>
                  <a:schemeClr val="bg2"/>
                </a:solidFill>
              </a:rPr>
              <a:t>Landspítala, </a:t>
            </a:r>
            <a:r>
              <a:rPr lang="is-IS" sz="2100" dirty="0">
                <a:solidFill>
                  <a:schemeClr val="bg2"/>
                </a:solidFill>
              </a:rPr>
              <a:t>Akranesi og öðrum heilbrigðisstofnunum, fyrir endurhæfingu og líknandi meðferð. </a:t>
            </a:r>
          </a:p>
          <a:p>
            <a:endParaRPr lang="is-IS" sz="2400" dirty="0">
              <a:solidFill>
                <a:schemeClr val="bg2"/>
              </a:solidFill>
            </a:endParaRPr>
          </a:p>
          <a:p>
            <a:endParaRPr lang="is-IS" sz="24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29330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32848" cy="15121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rgbClr val="FF0000"/>
                </a:solidFill>
              </a:rPr>
              <a:t>Hverjar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eru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óskir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og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væntingar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til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þjónustu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sjúkrahúsanna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LSH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og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SAk</a:t>
            </a:r>
            <a:r>
              <a:rPr lang="en-US" sz="3200" dirty="0">
                <a:solidFill>
                  <a:srgbClr val="FF0000"/>
                </a:solidFill>
              </a:rPr>
              <a:t>) </a:t>
            </a:r>
            <a:r>
              <a:rPr lang="is-IS" dirty="0">
                <a:solidFill>
                  <a:srgbClr val="FF0000"/>
                </a:solidFill>
              </a:rPr>
              <a:t/>
            </a:r>
            <a:br>
              <a:rPr lang="is-IS" dirty="0">
                <a:solidFill>
                  <a:srgbClr val="FF0000"/>
                </a:solidFill>
              </a:rPr>
            </a:b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568952" cy="4248472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is-IS" sz="2400" dirty="0" smtClean="0">
                <a:solidFill>
                  <a:schemeClr val="bg2"/>
                </a:solidFill>
              </a:rPr>
              <a:t>Góð samvinna eins og verið hefur.</a:t>
            </a:r>
          </a:p>
          <a:p>
            <a:pPr lvl="0">
              <a:lnSpc>
                <a:spcPct val="150000"/>
              </a:lnSpc>
            </a:pPr>
            <a:r>
              <a:rPr lang="is-IS" sz="2400" dirty="0" smtClean="0">
                <a:solidFill>
                  <a:schemeClr val="bg2"/>
                </a:solidFill>
              </a:rPr>
              <a:t>Ráðgjöf. </a:t>
            </a:r>
          </a:p>
          <a:p>
            <a:pPr lvl="0">
              <a:lnSpc>
                <a:spcPct val="150000"/>
              </a:lnSpc>
            </a:pPr>
            <a:r>
              <a:rPr lang="is-IS" sz="2400" dirty="0">
                <a:solidFill>
                  <a:schemeClr val="bg2"/>
                </a:solidFill>
              </a:rPr>
              <a:t>Stuðningur </a:t>
            </a:r>
            <a:r>
              <a:rPr lang="is-IS" sz="2400" dirty="0" smtClean="0">
                <a:solidFill>
                  <a:schemeClr val="bg2"/>
                </a:solidFill>
              </a:rPr>
              <a:t>vegna sérgreina/sérhæfingar </a:t>
            </a:r>
            <a:r>
              <a:rPr lang="is-IS" sz="2400" dirty="0">
                <a:solidFill>
                  <a:schemeClr val="bg2"/>
                </a:solidFill>
              </a:rPr>
              <a:t>sem ekki eru til staðar á </a:t>
            </a:r>
            <a:r>
              <a:rPr lang="is-IS" sz="2400" dirty="0" smtClean="0">
                <a:solidFill>
                  <a:schemeClr val="bg2"/>
                </a:solidFill>
              </a:rPr>
              <a:t>svæðinu.</a:t>
            </a:r>
            <a:endParaRPr lang="is-IS" sz="24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is-IS" sz="2400" dirty="0" smtClean="0">
                <a:solidFill>
                  <a:schemeClr val="bg2"/>
                </a:solidFill>
              </a:rPr>
              <a:t>Sérhæfð </a:t>
            </a:r>
            <a:r>
              <a:rPr lang="is-IS" sz="2400" dirty="0">
                <a:solidFill>
                  <a:schemeClr val="bg2"/>
                </a:solidFill>
              </a:rPr>
              <a:t>dag– og göngudeildar­­</a:t>
            </a:r>
            <a:r>
              <a:rPr lang="is-IS" sz="2400" dirty="0" smtClean="0">
                <a:solidFill>
                  <a:schemeClr val="bg2"/>
                </a:solidFill>
              </a:rPr>
              <a:t>þjónusta.</a:t>
            </a:r>
          </a:p>
          <a:p>
            <a:pPr>
              <a:lnSpc>
                <a:spcPct val="150000"/>
              </a:lnSpc>
            </a:pPr>
            <a:r>
              <a:rPr lang="is-IS" sz="2400" dirty="0" smtClean="0">
                <a:solidFill>
                  <a:schemeClr val="bg2"/>
                </a:solidFill>
              </a:rPr>
              <a:t>Fjarheilbrigðisþjónusta. </a:t>
            </a:r>
          </a:p>
          <a:p>
            <a:pPr lvl="0">
              <a:lnSpc>
                <a:spcPct val="150000"/>
              </a:lnSpc>
            </a:pPr>
            <a:r>
              <a:rPr lang="is-IS" sz="2400" dirty="0" smtClean="0">
                <a:solidFill>
                  <a:schemeClr val="bg2"/>
                </a:solidFill>
              </a:rPr>
              <a:t>Stuðningur við sí- og endurmenntun heilbrigðisstarfsmanna og möguleg starfsmannaskipti. </a:t>
            </a:r>
            <a:endParaRPr lang="is-IS" sz="2400" i="1" dirty="0" smtClean="0"/>
          </a:p>
          <a:p>
            <a:endParaRPr lang="is-IS" sz="1800" dirty="0">
              <a:solidFill>
                <a:schemeClr val="bg2"/>
              </a:solidFill>
            </a:endParaRPr>
          </a:p>
          <a:p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33370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ir m starfsmönum haust 2010 Búð">
  <a:themeElements>
    <a:clrScheme name="">
      <a:dk1>
        <a:srgbClr val="777777"/>
      </a:dk1>
      <a:lt1>
        <a:srgbClr val="FFFFFF"/>
      </a:lt1>
      <a:dk2>
        <a:srgbClr val="5F5F5F"/>
      </a:dk2>
      <a:lt2>
        <a:srgbClr val="010000"/>
      </a:lt2>
      <a:accent1>
        <a:srgbClr val="B2B2B2"/>
      </a:accent1>
      <a:accent2>
        <a:srgbClr val="FF0000"/>
      </a:accent2>
      <a:accent3>
        <a:srgbClr val="FFFFFF"/>
      </a:accent3>
      <a:accent4>
        <a:srgbClr val="656565"/>
      </a:accent4>
      <a:accent5>
        <a:srgbClr val="D5D5D5"/>
      </a:accent5>
      <a:accent6>
        <a:srgbClr val="E70000"/>
      </a:accent6>
      <a:hlink>
        <a:srgbClr val="FF0000"/>
      </a:hlink>
      <a:folHlink>
        <a:srgbClr val="808080"/>
      </a:folHlink>
    </a:clrScheme>
    <a:fontScheme name="HVE-glærur2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HVE-glærur2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E-glærur2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VE-glærur2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VE-glærur2 4">
        <a:dk1>
          <a:srgbClr val="777777"/>
        </a:dk1>
        <a:lt1>
          <a:srgbClr val="FFFFFF"/>
        </a:lt1>
        <a:dk2>
          <a:srgbClr val="5F5F5F"/>
        </a:dk2>
        <a:lt2>
          <a:srgbClr val="010000"/>
        </a:lt2>
        <a:accent1>
          <a:srgbClr val="B2B2B2"/>
        </a:accent1>
        <a:accent2>
          <a:srgbClr val="FF0000"/>
        </a:accent2>
        <a:accent3>
          <a:srgbClr val="FFFFFF"/>
        </a:accent3>
        <a:accent4>
          <a:srgbClr val="656565"/>
        </a:accent4>
        <a:accent5>
          <a:srgbClr val="D5D5D5"/>
        </a:accent5>
        <a:accent6>
          <a:srgbClr val="E70000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Fundir m starfsmönum haust 2010 Búð</Template>
  <TotalTime>3956</TotalTime>
  <Words>271</Words>
  <Application>Microsoft Office PowerPoint</Application>
  <PresentationFormat>On-screen Show (4:3)</PresentationFormat>
  <Paragraphs>62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Monotype Sorts</vt:lpstr>
      <vt:lpstr>Times New Roman</vt:lpstr>
      <vt:lpstr>Wingdings</vt:lpstr>
      <vt:lpstr>Fundir m starfsmönum haust 2010 Búð</vt:lpstr>
      <vt:lpstr>             </vt:lpstr>
      <vt:lpstr>PowerPoint Presentation</vt:lpstr>
      <vt:lpstr>       Starfsstöðvar HVE </vt:lpstr>
      <vt:lpstr>PowerPoint Presentation</vt:lpstr>
      <vt:lpstr>Hvaða verkefni ætti HVE ekki að vera með?  </vt:lpstr>
      <vt:lpstr>Hvað vantar til að HVE geti uppfyllt væntingar um hlutverk stofnunarinnar ?</vt:lpstr>
      <vt:lpstr>Annað </vt:lpstr>
      <vt:lpstr>Hverjar eru óskir og væntingar til þjónustu sjúkrahúsanna (LSH og SAk)  </vt:lpstr>
    </vt:vector>
  </TitlesOfParts>
  <Company>St.Franciskuspítalinn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Fundur framkvæmdastjórnar með starfsmönnum</dc:title>
  <dc:creator>Guðjón Brjánsson</dc:creator>
  <cp:lastModifiedBy>Jóhanna Fjóla Jóhannesdóttir</cp:lastModifiedBy>
  <cp:revision>333</cp:revision>
  <cp:lastPrinted>2013-09-18T08:11:17Z</cp:lastPrinted>
  <dcterms:created xsi:type="dcterms:W3CDTF">2010-11-03T16:29:24Z</dcterms:created>
  <dcterms:modified xsi:type="dcterms:W3CDTF">2017-11-27T08:33:45Z</dcterms:modified>
</cp:coreProperties>
</file>