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Override12.xml" ContentType="application/vnd.openxmlformats-officedocument.themeOverr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24.xml" ContentType="application/vnd.openxmlformats-officedocument.themeOverr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theme/themeOverride14.xml" ContentType="application/vnd.openxmlformats-officedocument.themeOverr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21.xml" ContentType="application/vnd.openxmlformats-officedocument.themeOverride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Override15.xml" ContentType="application/vnd.openxmlformats-officedocument.themeOverride+xml"/>
  <Override PartName="/ppt/slideLayouts/slideLayout89.xml" ContentType="application/vnd.openxmlformats-officedocument.presentationml.slideLayout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theme/themeOverride8.xml" ContentType="application/vnd.openxmlformats-officedocument.themeOverride+xml"/>
  <Override PartName="/ppt/slideLayouts/slideLayout38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Override27.xml" ContentType="application/vnd.openxmlformats-officedocument.themeOverr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Override30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2" r:id="rId5"/>
    <p:sldMasterId id="2147483756" r:id="rId6"/>
    <p:sldMasterId id="2147483768" r:id="rId7"/>
    <p:sldMasterId id="2147483792" r:id="rId8"/>
    <p:sldMasterId id="2147483816" r:id="rId9"/>
  </p:sldMasterIdLst>
  <p:sldIdLst>
    <p:sldId id="287" r:id="rId10"/>
    <p:sldId id="330" r:id="rId11"/>
    <p:sldId id="327" r:id="rId12"/>
    <p:sldId id="328" r:id="rId13"/>
    <p:sldId id="333" r:id="rId14"/>
    <p:sldId id="334" r:id="rId15"/>
    <p:sldId id="335" r:id="rId16"/>
    <p:sldId id="325" r:id="rId17"/>
    <p:sldId id="331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6" autoAdjust="0"/>
    <p:restoredTop sz="94714"/>
  </p:normalViewPr>
  <p:slideViewPr>
    <p:cSldViewPr snapToGrid="0" snapToObjects="1">
      <p:cViewPr>
        <p:scale>
          <a:sx n="100" d="100"/>
          <a:sy n="100" d="100"/>
        </p:scale>
        <p:origin x="-112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987D6-3A6F-4834-9B83-5E681220CA4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F001A09-B51B-4B9F-9AFF-7653B0966C89}">
      <dgm:prSet phldrT="[Text]"/>
      <dgm:spPr/>
      <dgm:t>
        <a:bodyPr/>
        <a:lstStyle/>
        <a:p>
          <a:endParaRPr lang="is-IS" dirty="0" smtClean="0"/>
        </a:p>
        <a:p>
          <a:r>
            <a:rPr lang="is-IS" dirty="0" smtClean="0"/>
            <a:t>Árangur</a:t>
          </a:r>
          <a:endParaRPr lang="en-US" dirty="0"/>
        </a:p>
      </dgm:t>
    </dgm:pt>
    <dgm:pt modelId="{AEE8BE00-9BE3-427D-90F2-6494AA2F6E0E}" type="parTrans" cxnId="{E3331FB2-689D-4ECC-8FFE-5CE99036587F}">
      <dgm:prSet/>
      <dgm:spPr/>
      <dgm:t>
        <a:bodyPr/>
        <a:lstStyle/>
        <a:p>
          <a:endParaRPr lang="en-US"/>
        </a:p>
      </dgm:t>
    </dgm:pt>
    <dgm:pt modelId="{7C57011B-E6A7-4B8A-9D3D-7E3AD18BEA77}" type="sibTrans" cxnId="{E3331FB2-689D-4ECC-8FFE-5CE99036587F}">
      <dgm:prSet/>
      <dgm:spPr/>
      <dgm:t>
        <a:bodyPr/>
        <a:lstStyle/>
        <a:p>
          <a:endParaRPr lang="en-US"/>
        </a:p>
      </dgm:t>
    </dgm:pt>
    <dgm:pt modelId="{4101AD18-61D7-483F-B3C2-FD97DFD0685A}">
      <dgm:prSet phldrT="[Text]"/>
      <dgm:spPr/>
      <dgm:t>
        <a:bodyPr/>
        <a:lstStyle/>
        <a:p>
          <a:r>
            <a:rPr lang="is-IS" dirty="0" smtClean="0"/>
            <a:t>Hlutverk og verkaskipting innan heilbrigðiskerfisins</a:t>
          </a:r>
          <a:endParaRPr lang="en-US" dirty="0"/>
        </a:p>
      </dgm:t>
    </dgm:pt>
    <dgm:pt modelId="{37528646-028A-4E5B-8119-710F60418DE5}" type="parTrans" cxnId="{42C2F836-06CC-4C18-BE9A-178284680C1F}">
      <dgm:prSet/>
      <dgm:spPr/>
      <dgm:t>
        <a:bodyPr/>
        <a:lstStyle/>
        <a:p>
          <a:endParaRPr lang="en-US"/>
        </a:p>
      </dgm:t>
    </dgm:pt>
    <dgm:pt modelId="{3A5271E9-E51E-45AD-87E2-88903DDE316B}" type="sibTrans" cxnId="{42C2F836-06CC-4C18-BE9A-178284680C1F}">
      <dgm:prSet/>
      <dgm:spPr/>
      <dgm:t>
        <a:bodyPr/>
        <a:lstStyle/>
        <a:p>
          <a:endParaRPr lang="en-US"/>
        </a:p>
      </dgm:t>
    </dgm:pt>
    <dgm:pt modelId="{63F42D6D-3B07-4A34-A3BB-BB411948581D}">
      <dgm:prSet phldrT="[Text]"/>
      <dgm:spPr/>
      <dgm:t>
        <a:bodyPr/>
        <a:lstStyle/>
        <a:p>
          <a:r>
            <a:rPr lang="is-IS" dirty="0" smtClean="0"/>
            <a:t>Stóru línurnar í pólitíkinni</a:t>
          </a:r>
          <a:endParaRPr lang="en-US" dirty="0"/>
        </a:p>
      </dgm:t>
    </dgm:pt>
    <dgm:pt modelId="{2BAF6AF5-1EB3-4ED7-AEBC-34D9170B38C9}" type="parTrans" cxnId="{7C4CED23-0B73-4B79-B308-10D3417522F1}">
      <dgm:prSet/>
      <dgm:spPr/>
      <dgm:t>
        <a:bodyPr/>
        <a:lstStyle/>
        <a:p>
          <a:endParaRPr lang="en-US"/>
        </a:p>
      </dgm:t>
    </dgm:pt>
    <dgm:pt modelId="{714412E1-7EED-46EA-98AE-CC845942D60E}" type="sibTrans" cxnId="{7C4CED23-0B73-4B79-B308-10D3417522F1}">
      <dgm:prSet/>
      <dgm:spPr/>
      <dgm:t>
        <a:bodyPr/>
        <a:lstStyle/>
        <a:p>
          <a:endParaRPr lang="en-US"/>
        </a:p>
      </dgm:t>
    </dgm:pt>
    <dgm:pt modelId="{FEBA6329-92B7-45F2-9889-E8D9DA8FF1C4}">
      <dgm:prSet phldrT="[Text]" custT="1"/>
      <dgm:spPr/>
      <dgm:t>
        <a:bodyPr/>
        <a:lstStyle/>
        <a:p>
          <a:r>
            <a:rPr lang="is-IS" sz="2000" b="1" dirty="0" smtClean="0"/>
            <a:t>Þróunaráætlun spítalans</a:t>
          </a:r>
          <a:endParaRPr lang="en-US" sz="2000" b="1" dirty="0"/>
        </a:p>
      </dgm:t>
    </dgm:pt>
    <dgm:pt modelId="{BACF99D1-2233-475B-A2A1-0E4B0CE69F42}" type="parTrans" cxnId="{C5A114C7-5DD0-4D85-875C-4FD29696DFC0}">
      <dgm:prSet/>
      <dgm:spPr/>
      <dgm:t>
        <a:bodyPr/>
        <a:lstStyle/>
        <a:p>
          <a:endParaRPr lang="en-US"/>
        </a:p>
      </dgm:t>
    </dgm:pt>
    <dgm:pt modelId="{4EADFD44-945E-4B30-914C-8D47B2CDE29D}" type="sibTrans" cxnId="{C5A114C7-5DD0-4D85-875C-4FD29696DFC0}">
      <dgm:prSet/>
      <dgm:spPr/>
      <dgm:t>
        <a:bodyPr/>
        <a:lstStyle/>
        <a:p>
          <a:endParaRPr lang="en-US"/>
        </a:p>
      </dgm:t>
    </dgm:pt>
    <dgm:pt modelId="{517E8493-1BD0-4476-B60F-B4559E3F6ECD}">
      <dgm:prSet phldrT="[Text]"/>
      <dgm:spPr/>
      <dgm:t>
        <a:bodyPr/>
        <a:lstStyle/>
        <a:p>
          <a:r>
            <a:rPr lang="is-IS" dirty="0" smtClean="0"/>
            <a:t>Starfsáætlun spítalans</a:t>
          </a:r>
          <a:endParaRPr lang="en-US" dirty="0"/>
        </a:p>
      </dgm:t>
    </dgm:pt>
    <dgm:pt modelId="{9F339F11-336F-4FF4-80F7-8C7B4AEBD59E}" type="parTrans" cxnId="{8847FD23-850F-4300-9A49-D05B4252184B}">
      <dgm:prSet/>
      <dgm:spPr/>
      <dgm:t>
        <a:bodyPr/>
        <a:lstStyle/>
        <a:p>
          <a:endParaRPr lang="en-US"/>
        </a:p>
      </dgm:t>
    </dgm:pt>
    <dgm:pt modelId="{B28532EB-1FC7-469C-BE18-220954B57FB9}" type="sibTrans" cxnId="{8847FD23-850F-4300-9A49-D05B4252184B}">
      <dgm:prSet/>
      <dgm:spPr/>
      <dgm:t>
        <a:bodyPr/>
        <a:lstStyle/>
        <a:p>
          <a:endParaRPr lang="en-US"/>
        </a:p>
      </dgm:t>
    </dgm:pt>
    <dgm:pt modelId="{D766ACD5-6F76-4E2C-B81D-F976FF33F853}">
      <dgm:prSet phldrT="[Text]"/>
      <dgm:spPr/>
      <dgm:t>
        <a:bodyPr/>
        <a:lstStyle/>
        <a:p>
          <a:r>
            <a:rPr lang="is-IS" dirty="0" smtClean="0"/>
            <a:t>Stefnuþríhyrningurinn og nánari útfærsla á einstökum málaflokkum hans</a:t>
          </a:r>
          <a:endParaRPr lang="en-US" dirty="0"/>
        </a:p>
      </dgm:t>
    </dgm:pt>
    <dgm:pt modelId="{B7964E43-0B6A-4887-B50D-55B43DEDDB29}" type="parTrans" cxnId="{C32DC0A3-451E-4CDA-BACE-BF55FEBA2A0D}">
      <dgm:prSet/>
      <dgm:spPr/>
      <dgm:t>
        <a:bodyPr/>
        <a:lstStyle/>
        <a:p>
          <a:endParaRPr lang="en-US"/>
        </a:p>
      </dgm:t>
    </dgm:pt>
    <dgm:pt modelId="{748D23E3-4456-49F6-9805-FBDB13F8B0F8}" type="sibTrans" cxnId="{C32DC0A3-451E-4CDA-BACE-BF55FEBA2A0D}">
      <dgm:prSet/>
      <dgm:spPr/>
      <dgm:t>
        <a:bodyPr/>
        <a:lstStyle/>
        <a:p>
          <a:endParaRPr lang="en-US"/>
        </a:p>
      </dgm:t>
    </dgm:pt>
    <dgm:pt modelId="{EFD16B8C-9054-472E-8502-DBD661E45720}">
      <dgm:prSet phldrT="[Text]"/>
      <dgm:spPr/>
      <dgm:t>
        <a:bodyPr/>
        <a:lstStyle/>
        <a:p>
          <a:r>
            <a:rPr lang="is-IS" dirty="0" smtClean="0"/>
            <a:t>Starfsáætlanir sviða og eininga</a:t>
          </a:r>
          <a:endParaRPr lang="en-US" dirty="0"/>
        </a:p>
      </dgm:t>
    </dgm:pt>
    <dgm:pt modelId="{10499346-E936-465F-BC94-FDDDFEE4560E}" type="parTrans" cxnId="{E444B806-3257-492A-94A4-1662D5305E12}">
      <dgm:prSet/>
      <dgm:spPr/>
      <dgm:t>
        <a:bodyPr/>
        <a:lstStyle/>
        <a:p>
          <a:endParaRPr lang="en-US"/>
        </a:p>
      </dgm:t>
    </dgm:pt>
    <dgm:pt modelId="{0BAEF68F-5B6A-4DEF-B59E-B11524AFD39B}" type="sibTrans" cxnId="{E444B806-3257-492A-94A4-1662D5305E12}">
      <dgm:prSet/>
      <dgm:spPr/>
      <dgm:t>
        <a:bodyPr/>
        <a:lstStyle/>
        <a:p>
          <a:endParaRPr lang="en-US"/>
        </a:p>
      </dgm:t>
    </dgm:pt>
    <dgm:pt modelId="{CAF14CB8-BCBA-4844-AE6E-62BB9501FCC3}" type="pres">
      <dgm:prSet presAssocID="{106987D6-3A6F-4834-9B83-5E681220CA43}" presName="Name0" presStyleCnt="0">
        <dgm:presLayoutVars>
          <dgm:dir/>
          <dgm:animLvl val="lvl"/>
          <dgm:resizeHandles val="exact"/>
        </dgm:presLayoutVars>
      </dgm:prSet>
      <dgm:spPr/>
    </dgm:pt>
    <dgm:pt modelId="{C21A8FF9-9ACD-4EB7-833D-241F2E34139D}" type="pres">
      <dgm:prSet presAssocID="{2F001A09-B51B-4B9F-9AFF-7653B0966C89}" presName="Name8" presStyleCnt="0"/>
      <dgm:spPr/>
    </dgm:pt>
    <dgm:pt modelId="{EEC7DE5E-E58E-48B2-BBE4-C9EC9765C942}" type="pres">
      <dgm:prSet presAssocID="{2F001A09-B51B-4B9F-9AFF-7653B0966C89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625BF-E5F0-4A08-95BB-DCADCD39C225}" type="pres">
      <dgm:prSet presAssocID="{2F001A09-B51B-4B9F-9AFF-7653B0966C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ADCE-DE2E-4EDC-B790-4EB976E702AE}" type="pres">
      <dgm:prSet presAssocID="{EFD16B8C-9054-472E-8502-DBD661E45720}" presName="Name8" presStyleCnt="0"/>
      <dgm:spPr/>
    </dgm:pt>
    <dgm:pt modelId="{D9996015-D45C-4239-8B9C-91248014893C}" type="pres">
      <dgm:prSet presAssocID="{EFD16B8C-9054-472E-8502-DBD661E45720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71B19-143B-4AD5-A49E-34CC61CA87A9}" type="pres">
      <dgm:prSet presAssocID="{EFD16B8C-9054-472E-8502-DBD661E457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BAA80-9BE8-4503-BD1F-45F3D978B812}" type="pres">
      <dgm:prSet presAssocID="{517E8493-1BD0-4476-B60F-B4559E3F6ECD}" presName="Name8" presStyleCnt="0"/>
      <dgm:spPr/>
    </dgm:pt>
    <dgm:pt modelId="{540085F3-4F49-4DD7-BC8B-0F2B61DC846C}" type="pres">
      <dgm:prSet presAssocID="{517E8493-1BD0-4476-B60F-B4559E3F6ECD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B0D3A-21CD-4BA0-B6BD-22B10716D9FE}" type="pres">
      <dgm:prSet presAssocID="{517E8493-1BD0-4476-B60F-B4559E3F6E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4A7AE-8F3F-41FB-B240-942A589B0ECD}" type="pres">
      <dgm:prSet presAssocID="{D766ACD5-6F76-4E2C-B81D-F976FF33F853}" presName="Name8" presStyleCnt="0"/>
      <dgm:spPr/>
    </dgm:pt>
    <dgm:pt modelId="{481129DD-214C-4D20-901C-E4A0B7B5F7DA}" type="pres">
      <dgm:prSet presAssocID="{D766ACD5-6F76-4E2C-B81D-F976FF33F853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C3DBC-6226-467C-8402-305F1106FF5E}" type="pres">
      <dgm:prSet presAssocID="{D766ACD5-6F76-4E2C-B81D-F976FF33F8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DC989-1438-4A19-896E-7D8F1F1AD21C}" type="pres">
      <dgm:prSet presAssocID="{FEBA6329-92B7-45F2-9889-E8D9DA8FF1C4}" presName="Name8" presStyleCnt="0"/>
      <dgm:spPr/>
    </dgm:pt>
    <dgm:pt modelId="{E5014390-8B04-4141-8222-8A932145DD1D}" type="pres">
      <dgm:prSet presAssocID="{FEBA6329-92B7-45F2-9889-E8D9DA8FF1C4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ECAFC-C693-4CDD-909B-83794DA7B1FD}" type="pres">
      <dgm:prSet presAssocID="{FEBA6329-92B7-45F2-9889-E8D9DA8FF1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888A-3489-487A-BCEF-79C93B3752C6}" type="pres">
      <dgm:prSet presAssocID="{4101AD18-61D7-483F-B3C2-FD97DFD0685A}" presName="Name8" presStyleCnt="0"/>
      <dgm:spPr/>
    </dgm:pt>
    <dgm:pt modelId="{2CF116CB-83AF-4F8A-8B29-CDCC76463425}" type="pres">
      <dgm:prSet presAssocID="{4101AD18-61D7-483F-B3C2-FD97DFD0685A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F03B6-EC57-4D65-856B-CF78AA1277F7}" type="pres">
      <dgm:prSet presAssocID="{4101AD18-61D7-483F-B3C2-FD97DFD068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0AC86-6AE5-474F-9E40-464C0A79E562}" type="pres">
      <dgm:prSet presAssocID="{63F42D6D-3B07-4A34-A3BB-BB411948581D}" presName="Name8" presStyleCnt="0"/>
      <dgm:spPr/>
    </dgm:pt>
    <dgm:pt modelId="{118DAE9D-8FEF-4926-A62C-6859D8CDDD46}" type="pres">
      <dgm:prSet presAssocID="{63F42D6D-3B07-4A34-A3BB-BB411948581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BC4EE-9D08-4C8E-A945-D20F6CB54AFF}" type="pres">
      <dgm:prSet presAssocID="{63F42D6D-3B07-4A34-A3BB-BB41194858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D98F6-7E56-4FC3-AA65-D7783CB2D778}" type="presOf" srcId="{EFD16B8C-9054-472E-8502-DBD661E45720}" destId="{D9996015-D45C-4239-8B9C-91248014893C}" srcOrd="0" destOrd="0" presId="urn:microsoft.com/office/officeart/2005/8/layout/pyramid1"/>
    <dgm:cxn modelId="{6759B8A0-CE68-416F-B259-D4F96DDD5DC9}" type="presOf" srcId="{106987D6-3A6F-4834-9B83-5E681220CA43}" destId="{CAF14CB8-BCBA-4844-AE6E-62BB9501FCC3}" srcOrd="0" destOrd="0" presId="urn:microsoft.com/office/officeart/2005/8/layout/pyramid1"/>
    <dgm:cxn modelId="{0D428ADC-976F-484E-A870-6D4439CF84AF}" type="presOf" srcId="{EFD16B8C-9054-472E-8502-DBD661E45720}" destId="{80A71B19-143B-4AD5-A49E-34CC61CA87A9}" srcOrd="1" destOrd="0" presId="urn:microsoft.com/office/officeart/2005/8/layout/pyramid1"/>
    <dgm:cxn modelId="{4A563688-D567-4F47-97A8-54FE66908992}" type="presOf" srcId="{FEBA6329-92B7-45F2-9889-E8D9DA8FF1C4}" destId="{EDCECAFC-C693-4CDD-909B-83794DA7B1FD}" srcOrd="1" destOrd="0" presId="urn:microsoft.com/office/officeart/2005/8/layout/pyramid1"/>
    <dgm:cxn modelId="{811C17F5-614E-40A7-9BC4-FE7C7D773AA5}" type="presOf" srcId="{FEBA6329-92B7-45F2-9889-E8D9DA8FF1C4}" destId="{E5014390-8B04-4141-8222-8A932145DD1D}" srcOrd="0" destOrd="0" presId="urn:microsoft.com/office/officeart/2005/8/layout/pyramid1"/>
    <dgm:cxn modelId="{1B7ACEF1-4CFA-4D19-922E-BABC980FAC0B}" type="presOf" srcId="{4101AD18-61D7-483F-B3C2-FD97DFD0685A}" destId="{652F03B6-EC57-4D65-856B-CF78AA1277F7}" srcOrd="1" destOrd="0" presId="urn:microsoft.com/office/officeart/2005/8/layout/pyramid1"/>
    <dgm:cxn modelId="{89D9F384-CB9B-4807-8F4E-76B5F29114BD}" type="presOf" srcId="{2F001A09-B51B-4B9F-9AFF-7653B0966C89}" destId="{D48625BF-E5F0-4A08-95BB-DCADCD39C225}" srcOrd="1" destOrd="0" presId="urn:microsoft.com/office/officeart/2005/8/layout/pyramid1"/>
    <dgm:cxn modelId="{D61B1E18-1CAC-40CE-A8D9-AC19EF088266}" type="presOf" srcId="{63F42D6D-3B07-4A34-A3BB-BB411948581D}" destId="{E21BC4EE-9D08-4C8E-A945-D20F6CB54AFF}" srcOrd="1" destOrd="0" presId="urn:microsoft.com/office/officeart/2005/8/layout/pyramid1"/>
    <dgm:cxn modelId="{C5A114C7-5DD0-4D85-875C-4FD29696DFC0}" srcId="{106987D6-3A6F-4834-9B83-5E681220CA43}" destId="{FEBA6329-92B7-45F2-9889-E8D9DA8FF1C4}" srcOrd="4" destOrd="0" parTransId="{BACF99D1-2233-475B-A2A1-0E4B0CE69F42}" sibTransId="{4EADFD44-945E-4B30-914C-8D47B2CDE29D}"/>
    <dgm:cxn modelId="{CBC76DD3-34EC-450E-85DD-74B9153FEBD9}" type="presOf" srcId="{D766ACD5-6F76-4E2C-B81D-F976FF33F853}" destId="{481129DD-214C-4D20-901C-E4A0B7B5F7DA}" srcOrd="0" destOrd="0" presId="urn:microsoft.com/office/officeart/2005/8/layout/pyramid1"/>
    <dgm:cxn modelId="{64282F61-0A56-465D-A0CA-50768B1B8CA1}" type="presOf" srcId="{4101AD18-61D7-483F-B3C2-FD97DFD0685A}" destId="{2CF116CB-83AF-4F8A-8B29-CDCC76463425}" srcOrd="0" destOrd="0" presId="urn:microsoft.com/office/officeart/2005/8/layout/pyramid1"/>
    <dgm:cxn modelId="{7C4CED23-0B73-4B79-B308-10D3417522F1}" srcId="{106987D6-3A6F-4834-9B83-5E681220CA43}" destId="{63F42D6D-3B07-4A34-A3BB-BB411948581D}" srcOrd="6" destOrd="0" parTransId="{2BAF6AF5-1EB3-4ED7-AEBC-34D9170B38C9}" sibTransId="{714412E1-7EED-46EA-98AE-CC845942D60E}"/>
    <dgm:cxn modelId="{3D07263A-DF11-4686-9880-E9793E091C3A}" type="presOf" srcId="{63F42D6D-3B07-4A34-A3BB-BB411948581D}" destId="{118DAE9D-8FEF-4926-A62C-6859D8CDDD46}" srcOrd="0" destOrd="0" presId="urn:microsoft.com/office/officeart/2005/8/layout/pyramid1"/>
    <dgm:cxn modelId="{53D11280-9D4C-43FE-9F12-6958A1DB47F3}" type="presOf" srcId="{D766ACD5-6F76-4E2C-B81D-F976FF33F853}" destId="{12AC3DBC-6226-467C-8402-305F1106FF5E}" srcOrd="1" destOrd="0" presId="urn:microsoft.com/office/officeart/2005/8/layout/pyramid1"/>
    <dgm:cxn modelId="{C32DC0A3-451E-4CDA-BACE-BF55FEBA2A0D}" srcId="{106987D6-3A6F-4834-9B83-5E681220CA43}" destId="{D766ACD5-6F76-4E2C-B81D-F976FF33F853}" srcOrd="3" destOrd="0" parTransId="{B7964E43-0B6A-4887-B50D-55B43DEDDB29}" sibTransId="{748D23E3-4456-49F6-9805-FBDB13F8B0F8}"/>
    <dgm:cxn modelId="{42C2F836-06CC-4C18-BE9A-178284680C1F}" srcId="{106987D6-3A6F-4834-9B83-5E681220CA43}" destId="{4101AD18-61D7-483F-B3C2-FD97DFD0685A}" srcOrd="5" destOrd="0" parTransId="{37528646-028A-4E5B-8119-710F60418DE5}" sibTransId="{3A5271E9-E51E-45AD-87E2-88903DDE316B}"/>
    <dgm:cxn modelId="{654F037A-A820-4DE4-A70B-6303F1BB1540}" type="presOf" srcId="{517E8493-1BD0-4476-B60F-B4559E3F6ECD}" destId="{0C7B0D3A-21CD-4BA0-B6BD-22B10716D9FE}" srcOrd="1" destOrd="0" presId="urn:microsoft.com/office/officeart/2005/8/layout/pyramid1"/>
    <dgm:cxn modelId="{8847FD23-850F-4300-9A49-D05B4252184B}" srcId="{106987D6-3A6F-4834-9B83-5E681220CA43}" destId="{517E8493-1BD0-4476-B60F-B4559E3F6ECD}" srcOrd="2" destOrd="0" parTransId="{9F339F11-336F-4FF4-80F7-8C7B4AEBD59E}" sibTransId="{B28532EB-1FC7-469C-BE18-220954B57FB9}"/>
    <dgm:cxn modelId="{E444B806-3257-492A-94A4-1662D5305E12}" srcId="{106987D6-3A6F-4834-9B83-5E681220CA43}" destId="{EFD16B8C-9054-472E-8502-DBD661E45720}" srcOrd="1" destOrd="0" parTransId="{10499346-E936-465F-BC94-FDDDFEE4560E}" sibTransId="{0BAEF68F-5B6A-4DEF-B59E-B11524AFD39B}"/>
    <dgm:cxn modelId="{E3331FB2-689D-4ECC-8FFE-5CE99036587F}" srcId="{106987D6-3A6F-4834-9B83-5E681220CA43}" destId="{2F001A09-B51B-4B9F-9AFF-7653B0966C89}" srcOrd="0" destOrd="0" parTransId="{AEE8BE00-9BE3-427D-90F2-6494AA2F6E0E}" sibTransId="{7C57011B-E6A7-4B8A-9D3D-7E3AD18BEA77}"/>
    <dgm:cxn modelId="{C232B7C0-4A64-43A3-8C05-EAB9F93E5B19}" type="presOf" srcId="{2F001A09-B51B-4B9F-9AFF-7653B0966C89}" destId="{EEC7DE5E-E58E-48B2-BBE4-C9EC9765C942}" srcOrd="0" destOrd="0" presId="urn:microsoft.com/office/officeart/2005/8/layout/pyramid1"/>
    <dgm:cxn modelId="{EE8FC371-4580-4C9A-855B-EAC529349724}" type="presOf" srcId="{517E8493-1BD0-4476-B60F-B4559E3F6ECD}" destId="{540085F3-4F49-4DD7-BC8B-0F2B61DC846C}" srcOrd="0" destOrd="0" presId="urn:microsoft.com/office/officeart/2005/8/layout/pyramid1"/>
    <dgm:cxn modelId="{EFD612DD-2299-47B0-AEE9-D2339E845C37}" type="presParOf" srcId="{CAF14CB8-BCBA-4844-AE6E-62BB9501FCC3}" destId="{C21A8FF9-9ACD-4EB7-833D-241F2E34139D}" srcOrd="0" destOrd="0" presId="urn:microsoft.com/office/officeart/2005/8/layout/pyramid1"/>
    <dgm:cxn modelId="{2F10A45F-F20F-4B14-B1C4-68305FF81E36}" type="presParOf" srcId="{C21A8FF9-9ACD-4EB7-833D-241F2E34139D}" destId="{EEC7DE5E-E58E-48B2-BBE4-C9EC9765C942}" srcOrd="0" destOrd="0" presId="urn:microsoft.com/office/officeart/2005/8/layout/pyramid1"/>
    <dgm:cxn modelId="{D2EB5050-18E3-45F5-AC30-88D11373D063}" type="presParOf" srcId="{C21A8FF9-9ACD-4EB7-833D-241F2E34139D}" destId="{D48625BF-E5F0-4A08-95BB-DCADCD39C225}" srcOrd="1" destOrd="0" presId="urn:microsoft.com/office/officeart/2005/8/layout/pyramid1"/>
    <dgm:cxn modelId="{FF918F64-5821-47CE-81F2-9C6C7BE2D6A4}" type="presParOf" srcId="{CAF14CB8-BCBA-4844-AE6E-62BB9501FCC3}" destId="{115EADCE-DE2E-4EDC-B790-4EB976E702AE}" srcOrd="1" destOrd="0" presId="urn:microsoft.com/office/officeart/2005/8/layout/pyramid1"/>
    <dgm:cxn modelId="{6DB7EBBD-B41B-4B45-8B79-1EE2472C63A5}" type="presParOf" srcId="{115EADCE-DE2E-4EDC-B790-4EB976E702AE}" destId="{D9996015-D45C-4239-8B9C-91248014893C}" srcOrd="0" destOrd="0" presId="urn:microsoft.com/office/officeart/2005/8/layout/pyramid1"/>
    <dgm:cxn modelId="{9FF6F960-3CA7-4A9E-B793-BB71F2B6F6C6}" type="presParOf" srcId="{115EADCE-DE2E-4EDC-B790-4EB976E702AE}" destId="{80A71B19-143B-4AD5-A49E-34CC61CA87A9}" srcOrd="1" destOrd="0" presId="urn:microsoft.com/office/officeart/2005/8/layout/pyramid1"/>
    <dgm:cxn modelId="{46D2D3E3-8B21-4E02-80AE-C5F548586A3A}" type="presParOf" srcId="{CAF14CB8-BCBA-4844-AE6E-62BB9501FCC3}" destId="{597BAA80-9BE8-4503-BD1F-45F3D978B812}" srcOrd="2" destOrd="0" presId="urn:microsoft.com/office/officeart/2005/8/layout/pyramid1"/>
    <dgm:cxn modelId="{8A800A4B-7CE1-4AD4-AA12-E57CF473D744}" type="presParOf" srcId="{597BAA80-9BE8-4503-BD1F-45F3D978B812}" destId="{540085F3-4F49-4DD7-BC8B-0F2B61DC846C}" srcOrd="0" destOrd="0" presId="urn:microsoft.com/office/officeart/2005/8/layout/pyramid1"/>
    <dgm:cxn modelId="{A6F4A129-C92E-4A56-8621-1333E2820BC7}" type="presParOf" srcId="{597BAA80-9BE8-4503-BD1F-45F3D978B812}" destId="{0C7B0D3A-21CD-4BA0-B6BD-22B10716D9FE}" srcOrd="1" destOrd="0" presId="urn:microsoft.com/office/officeart/2005/8/layout/pyramid1"/>
    <dgm:cxn modelId="{83BDD3EF-A810-4895-A7DC-0B6DB983B256}" type="presParOf" srcId="{CAF14CB8-BCBA-4844-AE6E-62BB9501FCC3}" destId="{BFB4A7AE-8F3F-41FB-B240-942A589B0ECD}" srcOrd="3" destOrd="0" presId="urn:microsoft.com/office/officeart/2005/8/layout/pyramid1"/>
    <dgm:cxn modelId="{2DD9ECAD-1558-4A3A-B1B2-E88396D75EF9}" type="presParOf" srcId="{BFB4A7AE-8F3F-41FB-B240-942A589B0ECD}" destId="{481129DD-214C-4D20-901C-E4A0B7B5F7DA}" srcOrd="0" destOrd="0" presId="urn:microsoft.com/office/officeart/2005/8/layout/pyramid1"/>
    <dgm:cxn modelId="{AA8C3184-6E08-4609-BCA7-E025CB633B38}" type="presParOf" srcId="{BFB4A7AE-8F3F-41FB-B240-942A589B0ECD}" destId="{12AC3DBC-6226-467C-8402-305F1106FF5E}" srcOrd="1" destOrd="0" presId="urn:microsoft.com/office/officeart/2005/8/layout/pyramid1"/>
    <dgm:cxn modelId="{886ADB28-5614-493B-A5E1-EF66E00C09B5}" type="presParOf" srcId="{CAF14CB8-BCBA-4844-AE6E-62BB9501FCC3}" destId="{542DC989-1438-4A19-896E-7D8F1F1AD21C}" srcOrd="4" destOrd="0" presId="urn:microsoft.com/office/officeart/2005/8/layout/pyramid1"/>
    <dgm:cxn modelId="{B6151544-6C85-4CF2-9BE4-8A22278907AF}" type="presParOf" srcId="{542DC989-1438-4A19-896E-7D8F1F1AD21C}" destId="{E5014390-8B04-4141-8222-8A932145DD1D}" srcOrd="0" destOrd="0" presId="urn:microsoft.com/office/officeart/2005/8/layout/pyramid1"/>
    <dgm:cxn modelId="{289185BE-EF81-4D79-8C68-D24638ADDB19}" type="presParOf" srcId="{542DC989-1438-4A19-896E-7D8F1F1AD21C}" destId="{EDCECAFC-C693-4CDD-909B-83794DA7B1FD}" srcOrd="1" destOrd="0" presId="urn:microsoft.com/office/officeart/2005/8/layout/pyramid1"/>
    <dgm:cxn modelId="{0AE2BD79-8443-42B9-9E26-DC5DA68ED320}" type="presParOf" srcId="{CAF14CB8-BCBA-4844-AE6E-62BB9501FCC3}" destId="{6390888A-3489-487A-BCEF-79C93B3752C6}" srcOrd="5" destOrd="0" presId="urn:microsoft.com/office/officeart/2005/8/layout/pyramid1"/>
    <dgm:cxn modelId="{1D044696-34D5-4E2A-973A-6813F9DA1CD7}" type="presParOf" srcId="{6390888A-3489-487A-BCEF-79C93B3752C6}" destId="{2CF116CB-83AF-4F8A-8B29-CDCC76463425}" srcOrd="0" destOrd="0" presId="urn:microsoft.com/office/officeart/2005/8/layout/pyramid1"/>
    <dgm:cxn modelId="{149B1169-BAE8-443A-AEC5-E1842174A6BA}" type="presParOf" srcId="{6390888A-3489-487A-BCEF-79C93B3752C6}" destId="{652F03B6-EC57-4D65-856B-CF78AA1277F7}" srcOrd="1" destOrd="0" presId="urn:microsoft.com/office/officeart/2005/8/layout/pyramid1"/>
    <dgm:cxn modelId="{543FF3EC-C325-4FED-A95C-67C9F08071D1}" type="presParOf" srcId="{CAF14CB8-BCBA-4844-AE6E-62BB9501FCC3}" destId="{AB40AC86-6AE5-474F-9E40-464C0A79E562}" srcOrd="6" destOrd="0" presId="urn:microsoft.com/office/officeart/2005/8/layout/pyramid1"/>
    <dgm:cxn modelId="{7B62769A-2B69-4104-AA39-75CA753F4833}" type="presParOf" srcId="{AB40AC86-6AE5-474F-9E40-464C0A79E562}" destId="{118DAE9D-8FEF-4926-A62C-6859D8CDDD46}" srcOrd="0" destOrd="0" presId="urn:microsoft.com/office/officeart/2005/8/layout/pyramid1"/>
    <dgm:cxn modelId="{ABB88E2D-C8AA-45DB-AE40-F42975DB0908}" type="presParOf" srcId="{AB40AC86-6AE5-474F-9E40-464C0A79E562}" destId="{E21BC4EE-9D08-4C8E-A945-D20F6CB54AFF}" srcOrd="1" destOrd="0" presId="urn:microsoft.com/office/officeart/2005/8/layout/pyramid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C7DE5E-E58E-48B2-BBE4-C9EC9765C942}">
      <dsp:nvSpPr>
        <dsp:cNvPr id="0" name=""/>
        <dsp:cNvSpPr/>
      </dsp:nvSpPr>
      <dsp:spPr>
        <a:xfrm>
          <a:off x="3739242" y="0"/>
          <a:ext cx="1246414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 dirty="0" smtClean="0"/>
            <a:t>Árangur</a:t>
          </a:r>
          <a:endParaRPr lang="en-US" sz="1700" kern="1200" dirty="0"/>
        </a:p>
      </dsp:txBody>
      <dsp:txXfrm>
        <a:off x="3739242" y="0"/>
        <a:ext cx="1246414" cy="731762"/>
      </dsp:txXfrm>
    </dsp:sp>
    <dsp:sp modelId="{D9996015-D45C-4239-8B9C-91248014893C}">
      <dsp:nvSpPr>
        <dsp:cNvPr id="0" name=""/>
        <dsp:cNvSpPr/>
      </dsp:nvSpPr>
      <dsp:spPr>
        <a:xfrm>
          <a:off x="3116035" y="731762"/>
          <a:ext cx="2492828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 dirty="0" smtClean="0"/>
            <a:t>Starfsáætlanir sviða og eininga</a:t>
          </a:r>
          <a:endParaRPr lang="en-US" sz="1700" kern="1200" dirty="0"/>
        </a:p>
      </dsp:txBody>
      <dsp:txXfrm>
        <a:off x="3552280" y="731762"/>
        <a:ext cx="1620338" cy="731762"/>
      </dsp:txXfrm>
    </dsp:sp>
    <dsp:sp modelId="{540085F3-4F49-4DD7-BC8B-0F2B61DC846C}">
      <dsp:nvSpPr>
        <dsp:cNvPr id="0" name=""/>
        <dsp:cNvSpPr/>
      </dsp:nvSpPr>
      <dsp:spPr>
        <a:xfrm>
          <a:off x="2492828" y="1463524"/>
          <a:ext cx="3739242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 dirty="0" smtClean="0"/>
            <a:t>Starfsáætlun spítalans</a:t>
          </a:r>
          <a:endParaRPr lang="en-US" sz="1700" kern="1200" dirty="0"/>
        </a:p>
      </dsp:txBody>
      <dsp:txXfrm>
        <a:off x="3147196" y="1463524"/>
        <a:ext cx="2430507" cy="731762"/>
      </dsp:txXfrm>
    </dsp:sp>
    <dsp:sp modelId="{481129DD-214C-4D20-901C-E4A0B7B5F7DA}">
      <dsp:nvSpPr>
        <dsp:cNvPr id="0" name=""/>
        <dsp:cNvSpPr/>
      </dsp:nvSpPr>
      <dsp:spPr>
        <a:xfrm>
          <a:off x="1869621" y="2195286"/>
          <a:ext cx="4985657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 dirty="0" smtClean="0"/>
            <a:t>Stefnuþríhyrningurinn og nánari útfærsla á einstökum málaflokkum hans</a:t>
          </a:r>
          <a:endParaRPr lang="en-US" sz="1700" kern="1200" dirty="0"/>
        </a:p>
      </dsp:txBody>
      <dsp:txXfrm>
        <a:off x="2742111" y="2195286"/>
        <a:ext cx="3240677" cy="731762"/>
      </dsp:txXfrm>
    </dsp:sp>
    <dsp:sp modelId="{E5014390-8B04-4141-8222-8A932145DD1D}">
      <dsp:nvSpPr>
        <dsp:cNvPr id="0" name=""/>
        <dsp:cNvSpPr/>
      </dsp:nvSpPr>
      <dsp:spPr>
        <a:xfrm>
          <a:off x="1246414" y="2927048"/>
          <a:ext cx="6232071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000" b="1" kern="1200" dirty="0" smtClean="0"/>
            <a:t>Þróunaráætlun spítalans</a:t>
          </a:r>
          <a:endParaRPr lang="en-US" sz="2000" b="1" kern="1200" dirty="0"/>
        </a:p>
      </dsp:txBody>
      <dsp:txXfrm>
        <a:off x="2337026" y="2927048"/>
        <a:ext cx="4050846" cy="731762"/>
      </dsp:txXfrm>
    </dsp:sp>
    <dsp:sp modelId="{2CF116CB-83AF-4F8A-8B29-CDCC76463425}">
      <dsp:nvSpPr>
        <dsp:cNvPr id="0" name=""/>
        <dsp:cNvSpPr/>
      </dsp:nvSpPr>
      <dsp:spPr>
        <a:xfrm>
          <a:off x="623207" y="3658810"/>
          <a:ext cx="7478485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 dirty="0" smtClean="0"/>
            <a:t>Hlutverk og verkaskipting innan heilbrigðiskerfisins</a:t>
          </a:r>
          <a:endParaRPr lang="en-US" sz="1700" kern="1200" dirty="0"/>
        </a:p>
      </dsp:txBody>
      <dsp:txXfrm>
        <a:off x="1931942" y="3658810"/>
        <a:ext cx="4861015" cy="731762"/>
      </dsp:txXfrm>
    </dsp:sp>
    <dsp:sp modelId="{118DAE9D-8FEF-4926-A62C-6859D8CDDD46}">
      <dsp:nvSpPr>
        <dsp:cNvPr id="0" name=""/>
        <dsp:cNvSpPr/>
      </dsp:nvSpPr>
      <dsp:spPr>
        <a:xfrm>
          <a:off x="0" y="4390572"/>
          <a:ext cx="8724900" cy="731762"/>
        </a:xfrm>
        <a:prstGeom prst="trapezoid">
          <a:avLst>
            <a:gd name="adj" fmla="val 85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 dirty="0" smtClean="0"/>
            <a:t>Stóru línurnar í pólitíkinni</a:t>
          </a:r>
          <a:endParaRPr lang="en-US" sz="1700" kern="1200" dirty="0"/>
        </a:p>
      </dsp:txBody>
      <dsp:txXfrm>
        <a:off x="1526857" y="4390572"/>
        <a:ext cx="5671185" cy="731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4965700"/>
            <a:ext cx="8642350" cy="1573213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088" y="3448050"/>
            <a:ext cx="8642350" cy="1516063"/>
          </a:xfrm>
          <a:prstGeom prst="rect">
            <a:avLst/>
          </a:prstGeom>
          <a:solidFill>
            <a:srgbClr val="A29B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88" y="311150"/>
            <a:ext cx="8642350" cy="3136900"/>
          </a:xfrm>
          <a:prstGeom prst="rect">
            <a:avLst/>
          </a:prstGeom>
          <a:solidFill>
            <a:srgbClr val="AAAAA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1438" y="4965700"/>
            <a:ext cx="2897187" cy="1573213"/>
          </a:xfrm>
          <a:prstGeom prst="rect">
            <a:avLst/>
          </a:prstGeom>
          <a:solidFill>
            <a:srgbClr val="529BC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1438" y="3448050"/>
            <a:ext cx="2897187" cy="1517650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438" y="311150"/>
            <a:ext cx="2897187" cy="3136900"/>
          </a:xfrm>
          <a:prstGeom prst="rect">
            <a:avLst/>
          </a:prstGeom>
          <a:solidFill>
            <a:srgbClr val="98C2D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6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24" y="3447289"/>
            <a:ext cx="7199026" cy="15174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24" y="5065308"/>
            <a:ext cx="7196328" cy="919567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ft Content with Dark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2385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8" y="655784"/>
            <a:ext cx="436702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78" y="1962150"/>
            <a:ext cx="497662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1119188" y="6010275"/>
            <a:ext cx="4529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5638800" y="6010275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F1D8E938-DC88-4DE9-B0A9-0B252F3FD65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03" y="1962149"/>
            <a:ext cx="5755678" cy="4021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1038" y="1962149"/>
            <a:ext cx="2824162" cy="4022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ACC64-E74C-4118-9721-61784076156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312" y="1724024"/>
            <a:ext cx="8723376" cy="42608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7A5D2-0948-4776-9783-57FDBF47F6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66749"/>
            <a:ext cx="1741488" cy="5838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4664" y="666749"/>
            <a:ext cx="6827836" cy="58388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185068" y="3229768"/>
            <a:ext cx="5372100" cy="246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1272382" y="6153943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3A3FC444-22F7-471E-85DC-124E9C6B78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535" y="4965616"/>
            <a:ext cx="8642214" cy="1572768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535" y="3447272"/>
            <a:ext cx="8642214" cy="1517453"/>
          </a:xfrm>
          <a:prstGeom prst="rect">
            <a:avLst/>
          </a:prstGeom>
          <a:solidFill>
            <a:srgbClr val="A29B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535" y="310897"/>
            <a:ext cx="8642214" cy="3136392"/>
          </a:xfrm>
          <a:prstGeom prst="rect">
            <a:avLst/>
          </a:prstGeom>
          <a:solidFill>
            <a:srgbClr val="AAAAA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1749" y="4965171"/>
            <a:ext cx="2896665" cy="1573213"/>
          </a:xfrm>
          <a:prstGeom prst="rect">
            <a:avLst/>
          </a:prstGeom>
          <a:solidFill>
            <a:srgbClr val="529BC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1749" y="3447289"/>
            <a:ext cx="2896665" cy="1517882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61749" y="310896"/>
            <a:ext cx="2896665" cy="3136392"/>
          </a:xfrm>
          <a:prstGeom prst="rect">
            <a:avLst/>
          </a:prstGeom>
          <a:solidFill>
            <a:srgbClr val="98C2D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24" y="3447289"/>
            <a:ext cx="7199026" cy="151743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24" y="5065308"/>
            <a:ext cx="7196328" cy="919567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148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4312" y="6009820"/>
            <a:ext cx="8255077" cy="245046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0488" y="6009820"/>
            <a:ext cx="457200" cy="246888"/>
          </a:xfrm>
        </p:spPr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976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Title and Conten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32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75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Title and Content with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319535" y="313268"/>
            <a:ext cx="11547642" cy="6225117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97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Title and Content with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319535" y="313268"/>
            <a:ext cx="11547642" cy="6225117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3228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36803" y="1513241"/>
            <a:ext cx="8723376" cy="448909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0009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803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803" y="2313432"/>
            <a:ext cx="4297680" cy="36714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520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7520" y="2313432"/>
            <a:ext cx="4297680" cy="3671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BACF2-AE30-432C-8F10-4B8AA7D3D71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9535" y="313268"/>
            <a:ext cx="11547642" cy="6225117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2724" y="666751"/>
            <a:ext cx="7199026" cy="3402522"/>
          </a:xfrm>
        </p:spPr>
        <p:txBody>
          <a:bodyPr anchor="b"/>
          <a:lstStyle>
            <a:lvl1pPr marL="228600" indent="-22860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2724" y="4169855"/>
            <a:ext cx="7196328" cy="1815020"/>
          </a:xfrm>
        </p:spPr>
        <p:txBody>
          <a:bodyPr>
            <a:noAutofit/>
          </a:bodyPr>
          <a:lstStyle>
            <a:lvl1pPr marL="22860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attribution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132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36803" y="1962149"/>
            <a:ext cx="4297680" cy="4022725"/>
          </a:xfrm>
        </p:spPr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7520" y="1962150"/>
            <a:ext cx="4297680" cy="4022726"/>
          </a:xfrm>
        </p:spPr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277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ight Content with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5321808" y="313268"/>
            <a:ext cx="6545369" cy="6225117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37" y="655784"/>
            <a:ext cx="434905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7337" y="1962150"/>
            <a:ext cx="4349052" cy="4022725"/>
          </a:xfrm>
        </p:spPr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6117336" y="6009820"/>
            <a:ext cx="3893388" cy="245046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81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ft Content with Dark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323850" y="313268"/>
            <a:ext cx="6545369" cy="6225117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8" y="655784"/>
            <a:ext cx="436702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19378" y="1962150"/>
            <a:ext cx="4976622" cy="4022725"/>
          </a:xfrm>
        </p:spPr>
        <p:txBody>
          <a:bodyPr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119377" y="6009820"/>
            <a:ext cx="4528947" cy="245046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638800" y="6009820"/>
            <a:ext cx="457200" cy="246888"/>
          </a:xfrm>
        </p:spPr>
        <p:txBody>
          <a:bodyPr/>
          <a:lstStyle/>
          <a:p>
            <a:fld id="{8172188F-405B-4748-9309-AD4D50B202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632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803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736803" y="2313432"/>
            <a:ext cx="4297680" cy="36714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520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7520" y="2313432"/>
            <a:ext cx="4297680" cy="3671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288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864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Picture with Blue Caption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146" y="5517231"/>
            <a:ext cx="11547028" cy="1038843"/>
          </a:xfrm>
          <a:prstGeom prst="rect">
            <a:avLst/>
          </a:prstGeom>
          <a:solidFill>
            <a:srgbClr val="BDB7B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OPTIONAL layout for a DARK picture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582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Picture with Blue Caption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146" y="5517231"/>
            <a:ext cx="11547028" cy="1038843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layout for a Light picture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799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69045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S_isl_lit_landscap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34312" y="6009820"/>
            <a:ext cx="8255076" cy="245046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00488" y="6009820"/>
            <a:ext cx="457200" cy="246888"/>
          </a:xfrm>
        </p:spPr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001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CC9D3-F8B8-4190-A0BF-BBE5F8C0627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43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ark Full-Frame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91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Dark Full-Frame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45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ark Full-Frame Picture"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2"/>
          <p:cNvSpPr/>
          <p:nvPr userDrawn="1"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66612" y="313268"/>
            <a:ext cx="2438400" cy="6192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LHS_isl_lit_landscap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837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36803" y="1962149"/>
            <a:ext cx="5755678" cy="4021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1038" y="1962149"/>
            <a:ext cx="2824162" cy="4022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96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734312" y="1724024"/>
            <a:ext cx="8723376" cy="4260849"/>
          </a:xfrm>
        </p:spPr>
        <p:txBody>
          <a:bodyPr vert="eaVert"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439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66749"/>
            <a:ext cx="1741488" cy="5838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744664" y="666749"/>
            <a:ext cx="6827836" cy="5838826"/>
          </a:xfrm>
        </p:spPr>
        <p:txBody>
          <a:bodyPr vert="eaVert"/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84939" y="3229177"/>
            <a:ext cx="5371744" cy="246888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272333" y="6153531"/>
            <a:ext cx="457200" cy="246888"/>
          </a:xfrm>
        </p:spPr>
        <p:txBody>
          <a:bodyPr/>
          <a:lstStyle/>
          <a:p>
            <a:fld id="{8172188F-405B-4748-9309-AD4D50B202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691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Picture with Blue Caption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BDB7B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Picture with Blue Caption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HS_isl_lit_landscape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FDB69-CEF0-4152-91E1-5CE526EECF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19633-C913-4791-834D-70534A34D4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9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07A3B-CC3F-4AB0-B595-85E26813889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03" y="1962149"/>
            <a:ext cx="5755678" cy="4021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1038" y="1962149"/>
            <a:ext cx="2824162" cy="4022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ACC64-E74C-4118-9721-61784076156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312" y="1724024"/>
            <a:ext cx="8723376" cy="42608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7A5D2-0948-4776-9783-57FDBF47F6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66749"/>
            <a:ext cx="1741488" cy="5838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4664" y="666749"/>
            <a:ext cx="6827836" cy="58388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185068" y="3229768"/>
            <a:ext cx="5372100" cy="246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1272382" y="6153943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3A3FC444-22F7-471E-85DC-124E9C6B78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4965700"/>
            <a:ext cx="8642350" cy="1573213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088" y="3448050"/>
            <a:ext cx="8642350" cy="1516063"/>
          </a:xfrm>
          <a:prstGeom prst="rect">
            <a:avLst/>
          </a:prstGeom>
          <a:solidFill>
            <a:srgbClr val="A29B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88" y="311150"/>
            <a:ext cx="8642350" cy="3136900"/>
          </a:xfrm>
          <a:prstGeom prst="rect">
            <a:avLst/>
          </a:prstGeom>
          <a:solidFill>
            <a:srgbClr val="AAAAA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1438" y="4965700"/>
            <a:ext cx="2897187" cy="1573213"/>
          </a:xfrm>
          <a:prstGeom prst="rect">
            <a:avLst/>
          </a:prstGeom>
          <a:solidFill>
            <a:srgbClr val="529BC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1438" y="3448050"/>
            <a:ext cx="2897187" cy="1517650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438" y="311150"/>
            <a:ext cx="2897187" cy="3136900"/>
          </a:xfrm>
          <a:prstGeom prst="rect">
            <a:avLst/>
          </a:prstGeom>
          <a:solidFill>
            <a:srgbClr val="98C2D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6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24" y="3447289"/>
            <a:ext cx="7199026" cy="15174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24" y="5065308"/>
            <a:ext cx="7196328" cy="919567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07A3B-CC3F-4AB0-B595-85E26813889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Title and Conten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86CE5-003C-49F2-B48C-E9D118C20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Title and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67E78-8505-43AC-B96F-B6B0EA52B66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Title and Content with Pictu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26548-D02A-4C6E-9B7D-72680F3697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36803" y="1513241"/>
            <a:ext cx="8723376" cy="4489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BE00DDE-EC20-441E-97FE-E1263849E0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Title and Conten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86CE5-003C-49F2-B48C-E9D118C20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312738"/>
            <a:ext cx="11547475" cy="6226175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724" y="666751"/>
            <a:ext cx="7199026" cy="3402522"/>
          </a:xfrm>
        </p:spPr>
        <p:txBody>
          <a:bodyPr/>
          <a:lstStyle>
            <a:lvl1pPr marL="228600" indent="-22860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724" y="4169855"/>
            <a:ext cx="7196328" cy="1815020"/>
          </a:xfrm>
        </p:spPr>
        <p:txBody>
          <a:bodyPr>
            <a:noAutofit/>
          </a:bodyPr>
          <a:lstStyle>
            <a:lvl1pPr marL="22860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803" y="1962149"/>
            <a:ext cx="429768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520" y="1962150"/>
            <a:ext cx="4297680" cy="40227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D2DB2-6C12-4D7D-98E1-DE65E7DFE4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ight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32130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37" y="655784"/>
            <a:ext cx="434905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7" y="1962150"/>
            <a:ext cx="434905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6116638" y="6010275"/>
            <a:ext cx="3894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32BA8-231A-45BF-8154-25A9B5B4630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ft Content with Dark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2385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8" y="655784"/>
            <a:ext cx="436702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78" y="1962150"/>
            <a:ext cx="497662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1119188" y="6010275"/>
            <a:ext cx="4529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5638800" y="6010275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F1D8E938-DC88-4DE9-B0A9-0B252F3FD65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803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803" y="2313432"/>
            <a:ext cx="4297680" cy="36714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520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7520" y="2313432"/>
            <a:ext cx="4297680" cy="3671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BACF2-AE30-432C-8F10-4B8AA7D3D71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CC9D3-F8B8-4190-A0BF-BBE5F8C0627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Picture with Blue Caption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BDB7B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Picture with Blue Caption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HS_isl_lit_landscape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FDB69-CEF0-4152-91E1-5CE526EECF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Title and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67E78-8505-43AC-B96F-B6B0EA52B66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19633-C913-4791-834D-70534A34D4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9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03" y="1962149"/>
            <a:ext cx="5755678" cy="4021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1038" y="1962149"/>
            <a:ext cx="2824162" cy="4022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ACC64-E74C-4118-9721-61784076156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312" y="1724024"/>
            <a:ext cx="8723376" cy="42608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7A5D2-0948-4776-9783-57FDBF47F6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66749"/>
            <a:ext cx="1741488" cy="5838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4664" y="666749"/>
            <a:ext cx="6827836" cy="58388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185068" y="3229768"/>
            <a:ext cx="5372100" cy="246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1272382" y="6153943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3A3FC444-22F7-471E-85DC-124E9C6B78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446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43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Title and Content with Pictu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26548-D02A-4C6E-9B7D-72680F3697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47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682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224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36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650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09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448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984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4965700"/>
            <a:ext cx="8642350" cy="1573213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088" y="3448050"/>
            <a:ext cx="8642350" cy="1516063"/>
          </a:xfrm>
          <a:prstGeom prst="rect">
            <a:avLst/>
          </a:prstGeom>
          <a:solidFill>
            <a:srgbClr val="A29B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88" y="311150"/>
            <a:ext cx="8642350" cy="3136900"/>
          </a:xfrm>
          <a:prstGeom prst="rect">
            <a:avLst/>
          </a:prstGeom>
          <a:solidFill>
            <a:srgbClr val="AAAAA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1438" y="4965700"/>
            <a:ext cx="2897187" cy="1573213"/>
          </a:xfrm>
          <a:prstGeom prst="rect">
            <a:avLst/>
          </a:prstGeom>
          <a:solidFill>
            <a:srgbClr val="529BC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1438" y="3448050"/>
            <a:ext cx="2897187" cy="1517650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438" y="311150"/>
            <a:ext cx="2897187" cy="3136900"/>
          </a:xfrm>
          <a:prstGeom prst="rect">
            <a:avLst/>
          </a:prstGeom>
          <a:solidFill>
            <a:srgbClr val="98C2D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6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24" y="3447289"/>
            <a:ext cx="7199026" cy="15174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24" y="5065308"/>
            <a:ext cx="7196328" cy="919567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07A3B-CC3F-4AB0-B595-85E26813889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36803" y="1513241"/>
            <a:ext cx="8723376" cy="4489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BE00DDE-EC20-441E-97FE-E1263849E0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Title and Conten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86CE5-003C-49F2-B48C-E9D118C20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Title and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67E78-8505-43AC-B96F-B6B0EA52B66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Title and Content with Pictu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26548-D02A-4C6E-9B7D-72680F3697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36803" y="1513241"/>
            <a:ext cx="8723376" cy="4489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BE00DDE-EC20-441E-97FE-E1263849E0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312738"/>
            <a:ext cx="11547475" cy="6226175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724" y="666751"/>
            <a:ext cx="7199026" cy="3402522"/>
          </a:xfrm>
        </p:spPr>
        <p:txBody>
          <a:bodyPr/>
          <a:lstStyle>
            <a:lvl1pPr marL="228600" indent="-22860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724" y="4169855"/>
            <a:ext cx="7196328" cy="1815020"/>
          </a:xfrm>
        </p:spPr>
        <p:txBody>
          <a:bodyPr>
            <a:noAutofit/>
          </a:bodyPr>
          <a:lstStyle>
            <a:lvl1pPr marL="22860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803" y="1962149"/>
            <a:ext cx="429768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520" y="1962150"/>
            <a:ext cx="4297680" cy="40227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D2DB2-6C12-4D7D-98E1-DE65E7DFE4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ight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32130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37" y="655784"/>
            <a:ext cx="434905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7" y="1962150"/>
            <a:ext cx="434905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6116638" y="6010275"/>
            <a:ext cx="3894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32BA8-231A-45BF-8154-25A9B5B4630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ft Content with Dark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2385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8" y="655784"/>
            <a:ext cx="436702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78" y="1962150"/>
            <a:ext cx="497662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1119188" y="6010275"/>
            <a:ext cx="4529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5638800" y="6010275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F1D8E938-DC88-4DE9-B0A9-0B252F3FD65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803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803" y="2313432"/>
            <a:ext cx="4297680" cy="36714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520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7520" y="2313432"/>
            <a:ext cx="4297680" cy="3671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BACF2-AE30-432C-8F10-4B8AA7D3D71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CC9D3-F8B8-4190-A0BF-BBE5F8C0627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312738"/>
            <a:ext cx="11547475" cy="6226175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724" y="666751"/>
            <a:ext cx="7199026" cy="3402522"/>
          </a:xfrm>
        </p:spPr>
        <p:txBody>
          <a:bodyPr/>
          <a:lstStyle>
            <a:lvl1pPr marL="228600" indent="-22860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724" y="4169855"/>
            <a:ext cx="7196328" cy="1815020"/>
          </a:xfrm>
        </p:spPr>
        <p:txBody>
          <a:bodyPr>
            <a:noAutofit/>
          </a:bodyPr>
          <a:lstStyle>
            <a:lvl1pPr marL="22860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Picture with Blue Caption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BDB7B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Picture with Blue Caption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HS_isl_lit_landscape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FDB69-CEF0-4152-91E1-5CE526EECF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19633-C913-4791-834D-70534A34D4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9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03" y="1962149"/>
            <a:ext cx="5755678" cy="4021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1038" y="1962149"/>
            <a:ext cx="2824162" cy="4022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ACC64-E74C-4118-9721-61784076156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312" y="1724024"/>
            <a:ext cx="8723376" cy="42608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7A5D2-0948-4776-9783-57FDBF47F6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803" y="1962149"/>
            <a:ext cx="429768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520" y="1962150"/>
            <a:ext cx="4297680" cy="40227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D2DB2-6C12-4D7D-98E1-DE65E7DFE4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66749"/>
            <a:ext cx="1741488" cy="5838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4664" y="666749"/>
            <a:ext cx="6827836" cy="58388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185068" y="3229768"/>
            <a:ext cx="5372100" cy="246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1272382" y="6153943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3A3FC444-22F7-471E-85DC-124E9C6B78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4965700"/>
            <a:ext cx="8642350" cy="1573213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088" y="3448050"/>
            <a:ext cx="8642350" cy="1516063"/>
          </a:xfrm>
          <a:prstGeom prst="rect">
            <a:avLst/>
          </a:prstGeom>
          <a:solidFill>
            <a:srgbClr val="A29B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88" y="311150"/>
            <a:ext cx="8642350" cy="3136900"/>
          </a:xfrm>
          <a:prstGeom prst="rect">
            <a:avLst/>
          </a:prstGeom>
          <a:solidFill>
            <a:srgbClr val="AAAAA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1438" y="4965700"/>
            <a:ext cx="2897187" cy="1573213"/>
          </a:xfrm>
          <a:prstGeom prst="rect">
            <a:avLst/>
          </a:prstGeom>
          <a:solidFill>
            <a:srgbClr val="529BC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1438" y="3448050"/>
            <a:ext cx="2897187" cy="1517650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438" y="311150"/>
            <a:ext cx="2897187" cy="3136900"/>
          </a:xfrm>
          <a:prstGeom prst="rect">
            <a:avLst/>
          </a:prstGeom>
          <a:solidFill>
            <a:srgbClr val="98C2D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6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24" y="3447289"/>
            <a:ext cx="7199026" cy="15174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24" y="5065308"/>
            <a:ext cx="7196328" cy="919567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07A3B-CC3F-4AB0-B595-85E26813889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Title and Conten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86CE5-003C-49F2-B48C-E9D118C20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Title and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67E78-8505-43AC-B96F-B6B0EA52B66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Title and Content with Pictu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26548-D02A-4C6E-9B7D-72680F3697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36803" y="1513241"/>
            <a:ext cx="8723376" cy="4489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BE00DDE-EC20-441E-97FE-E1263849E0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312738"/>
            <a:ext cx="11547475" cy="6226175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724" y="666751"/>
            <a:ext cx="7199026" cy="3402522"/>
          </a:xfrm>
        </p:spPr>
        <p:txBody>
          <a:bodyPr/>
          <a:lstStyle>
            <a:lvl1pPr marL="228600" indent="-22860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724" y="4169855"/>
            <a:ext cx="7196328" cy="1815020"/>
          </a:xfrm>
        </p:spPr>
        <p:txBody>
          <a:bodyPr>
            <a:noAutofit/>
          </a:bodyPr>
          <a:lstStyle>
            <a:lvl1pPr marL="22860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803" y="1962149"/>
            <a:ext cx="429768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520" y="1962150"/>
            <a:ext cx="4297680" cy="40227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D2DB2-6C12-4D7D-98E1-DE65E7DFE4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ight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32130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37" y="655784"/>
            <a:ext cx="434905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7" y="1962150"/>
            <a:ext cx="434905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6116638" y="6010275"/>
            <a:ext cx="3894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32BA8-231A-45BF-8154-25A9B5B4630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ight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32130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37" y="655784"/>
            <a:ext cx="434905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7" y="1962150"/>
            <a:ext cx="434905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6116638" y="6010275"/>
            <a:ext cx="3894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32BA8-231A-45BF-8154-25A9B5B4630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ft Content with Dark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2385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8" y="655784"/>
            <a:ext cx="436702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78" y="1962150"/>
            <a:ext cx="4976622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1119188" y="6010275"/>
            <a:ext cx="4529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5638800" y="6010275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F1D8E938-DC88-4DE9-B0A9-0B252F3FD65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803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803" y="2313432"/>
            <a:ext cx="4297680" cy="36714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520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7520" y="2313432"/>
            <a:ext cx="4297680" cy="3671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BACF2-AE30-432C-8F10-4B8AA7D3D71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CC9D3-F8B8-4190-A0BF-BBE5F8C0627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Picture with Blue Caption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BDB7B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Picture with Blue Caption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HS_isl_lit_landscape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FDB69-CEF0-4152-91E1-5CE526EECF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19633-C913-4791-834D-70534A34D4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To add a picture background: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From the Design tab, Background group, select Background Styles &gt; Format Background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In the Format Background dialog box, select Fill &gt; Picture or texture fill &gt; Insert from file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Close the Format Background dialog box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9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725" y="655638"/>
            <a:ext cx="8718550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3550" y="1962150"/>
            <a:ext cx="87249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010275"/>
            <a:ext cx="8256588" cy="2444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none" baseline="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250" y="6010275"/>
            <a:ext cx="457200" cy="2460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DCB87-11EB-402B-87A7-BF09770A48E3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31" name="Picture 7" descr="LHS_isl_lit_landscape-01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969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113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725" y="655638"/>
            <a:ext cx="8718550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3550" y="1962150"/>
            <a:ext cx="87249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010275"/>
            <a:ext cx="8256588" cy="2444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none" baseline="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250" y="6010275"/>
            <a:ext cx="457200" cy="2460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DCB87-11EB-402B-87A7-BF09770A48E3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31" name="Picture 7" descr="LHS_isl_lit_landscape-01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969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113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6893-265F-5141-9752-DF418013B640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70A4-95D8-C146-A781-FED35B2F20E0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1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725" y="655638"/>
            <a:ext cx="8718550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3550" y="1962150"/>
            <a:ext cx="87249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010275"/>
            <a:ext cx="8256588" cy="2444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none" baseline="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250" y="6010275"/>
            <a:ext cx="457200" cy="2460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DCB87-11EB-402B-87A7-BF09770A48E3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31" name="Picture 7" descr="LHS_isl_lit_landscape-01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969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113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725" y="655638"/>
            <a:ext cx="8718550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3550" y="1962150"/>
            <a:ext cx="87249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010275"/>
            <a:ext cx="8256588" cy="2444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none" baseline="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250" y="6010275"/>
            <a:ext cx="457200" cy="2460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DCB87-11EB-402B-87A7-BF09770A48E3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31" name="Picture 7" descr="LHS_isl_lit_landscape-01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969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113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312" y="1962150"/>
            <a:ext cx="8723376" cy="40227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4312" y="6009820"/>
            <a:ext cx="8255076" cy="245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0488" y="6009820"/>
            <a:ext cx="457200" cy="2468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172188F-405B-4748-9309-AD4D50B202D9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8" name="Picture 7" descr="LHS_isl_lit_landscape-01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0" y="394896"/>
            <a:ext cx="1334717" cy="39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2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Hlutverk landspítala</a:t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sz="2000" dirty="0" smtClean="0"/>
              <a:t>Aðalfundur LH 24.11.17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mtClean="0"/>
              <a:t>Páll Matthíasson</a:t>
            </a:r>
            <a:endParaRPr lang="is-I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24385" y="457199"/>
            <a:ext cx="8723376" cy="448909"/>
          </a:xfrm>
        </p:spPr>
        <p:txBody>
          <a:bodyPr/>
          <a:lstStyle/>
          <a:p>
            <a:r>
              <a:rPr lang="is-IS" b="1" u="sng" dirty="0" smtClean="0"/>
              <a:t>b. Þjónusta sem LSH á ekki að veita eða draga verulega úr</a:t>
            </a:r>
            <a:endParaRPr lang="en-US" dirty="0" smtClean="0"/>
          </a:p>
          <a:p>
            <a:r>
              <a:rPr lang="is-I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24385" y="906107"/>
          <a:ext cx="10044748" cy="5386059"/>
        </p:xfrm>
        <a:graphic>
          <a:graphicData uri="http://schemas.openxmlformats.org/drawingml/2006/table">
            <a:tbl>
              <a:tblPr/>
              <a:tblGrid>
                <a:gridCol w="4052114"/>
                <a:gridCol w="5992634"/>
              </a:tblGrid>
              <a:tr h="27063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Þjónustuþáttur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Af hverju á LSH að draga úr þessari þjónustu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52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Búsetuúrræði og hjúkrun fyrir aldraða sem lokið hafa meðferð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Ekki rétt þjónustustig sem skerðir lífsgæði aldrara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Gegn réttindum sjúklinga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Sjúkrahúsvæðing aldraðra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Dýrara úrræði en hjúkrunarheimili og heimahjúkrun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Endurhæfing aldraðra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Betra að veita þessa þjónustu í nærumhverfi </a:t>
                      </a:r>
                      <a:r>
                        <a:rPr lang="is-IS" sz="1400" dirty="0" smtClean="0">
                          <a:latin typeface="Book Antiqua"/>
                          <a:ea typeface="Times New Roman"/>
                          <a:cs typeface="Times New Roman"/>
                        </a:rPr>
                        <a:t>fólks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52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Þjónusta við geðfatlaða sem lokið hefur sérhæfðri sjúkrahúsþjónustu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>
                          <a:latin typeface="Book Antiqua"/>
                          <a:ea typeface="Times New Roman"/>
                          <a:cs typeface="Times New Roman"/>
                        </a:rPr>
                        <a:t>Landspítali ekki búsetuúrræði</a:t>
                      </a:r>
                      <a:endParaRPr lang="en-US" sz="140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>
                          <a:latin typeface="Book Antiqua"/>
                          <a:ea typeface="Times New Roman"/>
                          <a:cs typeface="Times New Roman"/>
                        </a:rPr>
                        <a:t>Samræmist ekki réttindum sjúklinga</a:t>
                      </a:r>
                      <a:endParaRPr lang="en-US" sz="140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>
                          <a:latin typeface="Book Antiqua"/>
                          <a:ea typeface="Times New Roman"/>
                          <a:cs typeface="Times New Roman"/>
                        </a:rPr>
                        <a:t>Dýrasta úrræðið</a:t>
                      </a:r>
                      <a:endParaRPr lang="en-US" sz="140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>
                          <a:latin typeface="Book Antiqua"/>
                          <a:ea typeface="Times New Roman"/>
                          <a:cs typeface="Times New Roman"/>
                        </a:rPr>
                        <a:t>Fólk fær betri þjónustu í nærumhverfi</a:t>
                      </a:r>
                      <a:endParaRPr lang="en-US" sz="14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72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Heilsugæsla, 1. og 2. stigs þjónusta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Á ekki að vera á sérhæfðri stofnun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Hægt að veita betri þjónustu  annars staðar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Ekki samfélagslega hagkvæmt né góð nýting á mannafla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Þjónusta heilsugæslunnar er ódýrari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Taka úrræði frá þeim  sem virkilega þurfa á bráðaþjónustu spítalans að halda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Einföld göngudeildarþjónusta og eftirfylgd t.d. smáslys, sýklalyf og sáraskipti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Hægt að veita betri þjónustu annarsstaðar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Þjónusta heilsugæslunnar er ódýrari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Bitnar á sjúklingum sem þurfa sérhæfða þjónustu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812" y="0"/>
            <a:ext cx="9800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" r="-9" b="15515"/>
          <a:stretch/>
        </p:blipFill>
        <p:spPr>
          <a:xfrm>
            <a:off x="18000" y="16933"/>
            <a:ext cx="1217506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6" y="16933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26777" y="1825625"/>
            <a:ext cx="50270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199" y="1803825"/>
            <a:ext cx="674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charset="0"/>
                <a:ea typeface="Cambria" charset="0"/>
                <a:cs typeface="Cambria" charset="0"/>
              </a:rPr>
              <a:t>HLUTVERK</a:t>
            </a:r>
            <a:endParaRPr lang="en-US" sz="5400" dirty="0">
              <a:solidFill>
                <a:prstClr val="black">
                  <a:lumMod val="75000"/>
                  <a:lumOff val="25000"/>
                </a:prst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382" y="3105378"/>
            <a:ext cx="7659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Landspítali hefur það þríþætta 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hlutverk; 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að veita heilbrigðisþjónustu, skapa nýja þekkingu með rannsóknum og kenna og þjálfa fólk til starfa. </a:t>
            </a:r>
            <a:endParaRPr lang="is-IS" dirty="0" smtClean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  <a:p>
            <a:pPr algn="ctr"/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Landspítali er þjóðarsjúkrahús og eina háskólasjúkrahús landsins. Landspítali veitir bæði almenna og sérhæfða sjúkrahúsþjónustu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.</a:t>
            </a:r>
          </a:p>
          <a:p>
            <a:pPr algn="ctr"/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 </a:t>
            </a:r>
          </a:p>
          <a:p>
            <a:pPr algn="ctr"/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Landspítali er 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vettvangur starfsnáms og sérmenntunar í heilbrigðisgreinum </a:t>
            </a:r>
            <a:endParaRPr lang="is-IS" dirty="0" smtClean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  <a:p>
            <a:pPr algn="ctr"/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og rannsókna í heilbrigðisvísindum.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15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326777" y="1825625"/>
            <a:ext cx="50270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776" y="1570177"/>
            <a:ext cx="674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A8AC3"/>
                </a:solidFill>
                <a:latin typeface="Cambria" charset="0"/>
                <a:ea typeface="Cambria" charset="0"/>
                <a:cs typeface="Cambria" charset="0"/>
              </a:rPr>
              <a:t>FRAMTÍÐARSÝN</a:t>
            </a:r>
            <a:endParaRPr lang="en-US" sz="3600" dirty="0">
              <a:solidFill>
                <a:srgbClr val="2A8AC3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775" y="2459110"/>
            <a:ext cx="4760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Markmið Landspítala er að vera háskólasjúkrahús í fremstu röð þar sem sjúklingurinn og öryggi 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hans og gæði þjónustu eru 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ávallt 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í 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öndvegi.  </a:t>
            </a:r>
            <a:endParaRPr lang="is-IS" dirty="0" smtClean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  <a:p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Landspítali 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nýtir gagnreynda þekkingu 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á þjónustu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, stjórnun og 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menntun. Þar </a:t>
            </a:r>
            <a:r>
              <a:rPr lang="is-IS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er markvisst unnið að nýsköpun og þróun nýrrar </a:t>
            </a:r>
            <a:r>
              <a:rPr lang="is-I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þekkingar til að auka virði þjónustunnar.  Landspítali er öflugur bakhjarl heilbrigðisþjónustu um allt land.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110"/>
          <a:stretch/>
        </p:blipFill>
        <p:spPr>
          <a:xfrm>
            <a:off x="6140627" y="1570177"/>
            <a:ext cx="4023367" cy="371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78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Landspítali</a:t>
            </a:r>
            <a:r>
              <a:rPr lang="en-US" sz="1600" dirty="0" smtClean="0"/>
              <a:t> </a:t>
            </a:r>
            <a:r>
              <a:rPr lang="en-US" sz="1600" dirty="0" err="1" smtClean="0"/>
              <a:t>er</a:t>
            </a:r>
            <a:r>
              <a:rPr lang="en-US" sz="1600" dirty="0" smtClean="0"/>
              <a:t> </a:t>
            </a:r>
            <a:r>
              <a:rPr lang="en-US" sz="1600" dirty="0" err="1" smtClean="0"/>
              <a:t>aðalsjúkrahús</a:t>
            </a:r>
            <a:r>
              <a:rPr lang="en-US" sz="1600" dirty="0" smtClean="0"/>
              <a:t> </a:t>
            </a:r>
            <a:r>
              <a:rPr lang="en-US" sz="1600" dirty="0" err="1" smtClean="0"/>
              <a:t>landsins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háskólasjúkrahús</a:t>
            </a:r>
            <a:r>
              <a:rPr lang="en-US" sz="1600" dirty="0" smtClean="0"/>
              <a:t>. </a:t>
            </a:r>
          </a:p>
          <a:p>
            <a:r>
              <a:rPr lang="en-US" sz="1600" dirty="0" err="1" smtClean="0"/>
              <a:t>Hann</a:t>
            </a:r>
            <a:r>
              <a:rPr lang="en-US" sz="1600" dirty="0" smtClean="0"/>
              <a:t> </a:t>
            </a:r>
            <a:r>
              <a:rPr lang="en-US" sz="1600" dirty="0" err="1" smtClean="0"/>
              <a:t>veitir</a:t>
            </a:r>
            <a:r>
              <a:rPr lang="en-US" sz="1600" dirty="0" smtClean="0"/>
              <a:t> </a:t>
            </a:r>
            <a:r>
              <a:rPr lang="en-US" sz="1600" dirty="0" err="1" smtClean="0"/>
              <a:t>sérhæfða</a:t>
            </a:r>
            <a:r>
              <a:rPr lang="en-US" sz="1600" dirty="0" smtClean="0"/>
              <a:t> </a:t>
            </a:r>
            <a:r>
              <a:rPr lang="en-US" sz="1600" dirty="0" err="1" smtClean="0"/>
              <a:t>sjúkrahúsþjónustu</a:t>
            </a:r>
            <a:r>
              <a:rPr lang="en-US" sz="1600" dirty="0" smtClean="0"/>
              <a:t>, </a:t>
            </a:r>
            <a:r>
              <a:rPr lang="en-US" sz="1600" dirty="0" err="1" smtClean="0"/>
              <a:t>m.a</a:t>
            </a:r>
            <a:r>
              <a:rPr lang="en-US" sz="1600" dirty="0" smtClean="0"/>
              <a:t>. á </a:t>
            </a:r>
            <a:r>
              <a:rPr lang="en-US" sz="1600" dirty="0" err="1" smtClean="0"/>
              <a:t>göngu</a:t>
            </a:r>
            <a:r>
              <a:rPr lang="en-US" sz="1600" dirty="0" smtClean="0"/>
              <a:t>-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dagdeildum</a:t>
            </a:r>
            <a:r>
              <a:rPr lang="en-US" sz="1600" dirty="0" smtClean="0"/>
              <a:t>, </a:t>
            </a:r>
            <a:r>
              <a:rPr lang="en-US" sz="1600" dirty="0" err="1" smtClean="0"/>
              <a:t>fyrir</a:t>
            </a:r>
            <a:r>
              <a:rPr lang="en-US" sz="1600" dirty="0" smtClean="0"/>
              <a:t>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dirty="0" err="1" smtClean="0"/>
              <a:t>landsmenn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almenna</a:t>
            </a:r>
            <a:r>
              <a:rPr lang="en-US" sz="1600" dirty="0" smtClean="0"/>
              <a:t> </a:t>
            </a:r>
            <a:r>
              <a:rPr lang="en-US" sz="1600" dirty="0" err="1" smtClean="0"/>
              <a:t>sjúkrahúsþjónustu</a:t>
            </a:r>
            <a:r>
              <a:rPr lang="en-US" sz="1600" dirty="0" smtClean="0"/>
              <a:t> </a:t>
            </a:r>
            <a:r>
              <a:rPr lang="en-US" sz="1600" dirty="0" err="1" smtClean="0"/>
              <a:t>fyrir</a:t>
            </a:r>
            <a:r>
              <a:rPr lang="en-US" sz="1600" dirty="0" smtClean="0"/>
              <a:t> </a:t>
            </a:r>
            <a:r>
              <a:rPr lang="en-US" sz="1600" dirty="0" err="1" smtClean="0"/>
              <a:t>íbúa</a:t>
            </a:r>
            <a:r>
              <a:rPr lang="en-US" sz="1600" dirty="0" smtClean="0"/>
              <a:t> </a:t>
            </a:r>
            <a:r>
              <a:rPr lang="en-US" sz="1600" dirty="0" err="1" smtClean="0"/>
              <a:t>heilbrigðisumdæmis</a:t>
            </a:r>
            <a:r>
              <a:rPr lang="en-US" sz="1600" dirty="0" smtClean="0"/>
              <a:t> </a:t>
            </a:r>
            <a:r>
              <a:rPr lang="en-US" sz="1600" dirty="0" err="1" smtClean="0"/>
              <a:t>höfuðborgarsvæðisins</a:t>
            </a:r>
            <a:r>
              <a:rPr lang="en-US" sz="1600" dirty="0" smtClean="0"/>
              <a:t>. </a:t>
            </a:r>
            <a:r>
              <a:rPr lang="en-US" sz="1600" dirty="0" err="1" smtClean="0"/>
              <a:t>Hlutverk</a:t>
            </a:r>
            <a:r>
              <a:rPr lang="en-US" sz="1600" dirty="0" smtClean="0"/>
              <a:t> </a:t>
            </a:r>
            <a:r>
              <a:rPr lang="en-US" sz="1600" dirty="0" err="1" smtClean="0"/>
              <a:t>hans</a:t>
            </a:r>
            <a:r>
              <a:rPr lang="en-US" sz="1600" dirty="0" smtClean="0"/>
              <a:t> </a:t>
            </a:r>
            <a:r>
              <a:rPr lang="en-US" sz="1600" dirty="0" err="1" smtClean="0"/>
              <a:t>er</a:t>
            </a:r>
            <a:r>
              <a:rPr lang="en-US" sz="1600" dirty="0" smtClean="0"/>
              <a:t> </a:t>
            </a:r>
            <a:r>
              <a:rPr lang="en-US" sz="1600" dirty="0" err="1" smtClean="0"/>
              <a:t>að</a:t>
            </a:r>
            <a:r>
              <a:rPr lang="en-US" sz="1600" dirty="0" smtClean="0"/>
              <a:t>: </a:t>
            </a:r>
          </a:p>
          <a:p>
            <a:pPr>
              <a:buNone/>
            </a:pPr>
            <a:r>
              <a:rPr lang="en-US" sz="1600" dirty="0" smtClean="0"/>
              <a:t> 1. </a:t>
            </a:r>
            <a:r>
              <a:rPr lang="en-US" sz="1600" dirty="0" err="1" smtClean="0"/>
              <a:t>veita</a:t>
            </a:r>
            <a:r>
              <a:rPr lang="en-US" sz="1600" dirty="0" smtClean="0"/>
              <a:t> </a:t>
            </a:r>
            <a:r>
              <a:rPr lang="en-US" sz="1600" dirty="0" err="1" smtClean="0"/>
              <a:t>heilbrigðisþjónustu</a:t>
            </a:r>
            <a:r>
              <a:rPr lang="en-US" sz="1600" dirty="0" smtClean="0"/>
              <a:t> </a:t>
            </a:r>
            <a:r>
              <a:rPr lang="en-US" sz="1600" dirty="0" err="1" smtClean="0"/>
              <a:t>sem</a:t>
            </a:r>
            <a:r>
              <a:rPr lang="en-US" sz="1600" dirty="0" smtClean="0"/>
              <a:t> á </a:t>
            </a:r>
            <a:r>
              <a:rPr lang="en-US" sz="1600" dirty="0" err="1" smtClean="0"/>
              <a:t>hverjum</a:t>
            </a:r>
            <a:r>
              <a:rPr lang="en-US" sz="1600" dirty="0" smtClean="0"/>
              <a:t> </a:t>
            </a:r>
            <a:r>
              <a:rPr lang="en-US" sz="1600" dirty="0" err="1" smtClean="0"/>
              <a:t>tíma</a:t>
            </a:r>
            <a:r>
              <a:rPr lang="en-US" sz="1600" dirty="0" smtClean="0"/>
              <a:t> </a:t>
            </a:r>
            <a:r>
              <a:rPr lang="en-US" sz="1600" dirty="0" err="1" smtClean="0"/>
              <a:t>samræmist</a:t>
            </a:r>
            <a:r>
              <a:rPr lang="en-US" sz="1600" dirty="0" smtClean="0"/>
              <a:t> </a:t>
            </a:r>
            <a:r>
              <a:rPr lang="en-US" sz="1600" dirty="0" err="1" smtClean="0"/>
              <a:t>skyldu</a:t>
            </a:r>
            <a:r>
              <a:rPr lang="en-US" sz="1600" dirty="0" smtClean="0"/>
              <a:t> </a:t>
            </a:r>
            <a:r>
              <a:rPr lang="en-US" sz="1600" dirty="0" err="1" smtClean="0"/>
              <a:t>slíks</a:t>
            </a:r>
            <a:r>
              <a:rPr lang="en-US" sz="1600" dirty="0" smtClean="0"/>
              <a:t> </a:t>
            </a:r>
            <a:r>
              <a:rPr lang="en-US" sz="1600" dirty="0" err="1" smtClean="0"/>
              <a:t>sjúkrahúss</a:t>
            </a:r>
            <a:r>
              <a:rPr lang="en-US" sz="1600" dirty="0" smtClean="0"/>
              <a:t>, </a:t>
            </a:r>
            <a:r>
              <a:rPr lang="en-US" sz="1600" dirty="0" err="1" smtClean="0"/>
              <a:t>m.a</a:t>
            </a:r>
            <a:r>
              <a:rPr lang="en-US" sz="1600" dirty="0" smtClean="0"/>
              <a:t>. </a:t>
            </a:r>
            <a:r>
              <a:rPr lang="en-US" sz="1600" dirty="0" err="1" smtClean="0"/>
              <a:t>sérfræðiþjónustu</a:t>
            </a:r>
            <a:r>
              <a:rPr lang="en-US" sz="1600" dirty="0" smtClean="0"/>
              <a:t> í </a:t>
            </a:r>
            <a:r>
              <a:rPr lang="en-US" sz="1600" dirty="0" err="1" smtClean="0"/>
              <a:t>nær</a:t>
            </a:r>
            <a:r>
              <a:rPr lang="en-US" sz="1600" dirty="0" smtClean="0"/>
              <a:t> </a:t>
            </a:r>
            <a:r>
              <a:rPr lang="en-US" sz="1600" dirty="0" err="1" smtClean="0"/>
              <a:t>öllum</a:t>
            </a:r>
            <a:r>
              <a:rPr lang="en-US" sz="1600" dirty="0" smtClean="0"/>
              <a:t> </a:t>
            </a:r>
            <a:r>
              <a:rPr lang="en-US" sz="1600" dirty="0" err="1" smtClean="0"/>
              <a:t>viðurkenndum</a:t>
            </a:r>
            <a:r>
              <a:rPr lang="en-US" sz="1600" dirty="0" smtClean="0"/>
              <a:t> </a:t>
            </a:r>
            <a:r>
              <a:rPr lang="en-US" sz="1600" dirty="0" err="1" smtClean="0"/>
              <a:t>greinum</a:t>
            </a:r>
            <a:r>
              <a:rPr lang="en-US" sz="1600" dirty="0" smtClean="0"/>
              <a:t> </a:t>
            </a:r>
            <a:r>
              <a:rPr lang="en-US" sz="1600" dirty="0" err="1" smtClean="0"/>
              <a:t>læknisfræði</a:t>
            </a:r>
            <a:r>
              <a:rPr lang="en-US" sz="1600" dirty="0" smtClean="0"/>
              <a:t>, </a:t>
            </a:r>
            <a:r>
              <a:rPr lang="en-US" sz="1600" dirty="0" err="1" smtClean="0"/>
              <a:t>hjúkrunarfræði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eftir</a:t>
            </a:r>
            <a:r>
              <a:rPr lang="en-US" sz="1600" dirty="0" smtClean="0"/>
              <a:t> </a:t>
            </a:r>
            <a:r>
              <a:rPr lang="en-US" sz="1600" dirty="0" err="1" smtClean="0"/>
              <a:t>atvikum</a:t>
            </a:r>
            <a:r>
              <a:rPr lang="en-US" sz="1600" dirty="0" smtClean="0"/>
              <a:t> </a:t>
            </a:r>
            <a:r>
              <a:rPr lang="en-US" sz="1600" dirty="0" err="1" smtClean="0"/>
              <a:t>öðrum</a:t>
            </a:r>
            <a:r>
              <a:rPr lang="en-US" sz="1600" dirty="0" smtClean="0"/>
              <a:t> </a:t>
            </a:r>
            <a:r>
              <a:rPr lang="en-US" sz="1600" dirty="0" err="1" smtClean="0"/>
              <a:t>greinum</a:t>
            </a:r>
            <a:r>
              <a:rPr lang="en-US" sz="1600" dirty="0" smtClean="0"/>
              <a:t> </a:t>
            </a:r>
            <a:r>
              <a:rPr lang="en-US" sz="1600" dirty="0" err="1" smtClean="0"/>
              <a:t>heilbrigðisvísinda</a:t>
            </a:r>
            <a:r>
              <a:rPr lang="en-US" sz="1600" dirty="0" smtClean="0"/>
              <a:t> </a:t>
            </a:r>
            <a:r>
              <a:rPr lang="en-US" sz="1600" dirty="0" err="1" smtClean="0"/>
              <a:t>sem</a:t>
            </a:r>
            <a:r>
              <a:rPr lang="en-US" sz="1600" dirty="0" smtClean="0"/>
              <a:t> </a:t>
            </a:r>
            <a:r>
              <a:rPr lang="en-US" sz="1600" dirty="0" err="1" smtClean="0"/>
              <a:t>stundaðar</a:t>
            </a:r>
            <a:r>
              <a:rPr lang="en-US" sz="1600" dirty="0" smtClean="0"/>
              <a:t> </a:t>
            </a:r>
            <a:r>
              <a:rPr lang="en-US" sz="1600" dirty="0" err="1" smtClean="0"/>
              <a:t>eru</a:t>
            </a:r>
            <a:r>
              <a:rPr lang="en-US" sz="1600" dirty="0" smtClean="0"/>
              <a:t> </a:t>
            </a:r>
            <a:r>
              <a:rPr lang="en-US" sz="1600" dirty="0" err="1" smtClean="0"/>
              <a:t>hér</a:t>
            </a:r>
            <a:r>
              <a:rPr lang="en-US" sz="1600" dirty="0" smtClean="0"/>
              <a:t> á </a:t>
            </a:r>
            <a:r>
              <a:rPr lang="en-US" sz="1600" dirty="0" err="1" smtClean="0"/>
              <a:t>landi</a:t>
            </a:r>
            <a:r>
              <a:rPr lang="en-US" sz="1600" dirty="0" smtClean="0"/>
              <a:t>, </a:t>
            </a:r>
            <a:r>
              <a:rPr lang="en-US" sz="1600" dirty="0" err="1" smtClean="0"/>
              <a:t>með</a:t>
            </a:r>
            <a:r>
              <a:rPr lang="en-US" sz="1600" dirty="0" smtClean="0"/>
              <a:t> </a:t>
            </a:r>
            <a:r>
              <a:rPr lang="en-US" sz="1600" dirty="0" err="1" smtClean="0"/>
              <a:t>aðgengi</a:t>
            </a:r>
            <a:r>
              <a:rPr lang="en-US" sz="1600" dirty="0" smtClean="0"/>
              <a:t> </a:t>
            </a:r>
            <a:r>
              <a:rPr lang="en-US" sz="1600" dirty="0" err="1" smtClean="0"/>
              <a:t>að</a:t>
            </a:r>
            <a:r>
              <a:rPr lang="en-US" sz="1600" dirty="0" smtClean="0"/>
              <a:t> </a:t>
            </a:r>
            <a:r>
              <a:rPr lang="en-US" sz="1600" dirty="0" err="1" smtClean="0"/>
              <a:t>stoðdeildum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rannsóknadeildum</a:t>
            </a:r>
            <a:r>
              <a:rPr lang="en-US" sz="1600" dirty="0" smtClean="0"/>
              <a:t>, </a:t>
            </a:r>
          </a:p>
          <a:p>
            <a:pPr>
              <a:buNone/>
            </a:pPr>
            <a:r>
              <a:rPr lang="en-US" sz="1600" dirty="0" smtClean="0"/>
              <a:t>2. </a:t>
            </a:r>
            <a:r>
              <a:rPr lang="en-US" sz="1600" dirty="0" err="1" smtClean="0"/>
              <a:t>annast</a:t>
            </a:r>
            <a:r>
              <a:rPr lang="en-US" sz="1600" dirty="0" smtClean="0"/>
              <a:t> </a:t>
            </a:r>
            <a:r>
              <a:rPr lang="en-US" sz="1600" dirty="0" err="1" smtClean="0"/>
              <a:t>starfsnám</a:t>
            </a:r>
            <a:r>
              <a:rPr lang="en-US" sz="1600" dirty="0" smtClean="0"/>
              <a:t> </a:t>
            </a:r>
            <a:r>
              <a:rPr lang="en-US" sz="1600" dirty="0" err="1" smtClean="0"/>
              <a:t>háskólanema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framhaldsskólanema</a:t>
            </a:r>
            <a:r>
              <a:rPr lang="en-US" sz="1600" dirty="0" smtClean="0"/>
              <a:t> í </a:t>
            </a:r>
            <a:r>
              <a:rPr lang="en-US" sz="1600" dirty="0" err="1" smtClean="0"/>
              <a:t>heilbrigðisgreinum</a:t>
            </a:r>
            <a:r>
              <a:rPr lang="en-US" sz="1600" dirty="0" smtClean="0"/>
              <a:t> í </a:t>
            </a:r>
            <a:r>
              <a:rPr lang="en-US" sz="1600" dirty="0" err="1" smtClean="0"/>
              <a:t>grunn</a:t>
            </a:r>
            <a:r>
              <a:rPr lang="en-US" sz="1600" dirty="0" smtClean="0"/>
              <a:t>-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framhaldsnámi</a:t>
            </a:r>
            <a:r>
              <a:rPr lang="en-US" sz="1600" dirty="0" smtClean="0"/>
              <a:t>,</a:t>
            </a:r>
          </a:p>
          <a:p>
            <a:pPr>
              <a:buNone/>
            </a:pPr>
            <a:r>
              <a:rPr lang="en-US" sz="1600" dirty="0" smtClean="0"/>
              <a:t> 3. </a:t>
            </a:r>
            <a:r>
              <a:rPr lang="en-US" sz="1600" dirty="0" err="1" smtClean="0"/>
              <a:t>stunda</a:t>
            </a:r>
            <a:r>
              <a:rPr lang="en-US" sz="1600" dirty="0" smtClean="0"/>
              <a:t> </a:t>
            </a:r>
            <a:r>
              <a:rPr lang="en-US" sz="1600" dirty="0" err="1" smtClean="0"/>
              <a:t>vísindarannsóknir</a:t>
            </a:r>
            <a:r>
              <a:rPr lang="en-US" sz="1600" dirty="0" smtClean="0"/>
              <a:t> á </a:t>
            </a:r>
            <a:r>
              <a:rPr lang="en-US" sz="1600" dirty="0" err="1" smtClean="0"/>
              <a:t>heilbrigðissviði</a:t>
            </a:r>
            <a:r>
              <a:rPr lang="en-US" sz="1600" dirty="0" smtClean="0"/>
              <a:t>, </a:t>
            </a:r>
          </a:p>
          <a:p>
            <a:pPr>
              <a:buNone/>
            </a:pPr>
            <a:r>
              <a:rPr lang="en-US" sz="1600" dirty="0" smtClean="0"/>
              <a:t> 4. </a:t>
            </a:r>
            <a:r>
              <a:rPr lang="en-US" sz="1600" dirty="0" err="1" smtClean="0"/>
              <a:t>veita</a:t>
            </a:r>
            <a:r>
              <a:rPr lang="en-US" sz="1600" dirty="0" smtClean="0"/>
              <a:t> </a:t>
            </a:r>
            <a:r>
              <a:rPr lang="en-US" sz="1600" dirty="0" err="1" smtClean="0"/>
              <a:t>háskólamenntuðum</a:t>
            </a:r>
            <a:r>
              <a:rPr lang="en-US" sz="1600" dirty="0" smtClean="0"/>
              <a:t> </a:t>
            </a:r>
            <a:r>
              <a:rPr lang="en-US" sz="1600" dirty="0" err="1" smtClean="0"/>
              <a:t>starfsmönnum</a:t>
            </a:r>
            <a:r>
              <a:rPr lang="en-US" sz="1600" dirty="0" smtClean="0"/>
              <a:t> </a:t>
            </a:r>
            <a:r>
              <a:rPr lang="en-US" sz="1600" dirty="0" err="1" smtClean="0"/>
              <a:t>sérmenntun</a:t>
            </a:r>
            <a:r>
              <a:rPr lang="en-US" sz="1600" dirty="0" smtClean="0"/>
              <a:t> í </a:t>
            </a:r>
            <a:r>
              <a:rPr lang="en-US" sz="1600" dirty="0" err="1" smtClean="0"/>
              <a:t>heilbrigðisgreinum</a:t>
            </a:r>
            <a:r>
              <a:rPr lang="en-US" sz="1600" dirty="0" smtClean="0"/>
              <a:t>, </a:t>
            </a:r>
          </a:p>
          <a:p>
            <a:pPr>
              <a:buNone/>
            </a:pPr>
            <a:r>
              <a:rPr lang="en-US" sz="1600" dirty="0" smtClean="0"/>
              <a:t> 5. </a:t>
            </a:r>
            <a:r>
              <a:rPr lang="en-US" sz="1600" dirty="0" err="1" smtClean="0"/>
              <a:t>gera</a:t>
            </a:r>
            <a:r>
              <a:rPr lang="en-US" sz="1600" dirty="0" smtClean="0"/>
              <a:t> </a:t>
            </a:r>
            <a:r>
              <a:rPr lang="en-US" sz="1600" dirty="0" err="1" smtClean="0"/>
              <a:t>fagfólki</a:t>
            </a:r>
            <a:r>
              <a:rPr lang="en-US" sz="1600" dirty="0" smtClean="0"/>
              <a:t> </a:t>
            </a:r>
            <a:r>
              <a:rPr lang="en-US" sz="1600" dirty="0" err="1" smtClean="0"/>
              <a:t>kleift</a:t>
            </a:r>
            <a:r>
              <a:rPr lang="en-US" sz="1600" dirty="0" smtClean="0"/>
              <a:t> </a:t>
            </a:r>
            <a:r>
              <a:rPr lang="en-US" sz="1600" dirty="0" err="1" smtClean="0"/>
              <a:t>að</a:t>
            </a:r>
            <a:r>
              <a:rPr lang="en-US" sz="1600" dirty="0" smtClean="0"/>
              <a:t> </a:t>
            </a:r>
            <a:r>
              <a:rPr lang="en-US" sz="1600" dirty="0" err="1" smtClean="0"/>
              <a:t>sinna</a:t>
            </a:r>
            <a:r>
              <a:rPr lang="en-US" sz="1600" dirty="0" smtClean="0"/>
              <a:t> </a:t>
            </a:r>
            <a:r>
              <a:rPr lang="en-US" sz="1600" dirty="0" err="1" smtClean="0"/>
              <a:t>fræðastörfum</a:t>
            </a:r>
            <a:r>
              <a:rPr lang="en-US" sz="1600" dirty="0" smtClean="0"/>
              <a:t> </a:t>
            </a:r>
            <a:r>
              <a:rPr lang="en-US" sz="1600" dirty="0" err="1" smtClean="0"/>
              <a:t>við</a:t>
            </a:r>
            <a:r>
              <a:rPr lang="en-US" sz="1600" dirty="0" smtClean="0"/>
              <a:t> </a:t>
            </a:r>
            <a:r>
              <a:rPr lang="en-US" sz="1600" dirty="0" err="1" smtClean="0"/>
              <a:t>Háskóla</a:t>
            </a:r>
            <a:r>
              <a:rPr lang="en-US" sz="1600" dirty="0" smtClean="0"/>
              <a:t> </a:t>
            </a:r>
            <a:r>
              <a:rPr lang="en-US" sz="1600" dirty="0" err="1" smtClean="0"/>
              <a:t>Íslands</a:t>
            </a:r>
            <a:r>
              <a:rPr lang="en-US" sz="1600" dirty="0" smtClean="0"/>
              <a:t> </a:t>
            </a:r>
            <a:r>
              <a:rPr lang="en-US" sz="1600" dirty="0" err="1" smtClean="0"/>
              <a:t>eða</a:t>
            </a:r>
            <a:r>
              <a:rPr lang="en-US" sz="1600" dirty="0" smtClean="0"/>
              <a:t> </a:t>
            </a:r>
            <a:r>
              <a:rPr lang="en-US" sz="1600" dirty="0" err="1" smtClean="0"/>
              <a:t>aðra</a:t>
            </a:r>
            <a:r>
              <a:rPr lang="en-US" sz="1600" dirty="0" smtClean="0"/>
              <a:t> </a:t>
            </a:r>
            <a:r>
              <a:rPr lang="en-US" sz="1600" dirty="0" err="1" smtClean="0"/>
              <a:t>háskóla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veita</a:t>
            </a:r>
            <a:r>
              <a:rPr lang="en-US" sz="1600" dirty="0" smtClean="0"/>
              <a:t> </a:t>
            </a:r>
            <a:r>
              <a:rPr lang="en-US" sz="1600" dirty="0" err="1" smtClean="0"/>
              <a:t>háskólamönnum</a:t>
            </a:r>
            <a:r>
              <a:rPr lang="en-US" sz="1600" dirty="0" smtClean="0"/>
              <a:t> </a:t>
            </a:r>
            <a:r>
              <a:rPr lang="en-US" sz="1600" dirty="0" err="1" smtClean="0"/>
              <a:t>aðstöðu</a:t>
            </a:r>
            <a:r>
              <a:rPr lang="en-US" sz="1600" dirty="0" smtClean="0"/>
              <a:t> </a:t>
            </a:r>
            <a:r>
              <a:rPr lang="en-US" sz="1600" dirty="0" err="1" smtClean="0"/>
              <a:t>til</a:t>
            </a:r>
            <a:r>
              <a:rPr lang="en-US" sz="1600" dirty="0" smtClean="0"/>
              <a:t> </a:t>
            </a:r>
            <a:r>
              <a:rPr lang="en-US" sz="1600" dirty="0" err="1" smtClean="0"/>
              <a:t>þess</a:t>
            </a:r>
            <a:r>
              <a:rPr lang="en-US" sz="1600" dirty="0" smtClean="0"/>
              <a:t> </a:t>
            </a:r>
            <a:r>
              <a:rPr lang="en-US" sz="1600" dirty="0" err="1" smtClean="0"/>
              <a:t>að</a:t>
            </a:r>
            <a:r>
              <a:rPr lang="en-US" sz="1600" dirty="0" smtClean="0"/>
              <a:t> </a:t>
            </a:r>
            <a:r>
              <a:rPr lang="en-US" sz="1600" dirty="0" err="1" smtClean="0"/>
              <a:t>sinna</a:t>
            </a:r>
            <a:r>
              <a:rPr lang="en-US" sz="1600" dirty="0" smtClean="0"/>
              <a:t> </a:t>
            </a:r>
            <a:r>
              <a:rPr lang="en-US" sz="1600" dirty="0" err="1" smtClean="0"/>
              <a:t>rannsóknum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öðrum</a:t>
            </a:r>
            <a:r>
              <a:rPr lang="en-US" sz="1600" dirty="0" smtClean="0"/>
              <a:t> </a:t>
            </a:r>
            <a:r>
              <a:rPr lang="en-US" sz="1600" dirty="0" err="1" smtClean="0"/>
              <a:t>störfum</a:t>
            </a:r>
            <a:r>
              <a:rPr lang="en-US" sz="1600" dirty="0" smtClean="0"/>
              <a:t> </a:t>
            </a:r>
            <a:r>
              <a:rPr lang="en-US" sz="1600" dirty="0" err="1" smtClean="0"/>
              <a:t>við</a:t>
            </a:r>
            <a:r>
              <a:rPr lang="en-US" sz="1600" dirty="0" smtClean="0"/>
              <a:t> </a:t>
            </a:r>
            <a:r>
              <a:rPr lang="en-US" sz="1600" dirty="0" err="1" smtClean="0"/>
              <a:t>sjúkrahúsið</a:t>
            </a:r>
            <a:r>
              <a:rPr lang="en-US" sz="1600" dirty="0" smtClean="0"/>
              <a:t>,</a:t>
            </a:r>
          </a:p>
          <a:p>
            <a:pPr>
              <a:buNone/>
            </a:pPr>
            <a:r>
              <a:rPr lang="en-US" sz="1600" dirty="0" smtClean="0"/>
              <a:t> 6. </a:t>
            </a:r>
            <a:r>
              <a:rPr lang="en-US" sz="1600" dirty="0" err="1" smtClean="0"/>
              <a:t>starfrækja</a:t>
            </a:r>
            <a:r>
              <a:rPr lang="en-US" sz="1600" dirty="0" smtClean="0"/>
              <a:t> </a:t>
            </a:r>
            <a:r>
              <a:rPr lang="en-US" sz="1600" dirty="0" err="1" smtClean="0"/>
              <a:t>blóðbanka</a:t>
            </a:r>
            <a:r>
              <a:rPr lang="en-US" sz="1600" dirty="0" smtClean="0"/>
              <a:t> </a:t>
            </a:r>
            <a:r>
              <a:rPr lang="en-US" sz="1600" dirty="0" err="1" smtClean="0"/>
              <a:t>sem</a:t>
            </a:r>
            <a:r>
              <a:rPr lang="en-US" sz="1600" dirty="0" smtClean="0"/>
              <a:t> </a:t>
            </a:r>
            <a:r>
              <a:rPr lang="en-US" sz="1600" dirty="0" err="1" smtClean="0"/>
              <a:t>hefur</a:t>
            </a:r>
            <a:r>
              <a:rPr lang="en-US" sz="1600" dirty="0" smtClean="0"/>
              <a:t> </a:t>
            </a:r>
            <a:r>
              <a:rPr lang="en-US" sz="1600" dirty="0" err="1" smtClean="0"/>
              <a:t>með</a:t>
            </a:r>
            <a:r>
              <a:rPr lang="en-US" sz="1600" dirty="0" smtClean="0"/>
              <a:t> </a:t>
            </a:r>
            <a:r>
              <a:rPr lang="en-US" sz="1600" dirty="0" err="1" smtClean="0"/>
              <a:t>höndum</a:t>
            </a:r>
            <a:r>
              <a:rPr lang="en-US" sz="1600" dirty="0" smtClean="0"/>
              <a:t> </a:t>
            </a:r>
            <a:r>
              <a:rPr lang="en-US" sz="1600" dirty="0" err="1" smtClean="0"/>
              <a:t>blóðbankaþjónustu</a:t>
            </a:r>
            <a:r>
              <a:rPr lang="en-US" sz="1600" dirty="0" smtClean="0"/>
              <a:t> á </a:t>
            </a:r>
            <a:r>
              <a:rPr lang="en-US" sz="1600" dirty="0" err="1" smtClean="0"/>
              <a:t>landsvísu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V. </a:t>
            </a:r>
            <a:r>
              <a:rPr lang="en-US" b="1" dirty="0" err="1" smtClean="0"/>
              <a:t>kafli</a:t>
            </a:r>
            <a:r>
              <a:rPr lang="en-US" b="1" dirty="0" smtClean="0"/>
              <a:t>.</a:t>
            </a:r>
            <a:r>
              <a:rPr lang="en-US" dirty="0" smtClean="0"/>
              <a:t> </a:t>
            </a:r>
            <a:r>
              <a:rPr lang="en-US" b="1" dirty="0" err="1" smtClean="0"/>
              <a:t>Sérhæfð</a:t>
            </a:r>
            <a:r>
              <a:rPr lang="en-US" b="1" dirty="0" smtClean="0"/>
              <a:t> </a:t>
            </a:r>
            <a:r>
              <a:rPr lang="en-US" b="1" dirty="0" err="1" smtClean="0"/>
              <a:t>heilbrigðisþjónusta</a:t>
            </a:r>
            <a:r>
              <a:rPr lang="en-US" b="1" dirty="0" smtClean="0"/>
              <a:t>.   20. gr.</a:t>
            </a:r>
            <a:r>
              <a:rPr lang="en-US" dirty="0" smtClean="0"/>
              <a:t> </a:t>
            </a:r>
            <a:r>
              <a:rPr lang="en-US" b="1" i="1" dirty="0" err="1" smtClean="0"/>
              <a:t>Landspítali</a:t>
            </a:r>
            <a:r>
              <a:rPr lang="en-US" b="1" i="1" dirty="0" smtClean="0"/>
              <a:t>.</a:t>
            </a:r>
            <a:r>
              <a:rPr lang="en-US" b="1" dirty="0" smtClean="0"/>
              <a:t> 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Hlutverk landspítala </a:t>
            </a:r>
            <a:r>
              <a:rPr lang="is-IS" dirty="0" err="1" smtClean="0"/>
              <a:t>skv</a:t>
            </a:r>
            <a:r>
              <a:rPr lang="is-IS" dirty="0" smtClean="0"/>
              <a:t> heilbrigðislögum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2934" y="424392"/>
            <a:ext cx="1943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167" y="424392"/>
            <a:ext cx="6489700" cy="588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872067"/>
            <a:ext cx="2302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200" b="1" dirty="0" smtClean="0">
                <a:solidFill>
                  <a:srgbClr val="0070C0"/>
                </a:solidFill>
              </a:rPr>
              <a:t>Stefnukönnun október 2017</a:t>
            </a:r>
            <a:endParaRPr lang="en-US" sz="2200" b="1" dirty="0" err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619" y="403859"/>
            <a:ext cx="9198675" cy="501212"/>
          </a:xfrm>
        </p:spPr>
        <p:txBody>
          <a:bodyPr/>
          <a:lstStyle/>
          <a:p>
            <a:r>
              <a:rPr lang="is-IS" sz="1600" dirty="0" smtClean="0"/>
              <a:t>LSH/Stefnumótun 2017/2018.     Hlutverk       þróunaráætlun        innviðir/mönnun</a:t>
            </a:r>
            <a:endParaRPr lang="is-I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77"/>
          <a:stretch/>
        </p:blipFill>
        <p:spPr>
          <a:xfrm>
            <a:off x="1194300" y="1116458"/>
            <a:ext cx="2678400" cy="1418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94303" y="2534251"/>
            <a:ext cx="2674420" cy="9681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Skilgreina kjarnastarfsemi spítalans og þá þjónustu sem spítalinn á að veita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85"/>
          <a:stretch/>
        </p:blipFill>
        <p:spPr>
          <a:xfrm>
            <a:off x="4574139" y="1116941"/>
            <a:ext cx="2678400" cy="1418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0699" y="2537055"/>
            <a:ext cx="2674420" cy="9772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19076"/>
              </a:buClr>
              <a:buFont typeface="Arial"/>
              <a:buNone/>
            </a:pPr>
            <a: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Heildaráætlun um þróun á starfsemi Landspítala til 2025 </a:t>
            </a:r>
            <a:endParaRPr lang="is-I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564"/>
          <a:stretch/>
        </p:blipFill>
        <p:spPr>
          <a:xfrm>
            <a:off x="7858781" y="1153109"/>
            <a:ext cx="2678400" cy="14184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863699" y="2567601"/>
            <a:ext cx="2674782" cy="9746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19076"/>
              </a:buClr>
              <a:buFont typeface="Arial"/>
              <a:buNone/>
            </a:pPr>
            <a: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Heildaráætlun um uppbyggingu og nýtingu á öllu húsnæði Landspítala</a:t>
            </a:r>
            <a:endParaRPr lang="is-I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399179" y="2743202"/>
            <a:ext cx="373224" cy="30791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 smtClean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77"/>
          <a:stretch/>
        </p:blipFill>
        <p:spPr>
          <a:xfrm>
            <a:off x="1147236" y="3962770"/>
            <a:ext cx="2678400" cy="14184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139277" y="5381174"/>
            <a:ext cx="2657844" cy="982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Innleiðing breyttrar fjár-mögnunar sem byggist á þjónustuþörf og framleiðni.</a:t>
            </a:r>
            <a:endParaRPr lang="is-IS" sz="1600" dirty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974840" y="2761861"/>
            <a:ext cx="485192" cy="261258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 smtClean="0">
              <a:solidFill>
                <a:prstClr val="white"/>
              </a:solidFill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2230016" y="3554968"/>
            <a:ext cx="233265" cy="382553"/>
          </a:xfrm>
          <a:prstGeom prst="upDownArrow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 smtClean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75" b="10534"/>
          <a:stretch/>
        </p:blipFill>
        <p:spPr>
          <a:xfrm>
            <a:off x="4590875" y="3923361"/>
            <a:ext cx="2678400" cy="14184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83251" y="5345592"/>
            <a:ext cx="2797261" cy="10458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Áætlun um þörf fyrir nýliðun og þar með menntun einstakra starfsstétta </a:t>
            </a:r>
            <a:b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</a:br>
            <a:r>
              <a:rPr lang="is-I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í samvinnu við yfirvöld.</a:t>
            </a:r>
            <a:endParaRPr lang="is-IS" sz="1600" dirty="0">
              <a:solidFill>
                <a:prstClr val="black">
                  <a:lumMod val="75000"/>
                  <a:lumOff val="25000"/>
                </a:prstClr>
              </a:solidFill>
              <a:ea typeface="MS PGothic" pitchFamily="34" charset="-128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645023" y="3592287"/>
            <a:ext cx="251927" cy="261259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 smtClean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flipV="1">
            <a:off x="5775653" y="682068"/>
            <a:ext cx="261257" cy="204340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black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flipV="1">
            <a:off x="8139408" y="685178"/>
            <a:ext cx="261257" cy="204340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black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4294967295"/>
          </p:nvPr>
        </p:nvSpPr>
        <p:spPr>
          <a:xfrm>
            <a:off x="1190625" y="6315078"/>
            <a:ext cx="8256588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0943146"/>
              </p:ext>
            </p:extLst>
          </p:nvPr>
        </p:nvGraphicFramePr>
        <p:xfrm>
          <a:off x="1733550" y="1286932"/>
          <a:ext cx="8724900" cy="512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377149"/>
          </a:xfrm>
        </p:spPr>
        <p:txBody>
          <a:bodyPr/>
          <a:lstStyle/>
          <a:p>
            <a:pPr algn="ctr"/>
            <a:r>
              <a:rPr lang="is-IS" dirty="0" smtClean="0"/>
              <a:t>Heildar stefnumótunin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8626948">
            <a:off x="1937757" y="3023045"/>
            <a:ext cx="4649812" cy="215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1200" dirty="0" smtClean="0">
                <a:solidFill>
                  <a:prstClr val="black"/>
                </a:solidFill>
              </a:rPr>
              <a:t>Verkefni Landspítala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110269" y="575730"/>
          <a:ext cx="9981064" cy="5934641"/>
        </p:xfrm>
        <a:graphic>
          <a:graphicData uri="http://schemas.openxmlformats.org/drawingml/2006/table">
            <a:tbl>
              <a:tblPr/>
              <a:tblGrid>
                <a:gridCol w="4026422"/>
                <a:gridCol w="5954642"/>
              </a:tblGrid>
              <a:tr h="2376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Þjónustuþáttur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>
                          <a:latin typeface="Book Antiqua"/>
                          <a:ea typeface="Times New Roman"/>
                          <a:cs typeface="Times New Roman"/>
                        </a:rPr>
                        <a:t>Af hverju aukin þjónusta á LSH</a:t>
                      </a:r>
                      <a:endParaRPr lang="en-US" sz="14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68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Þverfagleg sérhæfð  dag– og </a:t>
                      </a: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göngudeildar­­þjónusta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Mikil sérþekking og fagleg færni til staðar </a:t>
                      </a:r>
                      <a:r>
                        <a:rPr lang="is-IS" sz="1400" dirty="0" err="1">
                          <a:latin typeface="Book Antiqua"/>
                          <a:ea typeface="Times New Roman"/>
                          <a:cs typeface="Times New Roman"/>
                        </a:rPr>
                        <a:t>áLSH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Fækkar innlögnum og dregur úr  álagi á legudeildir og hugsanlegri þörf fyrir fjölgun legurýma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Bætir þjónustu legudeilda við veikasta fólkið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Styttir legutíma. Ódýrara. Skilvirkara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Dýr, flókin og sérhæfð þjónusta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Sérhæfð teymi vegna flókinna sjúkdóma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Sparar dýran tækjakost og samfélagslegan kostnað.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Eykur öryggi sjúklinga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82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Sjúkra- og sjúklingahótel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Eykur gæði þjónustunnar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Skilvirkari meðferðarferlar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Mikilvægur liður í að stytta legu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Samþætt með starfsemi LSH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Erfðaheilbrigðisþjónusta</a:t>
                      </a: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Klínisk</a:t>
                      </a: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 erfðafræði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Forvörn í stað meðferðar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Hratt vaxandi þekking og tækni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Enginn annar veitir þessa þjónustu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68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Ráðgjöf og samvinna við aðrar stofnanir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Efling sérfræðiþjónustu við landsbyggðina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Bætir gæði þjónustu við 1. og 2. stigs veika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Sjúklingar í heimabyggð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Nýtir Kragasjúkrahúsin </a:t>
                      </a:r>
                      <a:r>
                        <a:rPr lang="is-IS" sz="1400" dirty="0" smtClean="0">
                          <a:latin typeface="Book Antiqua"/>
                          <a:ea typeface="Times New Roman"/>
                          <a:cs typeface="Times New Roman"/>
                        </a:rPr>
                        <a:t>betur.   Eflir </a:t>
                      </a: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samstarf heilbrigðisstofnana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Minnkar aðflæði og fækkar innlögnum á LSH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Fjarheilbrigðisþjónusta</a:t>
                      </a: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Mobile</a:t>
                      </a: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Healthcare</a:t>
                      </a: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s-IS" sz="1400" b="1" dirty="0" err="1">
                          <a:latin typeface="Book Antiqua"/>
                          <a:ea typeface="Times New Roman"/>
                          <a:cs typeface="Times New Roman"/>
                        </a:rPr>
                        <a:t>Service</a:t>
                      </a:r>
                      <a:r>
                        <a:rPr lang="is-IS" sz="1400" b="1" dirty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Fækkar bráðakomum og legum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Vaxandi þörf vegna fjölgunnar aldaðra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latin typeface="Book Antiqua"/>
                          <a:ea typeface="Times New Roman"/>
                          <a:cs typeface="Times New Roman"/>
                        </a:rPr>
                        <a:t>Þekking til staðar </a:t>
                      </a:r>
                      <a:endParaRPr lang="en-US" sz="14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5588" marR="65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0269" y="313095"/>
            <a:ext cx="8723376" cy="448909"/>
          </a:xfrm>
        </p:spPr>
        <p:txBody>
          <a:bodyPr/>
          <a:lstStyle/>
          <a:p>
            <a:r>
              <a:rPr lang="is-IS" b="1" u="sng" dirty="0" smtClean="0"/>
              <a:t>a. Þjónusta sem skynsamlegt væri að auka og efla á LSH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ndspitali_16x9_Template_Nov2014OK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82 | 155 | 202">
      <a:srgbClr val="529BCA"/>
    </a:custClr>
    <a:custClr name="119 | 174 | 201">
      <a:srgbClr val="77AEC9"/>
    </a:custClr>
    <a:custClr name="152 | 194 | 215">
      <a:srgbClr val="98C2D7"/>
    </a:custClr>
    <a:custClr name="162 | 155 | 149">
      <a:srgbClr val="A29B95"/>
    </a:custClr>
    <a:custClr name="170 | 170 | 164">
      <a:srgbClr val="AAAAA4"/>
    </a:custClr>
    <a:custClr name="189 | 183 | 178">
      <a:srgbClr val="BDB7B2"/>
    </a:custClr>
    <a:custClr name="169 | 86 | 151">
      <a:srgbClr val="A95697"/>
    </a:custClr>
    <a:custClr name="233 | 103 | 93">
      <a:srgbClr val="E9675D"/>
    </a:custClr>
    <a:custClr name="243 | 205 | 105">
      <a:srgbClr val="F3CD69"/>
    </a:custClr>
    <a:custClr name="111 | 50 | 21">
      <a:srgbClr val="6F3215"/>
    </a:custClr>
    <a:custClr name="87 | 155 | 120">
      <a:srgbClr val="579B78"/>
    </a:custClr>
    <a:custClr name="126 | 180 | 151">
      <a:srgbClr val="7EB497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dspitali_16x9_Template_Nov2014OK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82 | 155 | 202">
      <a:srgbClr val="529BCA"/>
    </a:custClr>
    <a:custClr name="119 | 174 | 201">
      <a:srgbClr val="77AEC9"/>
    </a:custClr>
    <a:custClr name="152 | 194 | 215">
      <a:srgbClr val="98C2D7"/>
    </a:custClr>
    <a:custClr name="162 | 155 | 149">
      <a:srgbClr val="A29B95"/>
    </a:custClr>
    <a:custClr name="170 | 170 | 164">
      <a:srgbClr val="AAAAA4"/>
    </a:custClr>
    <a:custClr name="189 | 183 | 178">
      <a:srgbClr val="BDB7B2"/>
    </a:custClr>
    <a:custClr name="169 | 86 | 151">
      <a:srgbClr val="A95697"/>
    </a:custClr>
    <a:custClr name="233 | 103 | 93">
      <a:srgbClr val="E9675D"/>
    </a:custClr>
    <a:custClr name="243 | 205 | 105">
      <a:srgbClr val="F3CD69"/>
    </a:custClr>
    <a:custClr name="111 | 50 | 21">
      <a:srgbClr val="6F3215"/>
    </a:custClr>
    <a:custClr name="87 | 155 | 120">
      <a:srgbClr val="579B78"/>
    </a:custClr>
    <a:custClr name="126 | 180 | 151">
      <a:srgbClr val="7EB497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andspitali_16x9_Template_Nov2014OK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82 | 155 | 202">
      <a:srgbClr val="529BCA"/>
    </a:custClr>
    <a:custClr name="119 | 174 | 201">
      <a:srgbClr val="77AEC9"/>
    </a:custClr>
    <a:custClr name="152 | 194 | 215">
      <a:srgbClr val="98C2D7"/>
    </a:custClr>
    <a:custClr name="162 | 155 | 149">
      <a:srgbClr val="A29B95"/>
    </a:custClr>
    <a:custClr name="170 | 170 | 164">
      <a:srgbClr val="AAAAA4"/>
    </a:custClr>
    <a:custClr name="189 | 183 | 178">
      <a:srgbClr val="BDB7B2"/>
    </a:custClr>
    <a:custClr name="169 | 86 | 151">
      <a:srgbClr val="A95697"/>
    </a:custClr>
    <a:custClr name="233 | 103 | 93">
      <a:srgbClr val="E9675D"/>
    </a:custClr>
    <a:custClr name="243 | 205 | 105">
      <a:srgbClr val="F3CD69"/>
    </a:custClr>
    <a:custClr name="111 | 50 | 21">
      <a:srgbClr val="6F3215"/>
    </a:custClr>
    <a:custClr name="87 | 155 | 120">
      <a:srgbClr val="579B78"/>
    </a:custClr>
    <a:custClr name="126 | 180 | 151">
      <a:srgbClr val="7EB497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Landspitali_16x9_Template_Nov2014OK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82 | 155 | 202">
      <a:srgbClr val="529BCA"/>
    </a:custClr>
    <a:custClr name="119 | 174 | 201">
      <a:srgbClr val="77AEC9"/>
    </a:custClr>
    <a:custClr name="152 | 194 | 215">
      <a:srgbClr val="98C2D7"/>
    </a:custClr>
    <a:custClr name="162 | 155 | 149">
      <a:srgbClr val="A29B95"/>
    </a:custClr>
    <a:custClr name="170 | 170 | 164">
      <a:srgbClr val="AAAAA4"/>
    </a:custClr>
    <a:custClr name="189 | 183 | 178">
      <a:srgbClr val="BDB7B2"/>
    </a:custClr>
    <a:custClr name="169 | 86 | 151">
      <a:srgbClr val="A95697"/>
    </a:custClr>
    <a:custClr name="233 | 103 | 93">
      <a:srgbClr val="E9675D"/>
    </a:custClr>
    <a:custClr name="243 | 205 | 105">
      <a:srgbClr val="F3CD69"/>
    </a:custClr>
    <a:custClr name="111 | 50 | 21">
      <a:srgbClr val="6F3215"/>
    </a:custClr>
    <a:custClr name="87 | 155 | 120">
      <a:srgbClr val="579B78"/>
    </a:custClr>
    <a:custClr name="126 | 180 | 151">
      <a:srgbClr val="7EB497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Landspitali_16x9_Template_Nov2014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82 | 155 | 202">
      <a:srgbClr val="529BCA"/>
    </a:custClr>
    <a:custClr name="119 | 174 | 201">
      <a:srgbClr val="77AEC9"/>
    </a:custClr>
    <a:custClr name="152 | 194 | 215">
      <a:srgbClr val="98C2D7"/>
    </a:custClr>
    <a:custClr name="162 | 155 | 149">
      <a:srgbClr val="A29B95"/>
    </a:custClr>
    <a:custClr name="170 | 170 | 164">
      <a:srgbClr val="AAAAA4"/>
    </a:custClr>
    <a:custClr name="189 | 183 | 178">
      <a:srgbClr val="BDB7B2"/>
    </a:custClr>
    <a:custClr name="169 | 86 | 151">
      <a:srgbClr val="A95697"/>
    </a:custClr>
    <a:custClr name="233 | 103 | 93">
      <a:srgbClr val="E9675D"/>
    </a:custClr>
    <a:custClr name="243 | 205 | 105">
      <a:srgbClr val="F3CD69"/>
    </a:custClr>
    <a:custClr name="111 | 50 | 21">
      <a:srgbClr val="6F3215"/>
    </a:custClr>
    <a:custClr name="87 | 155 | 120">
      <a:srgbClr val="579B78"/>
    </a:custClr>
    <a:custClr name="126 | 180 | 151">
      <a:srgbClr val="7EB497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0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1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2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3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4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5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6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7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8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19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0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1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2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3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4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5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6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7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8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9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3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30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31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32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4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5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6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7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8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9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F5BDA-FAC0-4227-953B-FF64B5C39B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96AD2-4E72-432A-9677-DAC0F50D46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4B8DC9-CB49-49EE-BAB9-750EE2F21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579</Words>
  <Application>Microsoft Office PowerPoint</Application>
  <PresentationFormat>Custom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1_Landspitali_16x9_Template_Nov2014OK</vt:lpstr>
      <vt:lpstr>Landspitali_16x9_Template_Nov2014OK</vt:lpstr>
      <vt:lpstr>1_Office Theme</vt:lpstr>
      <vt:lpstr>2_Landspitali_16x9_Template_Nov2014OK</vt:lpstr>
      <vt:lpstr>5_Landspitali_16x9_Template_Nov2014OK</vt:lpstr>
      <vt:lpstr>3_Landspitali_16x9_Template_Nov2014</vt:lpstr>
      <vt:lpstr>Hlutverk landspítala  Aðalfundur LH 24.11.17</vt:lpstr>
      <vt:lpstr>Slide 2</vt:lpstr>
      <vt:lpstr>Slide 3</vt:lpstr>
      <vt:lpstr>Slide 4</vt:lpstr>
      <vt:lpstr>Hlutverk landspítala skv heilbrigðislögum</vt:lpstr>
      <vt:lpstr>Slide 6</vt:lpstr>
      <vt:lpstr>LSH/Stefnumótun 2017/2018.     Hlutverk       þróunaráætlun        innviðir/mönnun</vt:lpstr>
      <vt:lpstr>Heildar stefnumótunin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Friðlaugur Jónsson</dc:creator>
  <cp:lastModifiedBy>matthiasson</cp:lastModifiedBy>
  <cp:revision>117</cp:revision>
  <dcterms:created xsi:type="dcterms:W3CDTF">2016-11-29T15:35:46Z</dcterms:created>
  <dcterms:modified xsi:type="dcterms:W3CDTF">2017-11-24T12:52:55Z</dcterms:modified>
</cp:coreProperties>
</file>