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289" r:id="rId3"/>
    <p:sldId id="277" r:id="rId4"/>
    <p:sldId id="274" r:id="rId5"/>
    <p:sldId id="272" r:id="rId6"/>
    <p:sldId id="294" r:id="rId7"/>
    <p:sldId id="291" r:id="rId8"/>
    <p:sldId id="296" r:id="rId9"/>
    <p:sldId id="269" r:id="rId10"/>
    <p:sldId id="270" r:id="rId11"/>
    <p:sldId id="271" r:id="rId12"/>
    <p:sldId id="273" r:id="rId13"/>
    <p:sldId id="275" r:id="rId14"/>
    <p:sldId id="278" r:id="rId15"/>
    <p:sldId id="279" r:id="rId16"/>
    <p:sldId id="287" r:id="rId17"/>
    <p:sldId id="281" r:id="rId18"/>
    <p:sldId id="282" r:id="rId19"/>
    <p:sldId id="290" r:id="rId20"/>
    <p:sldId id="285" r:id="rId21"/>
    <p:sldId id="288" r:id="rId22"/>
    <p:sldId id="293" r:id="rId23"/>
    <p:sldId id="276" r:id="rId24"/>
  </p:sldIdLst>
  <p:sldSz cx="12192000" cy="6858000"/>
  <p:notesSz cx="6669088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outlineViewPr>
    <p:cViewPr>
      <p:scale>
        <a:sx n="33" d="100"/>
        <a:sy n="33" d="100"/>
      </p:scale>
      <p:origin x="0" y="-82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>
      <p:cViewPr varScale="1">
        <p:scale>
          <a:sx n="82" d="100"/>
          <a:sy n="82" d="100"/>
        </p:scale>
        <p:origin x="40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arnij.FSA\Documents\Framkv&#230;mdastj&#243;rn\N&#253;bygging\Aldursdreifing%20&#237;b&#250;a%20HN%202015%20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fsa.is\framkvstjorn\Starfsemist&#246;lur\2017\Starfsemi%20powerpivot%202008_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.fsa.is\framkvstjorn\Starfsemist&#246;lur\2017\Starfsemi%20powerpivot%202008_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(2)'!$D$5</c:f>
              <c:strCache>
                <c:ptCount val="1"/>
                <c:pt idx="0">
                  <c:v>Íb. HN 1. jan.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(2)'!$D$6:$D$10</c:f>
              <c:numCache>
                <c:formatCode>#,##0</c:formatCode>
                <c:ptCount val="3"/>
                <c:pt idx="0">
                  <c:v>5525</c:v>
                </c:pt>
                <c:pt idx="1">
                  <c:v>3824</c:v>
                </c:pt>
                <c:pt idx="2">
                  <c:v>1592</c:v>
                </c:pt>
              </c:numCache>
            </c:numRef>
          </c:val>
        </c:ser>
        <c:ser>
          <c:idx val="1"/>
          <c:order val="1"/>
          <c:tx>
            <c:strRef>
              <c:f>'Sheet1 (2)'!$E$5</c:f>
              <c:strCache>
                <c:ptCount val="1"/>
                <c:pt idx="0">
                  <c:v>hlutfall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(2)'!$E$6:$E$10</c:f>
            </c:numRef>
          </c:val>
        </c:ser>
        <c:ser>
          <c:idx val="2"/>
          <c:order val="2"/>
          <c:tx>
            <c:strRef>
              <c:f>'Sheet1 (2)'!$F$5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(2)'!$F$6:$F$10</c:f>
            </c:numRef>
          </c:val>
        </c:ser>
        <c:ser>
          <c:idx val="3"/>
          <c:order val="3"/>
          <c:tx>
            <c:strRef>
              <c:f>'Sheet1 (2)'!$G$5</c:f>
              <c:strCache>
                <c:ptCount val="1"/>
                <c:pt idx="0">
                  <c:v>Íb. HN 2040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(2)'!$G$6:$G$10</c:f>
              <c:numCache>
                <c:formatCode>#,##0</c:formatCode>
                <c:ptCount val="3"/>
                <c:pt idx="0">
                  <c:v>10599</c:v>
                </c:pt>
                <c:pt idx="1">
                  <c:v>8164</c:v>
                </c:pt>
                <c:pt idx="2">
                  <c:v>3604</c:v>
                </c:pt>
              </c:numCache>
            </c:numRef>
          </c:val>
        </c:ser>
        <c:ser>
          <c:idx val="4"/>
          <c:order val="4"/>
          <c:tx>
            <c:strRef>
              <c:f>'Sheet1 (2)'!$H$5</c:f>
              <c:strCache>
                <c:ptCount val="1"/>
                <c:pt idx="0">
                  <c:v>hlutfall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(2)'!$H$6:$H$10</c:f>
            </c:numRef>
          </c:val>
        </c:ser>
        <c:ser>
          <c:idx val="5"/>
          <c:order val="5"/>
          <c:tx>
            <c:strRef>
              <c:f>'Sheet1 (2)'!$I$5</c:f>
              <c:strCache>
                <c:ptCount val="1"/>
                <c:pt idx="0">
                  <c:v>Breyting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(2)'!$I$6:$I$10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097504"/>
        <c:axId val="391093192"/>
      </c:barChart>
      <c:lineChart>
        <c:grouping val="standard"/>
        <c:varyColors val="0"/>
        <c:ser>
          <c:idx val="6"/>
          <c:order val="6"/>
          <c:tx>
            <c:strRef>
              <c:f>'Sheet1 (2)'!$J$5</c:f>
              <c:strCache>
                <c:ptCount val="1"/>
                <c:pt idx="0">
                  <c:v>Breyting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37037037037059E-2"/>
                  <c:y val="-9.722227412525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907407407407406E-3"/>
                  <c:y val="-6.018515058316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(2)'!$C$6:$C$10</c:f>
              <c:strCache>
                <c:ptCount val="3"/>
                <c:pt idx="0">
                  <c:v>65 og eldri</c:v>
                </c:pt>
                <c:pt idx="1">
                  <c:v>70 og eldri</c:v>
                </c:pt>
                <c:pt idx="2">
                  <c:v>80 og eldri</c:v>
                </c:pt>
              </c:strCache>
            </c:strRef>
          </c:cat>
          <c:val>
            <c:numRef>
              <c:f>'Sheet1 (2)'!$J$6:$J$10</c:f>
              <c:numCache>
                <c:formatCode>0%</c:formatCode>
                <c:ptCount val="3"/>
                <c:pt idx="0">
                  <c:v>0.91837104072398179</c:v>
                </c:pt>
                <c:pt idx="1">
                  <c:v>1.1349372384937237</c:v>
                </c:pt>
                <c:pt idx="2">
                  <c:v>1.2638190954773871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93976"/>
        <c:axId val="391093584"/>
      </c:lineChart>
      <c:catAx>
        <c:axId val="3910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3192"/>
        <c:crosses val="autoZero"/>
        <c:auto val="1"/>
        <c:lblAlgn val="ctr"/>
        <c:lblOffset val="100"/>
        <c:noMultiLvlLbl val="0"/>
      </c:catAx>
      <c:valAx>
        <c:axId val="39109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7504"/>
        <c:crosses val="autoZero"/>
        <c:crossBetween val="between"/>
      </c:valAx>
      <c:valAx>
        <c:axId val="39109358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3976"/>
        <c:crosses val="max"/>
        <c:crossBetween val="between"/>
      </c:valAx>
      <c:catAx>
        <c:axId val="391093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09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'2040'!$B$3:$D$3</c:f>
              <c:strCache>
                <c:ptCount val="1"/>
                <c:pt idx="0">
                  <c:v>Íb. HN 1. jan.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'2040'!$B$8:$B$23</c:f>
              <c:strCache>
                <c:ptCount val="16"/>
                <c:pt idx="0">
                  <c:v>18-19 ára</c:v>
                </c:pt>
                <c:pt idx="1">
                  <c:v>20-24 ára</c:v>
                </c:pt>
                <c:pt idx="2">
                  <c:v>25-29 ára</c:v>
                </c:pt>
                <c:pt idx="3">
                  <c:v>30-34 ára</c:v>
                </c:pt>
                <c:pt idx="4">
                  <c:v>35-39 ára</c:v>
                </c:pt>
                <c:pt idx="5">
                  <c:v>40-44 ára</c:v>
                </c:pt>
                <c:pt idx="6">
                  <c:v>45-49 ára</c:v>
                </c:pt>
                <c:pt idx="7">
                  <c:v>50-54 ára</c:v>
                </c:pt>
                <c:pt idx="8">
                  <c:v>55-59 ára</c:v>
                </c:pt>
                <c:pt idx="9">
                  <c:v>60-64 ára</c:v>
                </c:pt>
                <c:pt idx="10">
                  <c:v>65-69 ára</c:v>
                </c:pt>
                <c:pt idx="11">
                  <c:v>70-74 ára</c:v>
                </c:pt>
                <c:pt idx="12">
                  <c:v>75-79 ára</c:v>
                </c:pt>
                <c:pt idx="13">
                  <c:v>80-84 ára</c:v>
                </c:pt>
                <c:pt idx="14">
                  <c:v>85-90 ára</c:v>
                </c:pt>
                <c:pt idx="15">
                  <c:v>90 og eldri</c:v>
                </c:pt>
              </c:strCache>
            </c:strRef>
          </c:cat>
          <c:val>
            <c:numRef>
              <c:f>'2040'!$C$8:$C$23</c:f>
              <c:numCache>
                <c:formatCode>#,##0</c:formatCode>
                <c:ptCount val="16"/>
                <c:pt idx="0">
                  <c:v>1074</c:v>
                </c:pt>
                <c:pt idx="1">
                  <c:v>2654</c:v>
                </c:pt>
                <c:pt idx="2">
                  <c:v>2055</c:v>
                </c:pt>
                <c:pt idx="3">
                  <c:v>2095</c:v>
                </c:pt>
                <c:pt idx="4">
                  <c:v>1972</c:v>
                </c:pt>
                <c:pt idx="5">
                  <c:v>2145</c:v>
                </c:pt>
                <c:pt idx="6">
                  <c:v>2403</c:v>
                </c:pt>
                <c:pt idx="7">
                  <c:v>2411</c:v>
                </c:pt>
                <c:pt idx="8">
                  <c:v>2279</c:v>
                </c:pt>
                <c:pt idx="9">
                  <c:v>1960</c:v>
                </c:pt>
                <c:pt idx="10">
                  <c:v>1701</c:v>
                </c:pt>
                <c:pt idx="11">
                  <c:v>1275</c:v>
                </c:pt>
                <c:pt idx="12">
                  <c:v>957</c:v>
                </c:pt>
                <c:pt idx="13">
                  <c:v>831</c:v>
                </c:pt>
                <c:pt idx="14">
                  <c:v>512</c:v>
                </c:pt>
                <c:pt idx="15">
                  <c:v>249</c:v>
                </c:pt>
              </c:numCache>
            </c:numRef>
          </c:val>
        </c:ser>
        <c:ser>
          <c:idx val="1"/>
          <c:order val="1"/>
          <c:tx>
            <c:strRef>
              <c:f>'2040'!$U$4</c:f>
              <c:strCache>
                <c:ptCount val="1"/>
                <c:pt idx="0">
                  <c:v>Íb. HN 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'2040'!$B$8:$B$23</c:f>
              <c:strCache>
                <c:ptCount val="16"/>
                <c:pt idx="0">
                  <c:v>18-19 ára</c:v>
                </c:pt>
                <c:pt idx="1">
                  <c:v>20-24 ára</c:v>
                </c:pt>
                <c:pt idx="2">
                  <c:v>25-29 ára</c:v>
                </c:pt>
                <c:pt idx="3">
                  <c:v>30-34 ára</c:v>
                </c:pt>
                <c:pt idx="4">
                  <c:v>35-39 ára</c:v>
                </c:pt>
                <c:pt idx="5">
                  <c:v>40-44 ára</c:v>
                </c:pt>
                <c:pt idx="6">
                  <c:v>45-49 ára</c:v>
                </c:pt>
                <c:pt idx="7">
                  <c:v>50-54 ára</c:v>
                </c:pt>
                <c:pt idx="8">
                  <c:v>55-59 ára</c:v>
                </c:pt>
                <c:pt idx="9">
                  <c:v>60-64 ára</c:v>
                </c:pt>
                <c:pt idx="10">
                  <c:v>65-69 ára</c:v>
                </c:pt>
                <c:pt idx="11">
                  <c:v>70-74 ára</c:v>
                </c:pt>
                <c:pt idx="12">
                  <c:v>75-79 ára</c:v>
                </c:pt>
                <c:pt idx="13">
                  <c:v>80-84 ára</c:v>
                </c:pt>
                <c:pt idx="14">
                  <c:v>85-90 ára</c:v>
                </c:pt>
                <c:pt idx="15">
                  <c:v>90 og eldri</c:v>
                </c:pt>
              </c:strCache>
            </c:strRef>
          </c:cat>
          <c:val>
            <c:numRef>
              <c:f>'2040'!$U$8:$U$23</c:f>
              <c:numCache>
                <c:formatCode>#,##0</c:formatCode>
                <c:ptCount val="16"/>
                <c:pt idx="0">
                  <c:v>1227.8029950083194</c:v>
                </c:pt>
                <c:pt idx="1">
                  <c:v>2721.1451398135819</c:v>
                </c:pt>
                <c:pt idx="2">
                  <c:v>2200.353011996388</c:v>
                </c:pt>
                <c:pt idx="3">
                  <c:v>2239.900161441074</c:v>
                </c:pt>
                <c:pt idx="4">
                  <c:v>2156.5309783106068</c:v>
                </c:pt>
                <c:pt idx="5">
                  <c:v>2527.3612222797683</c:v>
                </c:pt>
                <c:pt idx="6">
                  <c:v>3191.566612703552</c:v>
                </c:pt>
                <c:pt idx="7">
                  <c:v>2851.3276674364893</c:v>
                </c:pt>
                <c:pt idx="8">
                  <c:v>2767.8382673579149</c:v>
                </c:pt>
                <c:pt idx="9">
                  <c:v>2496.8429423459247</c:v>
                </c:pt>
                <c:pt idx="10">
                  <c:v>2435.1466712659535</c:v>
                </c:pt>
                <c:pt idx="11">
                  <c:v>2349.2213114754099</c:v>
                </c:pt>
                <c:pt idx="12">
                  <c:v>2211.104142011834</c:v>
                </c:pt>
                <c:pt idx="13">
                  <c:v>1837.1083199999998</c:v>
                </c:pt>
                <c:pt idx="14">
                  <c:v>1129.6107799948172</c:v>
                </c:pt>
                <c:pt idx="15">
                  <c:v>636.84271436086271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1094760"/>
        <c:axId val="391095152"/>
      </c:barChart>
      <c:lineChart>
        <c:grouping val="standard"/>
        <c:varyColors val="0"/>
        <c:ser>
          <c:idx val="2"/>
          <c:order val="2"/>
          <c:tx>
            <c:strRef>
              <c:f>'2040'!$W$4</c:f>
              <c:strCache>
                <c:ptCount val="1"/>
                <c:pt idx="0">
                  <c:v>Legud 2040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'2040'!$B$8:$B$23</c:f>
              <c:strCache>
                <c:ptCount val="16"/>
                <c:pt idx="0">
                  <c:v>18-19 ára</c:v>
                </c:pt>
                <c:pt idx="1">
                  <c:v>20-24 ára</c:v>
                </c:pt>
                <c:pt idx="2">
                  <c:v>25-29 ára</c:v>
                </c:pt>
                <c:pt idx="3">
                  <c:v>30-34 ára</c:v>
                </c:pt>
                <c:pt idx="4">
                  <c:v>35-39 ára</c:v>
                </c:pt>
                <c:pt idx="5">
                  <c:v>40-44 ára</c:v>
                </c:pt>
                <c:pt idx="6">
                  <c:v>45-49 ára</c:v>
                </c:pt>
                <c:pt idx="7">
                  <c:v>50-54 ára</c:v>
                </c:pt>
                <c:pt idx="8">
                  <c:v>55-59 ára</c:v>
                </c:pt>
                <c:pt idx="9">
                  <c:v>60-64 ára</c:v>
                </c:pt>
                <c:pt idx="10">
                  <c:v>65-69 ára</c:v>
                </c:pt>
                <c:pt idx="11">
                  <c:v>70-74 ára</c:v>
                </c:pt>
                <c:pt idx="12">
                  <c:v>75-79 ára</c:v>
                </c:pt>
                <c:pt idx="13">
                  <c:v>80-84 ára</c:v>
                </c:pt>
                <c:pt idx="14">
                  <c:v>85-90 ára</c:v>
                </c:pt>
                <c:pt idx="15">
                  <c:v>90 og eldri</c:v>
                </c:pt>
              </c:strCache>
            </c:strRef>
          </c:cat>
          <c:val>
            <c:numRef>
              <c:f>'2040'!$W$8:$W$23</c:f>
              <c:numCache>
                <c:formatCode>#,##0</c:formatCode>
                <c:ptCount val="16"/>
                <c:pt idx="0">
                  <c:v>98.658657792567936</c:v>
                </c:pt>
                <c:pt idx="1">
                  <c:v>188.34753661784285</c:v>
                </c:pt>
                <c:pt idx="2">
                  <c:v>189.98344011122097</c:v>
                </c:pt>
                <c:pt idx="3">
                  <c:v>244.33978531169461</c:v>
                </c:pt>
                <c:pt idx="4">
                  <c:v>277.8046414081328</c:v>
                </c:pt>
                <c:pt idx="5">
                  <c:v>456.41747885179774</c:v>
                </c:pt>
                <c:pt idx="6">
                  <c:v>585.49685744214844</c:v>
                </c:pt>
                <c:pt idx="7">
                  <c:v>629.39717321016167</c:v>
                </c:pt>
                <c:pt idx="8">
                  <c:v>1087.8248074034598</c:v>
                </c:pt>
                <c:pt idx="9">
                  <c:v>1466.2582788980405</c:v>
                </c:pt>
                <c:pt idx="10">
                  <c:v>1936.76</c:v>
                </c:pt>
                <c:pt idx="11">
                  <c:v>2160.4237608486014</c:v>
                </c:pt>
                <c:pt idx="12">
                  <c:v>3320.0448783694937</c:v>
                </c:pt>
                <c:pt idx="13">
                  <c:v>3241.8734986666664</c:v>
                </c:pt>
                <c:pt idx="14">
                  <c:v>2385.8100388701737</c:v>
                </c:pt>
                <c:pt idx="15">
                  <c:v>1020.3976503594598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'2040'!$K$4</c:f>
              <c:strCache>
                <c:ptCount val="1"/>
                <c:pt idx="0">
                  <c:v>Legud meðatl.2012-2014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'2040'!$K$8:$K$23</c:f>
              <c:numCache>
                <c:formatCode>#,##0</c:formatCode>
                <c:ptCount val="16"/>
                <c:pt idx="0">
                  <c:v>86.3</c:v>
                </c:pt>
                <c:pt idx="1">
                  <c:v>183.7</c:v>
                </c:pt>
                <c:pt idx="2">
                  <c:v>177.43333333333334</c:v>
                </c:pt>
                <c:pt idx="3">
                  <c:v>228.53333333333336</c:v>
                </c:pt>
                <c:pt idx="4">
                  <c:v>254.03333333333333</c:v>
                </c:pt>
                <c:pt idx="5">
                  <c:v>387.36666666666667</c:v>
                </c:pt>
                <c:pt idx="6">
                  <c:v>440.83333333333337</c:v>
                </c:pt>
                <c:pt idx="7">
                  <c:v>532.20000000000005</c:v>
                </c:pt>
                <c:pt idx="8">
                  <c:v>895.7</c:v>
                </c:pt>
                <c:pt idx="9">
                  <c:v>1151</c:v>
                </c:pt>
                <c:pt idx="10">
                  <c:v>1352.8666666666668</c:v>
                </c:pt>
                <c:pt idx="11">
                  <c:v>1172.5333333333333</c:v>
                </c:pt>
                <c:pt idx="12">
                  <c:v>1436.9666666666667</c:v>
                </c:pt>
                <c:pt idx="13">
                  <c:v>1466.4333333333334</c:v>
                </c:pt>
                <c:pt idx="14">
                  <c:v>1081.3766666666668</c:v>
                </c:pt>
                <c:pt idx="15">
                  <c:v>398.96666666666664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096328"/>
        <c:axId val="391095544"/>
      </c:lineChart>
      <c:catAx>
        <c:axId val="39109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5152"/>
        <c:crosses val="autoZero"/>
        <c:auto val="1"/>
        <c:lblAlgn val="ctr"/>
        <c:lblOffset val="100"/>
        <c:noMultiLvlLbl val="0"/>
      </c:catAx>
      <c:valAx>
        <c:axId val="3910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4760"/>
        <c:crosses val="autoZero"/>
        <c:crossBetween val="between"/>
      </c:valAx>
      <c:valAx>
        <c:axId val="3910955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096328"/>
        <c:crosses val="max"/>
        <c:crossBetween val="between"/>
      </c:valAx>
      <c:catAx>
        <c:axId val="39109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1095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[Starfsemi powerpivot 2008_17.xlsx]BFG!PivotTable4</c:name>
    <c:fmtId val="3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1400" b="0" i="0" u="none" strike="noStrike" baseline="0" dirty="0" smtClean="0">
                <a:effectLst/>
              </a:rPr>
              <a:t>Komur á bráðamóttöku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BFG!$B$61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BFG!$A$62:$A$73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BFG!$B$62:$B$73</c:f>
              <c:numCache>
                <c:formatCode>#,##0</c:formatCode>
                <c:ptCount val="11"/>
                <c:pt idx="0">
                  <c:v>9711</c:v>
                </c:pt>
                <c:pt idx="1">
                  <c:v>10668</c:v>
                </c:pt>
                <c:pt idx="2">
                  <c:v>10427</c:v>
                </c:pt>
                <c:pt idx="3">
                  <c:v>10465</c:v>
                </c:pt>
                <c:pt idx="4">
                  <c:v>10505</c:v>
                </c:pt>
                <c:pt idx="5">
                  <c:v>11132</c:v>
                </c:pt>
                <c:pt idx="6">
                  <c:v>12397</c:v>
                </c:pt>
                <c:pt idx="7">
                  <c:v>13617</c:v>
                </c:pt>
                <c:pt idx="8">
                  <c:v>13905</c:v>
                </c:pt>
                <c:pt idx="9">
                  <c:v>14442</c:v>
                </c:pt>
                <c:pt idx="10">
                  <c:v>14565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232240"/>
        <c:axId val="338233416"/>
      </c:lineChart>
      <c:catAx>
        <c:axId val="3382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33416"/>
        <c:crosses val="autoZero"/>
        <c:auto val="1"/>
        <c:lblAlgn val="ctr"/>
        <c:lblOffset val="100"/>
        <c:noMultiLvlLbl val="0"/>
      </c:catAx>
      <c:valAx>
        <c:axId val="33823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3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[Starfsemi powerpivot 2008_17.xlsx]BFG!PivotTable5</c:name>
    <c:fmtId val="2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Komur</a:t>
            </a:r>
            <a:r>
              <a:rPr lang="en-US" dirty="0" smtClean="0"/>
              <a:t> á </a:t>
            </a:r>
            <a:r>
              <a:rPr lang="en-US" dirty="0" err="1" smtClean="0"/>
              <a:t>móttöku</a:t>
            </a:r>
            <a:r>
              <a:rPr lang="en-US" baseline="0" dirty="0" smtClean="0"/>
              <a:t> HSN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BFG!$B$86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BFG!$A$87:$A$98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BFG!$B$87:$B$98</c:f>
              <c:numCache>
                <c:formatCode>#,##0</c:formatCode>
                <c:ptCount val="11"/>
                <c:pt idx="0">
                  <c:v>3958</c:v>
                </c:pt>
                <c:pt idx="1">
                  <c:v>4812</c:v>
                </c:pt>
                <c:pt idx="2">
                  <c:v>4528</c:v>
                </c:pt>
                <c:pt idx="3">
                  <c:v>4668</c:v>
                </c:pt>
                <c:pt idx="4">
                  <c:v>5063</c:v>
                </c:pt>
                <c:pt idx="5">
                  <c:v>5040</c:v>
                </c:pt>
                <c:pt idx="6">
                  <c:v>5675</c:v>
                </c:pt>
                <c:pt idx="7">
                  <c:v>5289</c:v>
                </c:pt>
                <c:pt idx="8">
                  <c:v>5494</c:v>
                </c:pt>
                <c:pt idx="9">
                  <c:v>5458</c:v>
                </c:pt>
                <c:pt idx="10">
                  <c:v>6379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234592"/>
        <c:axId val="338231456"/>
      </c:lineChart>
      <c:catAx>
        <c:axId val="3382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31456"/>
        <c:crosses val="autoZero"/>
        <c:auto val="1"/>
        <c:lblAlgn val="ctr"/>
        <c:lblOffset val="100"/>
        <c:noMultiLvlLbl val="0"/>
      </c:catAx>
      <c:valAx>
        <c:axId val="3382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43448935711077E-2"/>
          <c:y val="5.521767503153184E-2"/>
          <c:w val="0.70065400196109362"/>
          <c:h val="0.889564649936935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 Conditions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Beneficiaries</c:v>
                </c:pt>
                <c:pt idx="1">
                  <c:v>Percentage of Total Medicare Spending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0.33000000000000013</c:v>
                </c:pt>
                <c:pt idx="1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2-3 Conditions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Beneficiaries</c:v>
                </c:pt>
                <c:pt idx="1">
                  <c:v>Percentage of Total Medicare Spending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0.33000000000000013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Conditions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Beneficiaries</c:v>
                </c:pt>
                <c:pt idx="1">
                  <c:v>Percentage of Total Medicare Spending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 Conditions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Beneficiaries</c:v>
                </c:pt>
                <c:pt idx="1">
                  <c:v>Percentage of Total Medicare Spending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0.15000000000000005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 Conditions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Beneficiaries</c:v>
                </c:pt>
                <c:pt idx="1">
                  <c:v>Percentage of Total Medicare Spending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0.4300000000000001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2940528"/>
        <c:axId val="392947976"/>
      </c:barChart>
      <c:catAx>
        <c:axId val="392940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92947976"/>
        <c:crosses val="autoZero"/>
        <c:auto val="1"/>
        <c:lblAlgn val="ctr"/>
        <c:lblOffset val="100"/>
        <c:noMultiLvlLbl val="0"/>
      </c:catAx>
      <c:valAx>
        <c:axId val="3929479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9294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84233354884901"/>
          <c:y val="0.24545919071323197"/>
          <c:w val="0.27287284637646958"/>
          <c:h val="0.52833769762508764"/>
        </c:manualLayout>
      </c:layout>
      <c:overlay val="0"/>
      <c:txPr>
        <a:bodyPr/>
        <a:lstStyle/>
        <a:p>
          <a:pPr>
            <a:defRPr sz="900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0.27239</cdr:x>
      <cdr:y>0.3536</cdr:y>
    </cdr:from>
    <cdr:to>
      <cdr:x>0.48632</cdr:x>
      <cdr:y>0.70113</cdr:y>
    </cdr:to>
    <cdr:cxnSp macro="">
      <cdr:nvCxnSpPr>
        <cdr:cNvPr id="7" name="Straight Connector 6"/>
        <cdr:cNvCxnSpPr/>
      </cdr:nvCxnSpPr>
      <cdr:spPr bwMode="gray">
        <a:xfrm xmlns:a="http://schemas.openxmlformats.org/drawingml/2006/main">
          <a:off x="1283678" y="894616"/>
          <a:ext cx="1008184" cy="87923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0.27239</cdr:x>
      <cdr:y>0.23776</cdr:y>
    </cdr:from>
    <cdr:to>
      <cdr:x>0.48632</cdr:x>
      <cdr:y>0.57602</cdr:y>
    </cdr:to>
    <cdr:cxnSp macro="">
      <cdr:nvCxnSpPr>
        <cdr:cNvPr id="3" name="Straight Connector 2"/>
        <cdr:cNvCxnSpPr/>
      </cdr:nvCxnSpPr>
      <cdr:spPr bwMode="gray">
        <a:xfrm xmlns:a="http://schemas.openxmlformats.org/drawingml/2006/main">
          <a:off x="1283678" y="601539"/>
          <a:ext cx="1008184" cy="8557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0.27239</cdr:x>
      <cdr:y>0.65016</cdr:y>
    </cdr:from>
    <cdr:to>
      <cdr:x>0.48632</cdr:x>
      <cdr:y>0.88416</cdr:y>
    </cdr:to>
    <cdr:cxnSp macro="">
      <cdr:nvCxnSpPr>
        <cdr:cNvPr id="12" name="Straight Connector 11"/>
        <cdr:cNvCxnSpPr/>
      </cdr:nvCxnSpPr>
      <cdr:spPr bwMode="gray">
        <a:xfrm xmlns:a="http://schemas.openxmlformats.org/drawingml/2006/main">
          <a:off x="1283678" y="1644893"/>
          <a:ext cx="1008184" cy="59201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EB8E0-EA25-4691-9A5E-3A1C42619CA1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06236-53C1-4B79-AC33-A00465FD8EC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323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5B8C-0AB8-408C-B38A-D2915125561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2D356-E5D8-4F0C-BD27-6C4F3912B89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988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001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409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68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039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Miklir möguleikar</a:t>
            </a:r>
          </a:p>
          <a:p>
            <a:r>
              <a:rPr lang="is-IS" dirty="0" smtClean="0"/>
              <a:t>Mikið talað: Nefnd og svo ný nefnd ...</a:t>
            </a:r>
          </a:p>
          <a:p>
            <a:r>
              <a:rPr lang="is-IS" dirty="0" smtClean="0"/>
              <a:t>Hvernig á að nota – hugm. SAk og HSN</a:t>
            </a:r>
          </a:p>
          <a:p>
            <a:r>
              <a:rPr lang="is-IS" dirty="0" smtClean="0"/>
              <a:t>Fjármunir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062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39788" y="241300"/>
            <a:ext cx="8620126" cy="4849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1401" y="5091113"/>
            <a:ext cx="5522875" cy="429907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s-IS" sz="1600" dirty="0" smtClean="0"/>
              <a:t>Fólk verður eldra og hlutfall eldra fólks vex. Það sama gildir um heilbrigðisstarfsfólk og nýliðun verður minni sbr. Umræður um skort og meiri samkeppni.</a:t>
            </a:r>
          </a:p>
          <a:p>
            <a:pPr marL="342900" indent="-342900">
              <a:buAutoNum type="arabicPeriod"/>
            </a:pPr>
            <a:endParaRPr lang="is-IS" sz="1050" dirty="0" smtClean="0"/>
          </a:p>
          <a:p>
            <a:r>
              <a:rPr lang="is-IS" sz="1600" dirty="0" smtClean="0"/>
              <a:t>2. Fleiri lifa lengur og oft með langvinna sjúkdóma. Lífstílssjúkdómar</a:t>
            </a:r>
          </a:p>
          <a:p>
            <a:endParaRPr lang="is-IS" sz="1050" dirty="0" smtClean="0"/>
          </a:p>
          <a:p>
            <a:r>
              <a:rPr lang="is-IS" sz="1600" dirty="0" smtClean="0"/>
              <a:t>3. Upplýsingatæknin – gagnavinnsla og nýting upplýsinga getur bætt stuðning í klíník, stjórnendur, sjúklinga og þjónustu við þá, samhæfingu þjónustkerfa, gæði og öryggi og lýðheilsustjórnun.</a:t>
            </a:r>
          </a:p>
          <a:p>
            <a:endParaRPr lang="is-IS" sz="1050" dirty="0" smtClean="0"/>
          </a:p>
          <a:p>
            <a:r>
              <a:rPr lang="is-IS" sz="1600" dirty="0" smtClean="0"/>
              <a:t>4. Tæknin hjálpar til við að auka þekkingu okkar og gefur möguleika á að hjálpa fleirum  með sérhæfðum meðferðum en þetta getur verið dýr þjónusta.</a:t>
            </a:r>
          </a:p>
          <a:p>
            <a:endParaRPr lang="is-IS" sz="1050" dirty="0" smtClean="0"/>
          </a:p>
          <a:p>
            <a:r>
              <a:rPr lang="is-IS" sz="1600" dirty="0" smtClean="0"/>
              <a:t>5. Ný kynslóð fædd eftir 1970. Google. Veit hvað er að og vill fá meðferð. Kröfuharðar með þjónustu – á að gerast hratt. Minna þol fyrir sársauka/verkjum sbr. Sj.könnun Sak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807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38200" y="242888"/>
            <a:ext cx="861695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0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867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755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6863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19</a:t>
            </a:fld>
            <a:endParaRPr lang="is-I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4777195"/>
            <a:ext cx="6058079" cy="42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752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169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956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4333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017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91747-7DF4-4E10-98CE-4F952307E8D5}" type="slidenum">
              <a:rPr lang="en-US" smtClean="0">
                <a:cs typeface="Arial" pitchFamily="34" charset="0"/>
              </a:rPr>
              <a:pPr>
                <a:defRPr/>
              </a:pPr>
              <a:t>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</p:spTree>
    <p:extLst>
      <p:ext uri="{BB962C8B-B14F-4D97-AF65-F5344CB8AC3E}">
        <p14:creationId xmlns:p14="http://schemas.microsoft.com/office/powerpoint/2010/main" val="15310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90B8E-BAA8-4C2C-A9F8-8B0E3A91BB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9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09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509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408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656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5567968"/>
            <a:ext cx="5670988" cy="2696801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D356-E5D8-4F0C-BD27-6C4F3912B895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266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3659" y="6041182"/>
            <a:ext cx="6144683" cy="628179"/>
          </a:xfrm>
          <a:ln>
            <a:noFill/>
          </a:ln>
        </p:spPr>
        <p:txBody>
          <a:bodyPr/>
          <a:lstStyle>
            <a:lvl1pPr>
              <a:defRPr sz="1800">
                <a:solidFill>
                  <a:srgbClr val="003087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05" y="541996"/>
            <a:ext cx="5418624" cy="12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8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D1524D41-16DC-4D92-9EF9-071B213BE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1" hasCustomPrompt="1"/>
          </p:nvPr>
        </p:nvSpPr>
        <p:spPr bwMode="gray">
          <a:xfrm>
            <a:off x="2177143" y="2816955"/>
            <a:ext cx="7837714" cy="3248013"/>
          </a:xfrm>
          <a:ln>
            <a:noFill/>
          </a:ln>
        </p:spPr>
        <p:txBody>
          <a:bodyPr anchor="t"/>
          <a:lstStyle>
            <a:lvl1pPr marL="161022" indent="-161022" algn="l">
              <a:buFont typeface="Arial" pitchFamily="34" charset="0"/>
              <a:buChar char="•"/>
              <a:defRPr sz="1143" i="1" baseline="0">
                <a:solidFill>
                  <a:schemeClr val="accent3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DESIGN NOTES:</a:t>
            </a:r>
            <a:br>
              <a:rPr lang="en-US" dirty="0" smtClean="0"/>
            </a:br>
            <a:r>
              <a:rPr lang="en-US" dirty="0" smtClean="0"/>
              <a:t>Click the corresponding icon to add a picture, table, or chart</a:t>
            </a:r>
            <a:br>
              <a:rPr lang="en-US" dirty="0" smtClean="0"/>
            </a:br>
            <a:r>
              <a:rPr lang="en-US" dirty="0" smtClean="0"/>
              <a:t>All pictures must have an image credit next to it</a:t>
            </a:r>
            <a:br>
              <a:rPr lang="en-US" dirty="0" smtClean="0"/>
            </a:br>
            <a:r>
              <a:rPr lang="en-US" dirty="0" smtClean="0"/>
              <a:t>Table font size is 9pt Arial</a:t>
            </a:r>
            <a:br>
              <a:rPr lang="en-US" dirty="0" smtClean="0"/>
            </a:br>
            <a:r>
              <a:rPr lang="en-US" dirty="0" smtClean="0"/>
              <a:t>Do not use Microsoft generic icons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90578" y="6531429"/>
            <a:ext cx="3901423" cy="326571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14" baseline="0">
                <a:latin typeface="+mn-lt"/>
              </a:defRPr>
            </a:lvl1pPr>
            <a:lvl2pPr algn="l">
              <a:buNone/>
              <a:defRPr sz="857"/>
            </a:lvl2pPr>
            <a:lvl3pPr algn="l">
              <a:buNone/>
              <a:defRPr sz="857"/>
            </a:lvl3pPr>
            <a:lvl4pPr algn="l">
              <a:buNone/>
              <a:defRPr sz="857"/>
            </a:lvl4pPr>
            <a:lvl5pPr algn="l">
              <a:buNone/>
              <a:defRPr sz="857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174121" y="2372732"/>
            <a:ext cx="7843762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14" b="0" i="0"/>
            </a:lvl1pPr>
            <a:lvl2pPr algn="ctr">
              <a:buNone/>
              <a:defRPr sz="1429" b="1"/>
            </a:lvl2pPr>
            <a:lvl3pPr algn="ctr">
              <a:buNone/>
              <a:defRPr sz="1429" b="1"/>
            </a:lvl3pPr>
            <a:lvl4pPr algn="ctr">
              <a:buNone/>
              <a:defRPr sz="1429" b="1"/>
            </a:lvl4pPr>
            <a:lvl5pPr algn="ctr">
              <a:buNone/>
              <a:defRPr sz="1429" b="1"/>
            </a:lvl5pPr>
          </a:lstStyle>
          <a:p>
            <a:pPr lvl="0"/>
            <a:r>
              <a:rPr lang="en-US" dirty="0" smtClean="0"/>
              <a:t>N-Value (ex: n=84) – Arial 8.5pt Regular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74121" y="1697378"/>
            <a:ext cx="7843762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71" b="1"/>
            </a:lvl1pPr>
            <a:lvl2pPr algn="ctr">
              <a:buNone/>
              <a:defRPr sz="1429" b="1"/>
            </a:lvl2pPr>
            <a:lvl3pPr algn="ctr">
              <a:buNone/>
              <a:defRPr sz="1429" b="1"/>
            </a:lvl3pPr>
            <a:lvl4pPr algn="ctr">
              <a:buNone/>
              <a:defRPr sz="1429" b="1"/>
            </a:lvl4pPr>
            <a:lvl5pPr algn="ctr">
              <a:buNone/>
              <a:defRPr sz="1429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174121" y="2035054"/>
            <a:ext cx="7843762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29" b="0" i="1"/>
            </a:lvl1pPr>
            <a:lvl2pPr algn="ctr">
              <a:buNone/>
              <a:defRPr sz="1429" b="1"/>
            </a:lvl2pPr>
            <a:lvl3pPr algn="ctr">
              <a:buNone/>
              <a:defRPr sz="1429" b="1"/>
            </a:lvl3pPr>
            <a:lvl4pPr algn="ctr">
              <a:buNone/>
              <a:defRPr sz="1429" b="1"/>
            </a:lvl4pPr>
            <a:lvl5pPr algn="ctr">
              <a:buNone/>
              <a:defRPr sz="1429" b="1"/>
            </a:lvl5pPr>
          </a:lstStyle>
          <a:p>
            <a:pPr lvl="0"/>
            <a:r>
              <a:rPr lang="en-US" dirty="0" smtClean="0"/>
              <a:t>Graphic Subtitle – Arial 10pt Italic, Use Title Case</a:t>
            </a:r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600" y="443355"/>
            <a:ext cx="109728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09600" y="960107"/>
            <a:ext cx="10970381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" y="1"/>
            <a:ext cx="5573486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28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1656" y="6438447"/>
            <a:ext cx="3412356" cy="417286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30631" indent="-130631" algn="l" defTabSz="130631">
              <a:spcBef>
                <a:spcPts val="0"/>
              </a:spcBef>
              <a:buFont typeface="+mj-lt"/>
              <a:buAutoNum type="arabicParenR"/>
              <a:defRPr sz="714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857">
                <a:solidFill>
                  <a:schemeClr val="tx1"/>
                </a:solidFill>
              </a:defRPr>
            </a:lvl2pPr>
            <a:lvl3pPr>
              <a:buNone/>
              <a:defRPr sz="857">
                <a:solidFill>
                  <a:schemeClr val="tx1"/>
                </a:solidFill>
              </a:defRPr>
            </a:lvl3pPr>
            <a:lvl4pPr>
              <a:buNone/>
              <a:defRPr sz="857">
                <a:solidFill>
                  <a:schemeClr val="tx1"/>
                </a:solidFill>
              </a:defRPr>
            </a:lvl4pPr>
            <a:lvl5pPr>
              <a:buNone/>
              <a:defRPr sz="8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28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53848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96752"/>
            <a:ext cx="4011084" cy="802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60849"/>
            <a:ext cx="4011084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3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>
            <a:solidFill>
              <a:srgbClr val="003087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" y="131679"/>
            <a:ext cx="2133599" cy="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600" y="443355"/>
            <a:ext cx="10972800" cy="407024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Slide Title – Arial 18pt Bold, Use Title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/>
        <p:txBody>
          <a:bodyPr>
            <a:noAutofit/>
          </a:bodyPr>
          <a:lstStyle/>
          <a:p>
            <a:fld id="{D1524D41-16DC-4D92-9EF9-071B213BE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09600" y="960107"/>
            <a:ext cx="10970381" cy="438914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Slide Subtitle – Arial 14pt Regular, Use Title Case</a:t>
            </a:r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90578" y="6531429"/>
            <a:ext cx="3901423" cy="326571"/>
          </a:xfrm>
          <a:prstGeom prst="rect">
            <a:avLst/>
          </a:prstGeom>
        </p:spPr>
        <p:txBody>
          <a:bodyPr lIns="45720" tIns="45720" rIns="4572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14" baseline="0">
                <a:latin typeface="+mn-lt"/>
              </a:defRPr>
            </a:lvl1pPr>
            <a:lvl2pPr algn="l">
              <a:buNone/>
              <a:defRPr sz="857"/>
            </a:lvl2pPr>
            <a:lvl3pPr algn="l">
              <a:buNone/>
              <a:defRPr sz="857"/>
            </a:lvl3pPr>
            <a:lvl4pPr algn="l">
              <a:buNone/>
              <a:defRPr sz="857"/>
            </a:lvl4pPr>
            <a:lvl5pPr algn="l">
              <a:buNone/>
              <a:defRPr sz="857"/>
            </a:lvl5pPr>
          </a:lstStyle>
          <a:p>
            <a:pPr lvl="0"/>
            <a:r>
              <a:rPr lang="en-US" dirty="0" smtClean="0"/>
              <a:t>Source: Click to add source. Use a single space after “Source:” and a period at the end of the source. Stretch the box to the left as needed.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" y="1"/>
            <a:ext cx="5573486" cy="301736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286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Top Kicker – Arial 9pt Regular, Use Title Case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1656" y="6438447"/>
            <a:ext cx="3412356" cy="417286"/>
          </a:xfrm>
          <a:prstGeom prst="rect">
            <a:avLst/>
          </a:prstGeom>
        </p:spPr>
        <p:txBody>
          <a:bodyPr lIns="45720" rIns="45720" anchor="b">
            <a:noAutofit/>
          </a:bodyPr>
          <a:lstStyle>
            <a:lvl1pPr marL="130631" indent="-130631" algn="l" defTabSz="130631">
              <a:spcBef>
                <a:spcPts val="0"/>
              </a:spcBef>
              <a:buFont typeface="+mj-lt"/>
              <a:buAutoNum type="arabicParenR"/>
              <a:defRPr sz="714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857">
                <a:solidFill>
                  <a:schemeClr val="tx1"/>
                </a:solidFill>
              </a:defRPr>
            </a:lvl2pPr>
            <a:lvl3pPr>
              <a:buNone/>
              <a:defRPr sz="857">
                <a:solidFill>
                  <a:schemeClr val="tx1"/>
                </a:solidFill>
              </a:defRPr>
            </a:lvl3pPr>
            <a:lvl4pPr>
              <a:buNone/>
              <a:defRPr sz="857">
                <a:solidFill>
                  <a:schemeClr val="tx1"/>
                </a:solidFill>
              </a:defRPr>
            </a:lvl4pPr>
            <a:lvl5pPr>
              <a:buNone/>
              <a:defRPr sz="8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74121" y="1697378"/>
            <a:ext cx="7843762" cy="3286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71" b="1"/>
            </a:lvl1pPr>
            <a:lvl2pPr algn="ctr">
              <a:buNone/>
              <a:defRPr sz="1429" b="1"/>
            </a:lvl2pPr>
            <a:lvl3pPr algn="ctr">
              <a:buNone/>
              <a:defRPr sz="1429" b="1"/>
            </a:lvl3pPr>
            <a:lvl4pPr algn="ctr">
              <a:buNone/>
              <a:defRPr sz="1429" b="1"/>
            </a:lvl4pPr>
            <a:lvl5pPr algn="ctr">
              <a:buNone/>
              <a:defRPr sz="1429" b="1"/>
            </a:lvl5pPr>
          </a:lstStyle>
          <a:p>
            <a:pPr lvl="0"/>
            <a:r>
              <a:rPr lang="en-US" dirty="0" smtClean="0"/>
              <a:t>Graphic Title – Arial 11pt Bold, Use Title Case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174121" y="2035054"/>
            <a:ext cx="7843762" cy="34647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29" b="0" i="1"/>
            </a:lvl1pPr>
            <a:lvl2pPr algn="ctr">
              <a:buNone/>
              <a:defRPr sz="1429" b="1"/>
            </a:lvl2pPr>
            <a:lvl3pPr algn="ctr">
              <a:buNone/>
              <a:defRPr sz="1429" b="1"/>
            </a:lvl3pPr>
            <a:lvl4pPr algn="ctr">
              <a:buNone/>
              <a:defRPr sz="1429" b="1"/>
            </a:lvl4pPr>
            <a:lvl5pPr algn="ctr">
              <a:buNone/>
              <a:defRPr sz="1429" b="1"/>
            </a:lvl5pPr>
          </a:lstStyle>
          <a:p>
            <a:pPr lvl="0"/>
            <a:r>
              <a:rPr lang="en-US" dirty="0" smtClean="0"/>
              <a:t>Graphic Subtitle – Arial 10pt Italic, Use Title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836712"/>
            <a:ext cx="37637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2816"/>
            <a:ext cx="10972800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2AA14C-94D9-4072-86B1-CD3D70022A7D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52B73E-1BAF-4E56-A13E-DB6466A94926}" type="slidenum">
              <a:rPr lang="is-IS" smtClean="0"/>
              <a:t>‹#›</a:t>
            </a:fld>
            <a:endParaRPr lang="is-I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7" y="908721"/>
            <a:ext cx="10972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3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cms.gov/" TargetMode="External"/><Relationship Id="rId4" Type="http://schemas.openxmlformats.org/officeDocument/2006/relationships/hyperlink" Target="http://www.globalhealthpolicyforum.org/docs/GHPS_NCD_Repor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hyperlink" Target="https://www.virginiamason.org/workfiles/CHNA-2016-18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rginiamason.org/workfiles/CHNA-2016-18-Implementation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Þjónustuviðmið í heilbrigðisþjónustu</a:t>
            </a:r>
            <a:endParaRPr lang="is-I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Málþing Landssambands heilbrigðisstofnana</a:t>
            </a:r>
          </a:p>
          <a:p>
            <a:r>
              <a:rPr lang="is-IS" dirty="0" smtClean="0"/>
              <a:t>24. nóvember 2017</a:t>
            </a:r>
          </a:p>
          <a:p>
            <a:r>
              <a:rPr lang="is-IS" dirty="0" smtClean="0"/>
              <a:t>Bjarni Jónasson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124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 smtClean="0"/>
              <a:t>Þjónusta </a:t>
            </a:r>
            <a:r>
              <a:rPr lang="is-IS" sz="3600" b="1" dirty="0"/>
              <a:t>sem skynsamlegt væri að auka og efla á </a:t>
            </a:r>
            <a:r>
              <a:rPr lang="is-IS" sz="3600" b="1" dirty="0" smtClean="0"/>
              <a:t>SAk</a:t>
            </a:r>
            <a:endParaRPr lang="is-I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75835"/>
              </p:ext>
            </p:extLst>
          </p:nvPr>
        </p:nvGraphicFramePr>
        <p:xfrm>
          <a:off x="1120347" y="1978861"/>
          <a:ext cx="10025448" cy="40927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580237"/>
                <a:gridCol w="5445211"/>
              </a:tblGrid>
              <a:tr h="2012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Þjónustuþáttur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Af hverju aukin þjónusta á SAk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 smtClean="0">
                          <a:effectLst/>
                        </a:rPr>
                        <a:t>Skurðstofustarfsemi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Bætir þjónustu við íbúa svæðisins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Aukin þörf t.d. í </a:t>
                      </a:r>
                      <a:r>
                        <a:rPr lang="is-IS" sz="1600" dirty="0" smtClean="0">
                          <a:effectLst/>
                        </a:rPr>
                        <a:t>bæklunaraðgerðum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057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Þverfagleg og sérhæfð dag- og göngudeildarþjónusta s.s. geðheilbrigðisþjónusta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Góð sérhæfing til staðar 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Skilvirk tengsl við séhæfðu sjúkrahúsþjónustuna - legudeildir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Dregur úr álagi á legudeildir og fækkar innlögnum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Eflir þverfaglega starfsemi og nýtir þannig betur þá þekkingu sem til staðar </a:t>
                      </a:r>
                      <a:r>
                        <a:rPr lang="is-IS" sz="1600" dirty="0" smtClean="0">
                          <a:effectLst/>
                        </a:rPr>
                        <a:t>er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77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Öldrunalækningar/endurhæfing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Vaxandi þörf vegna fjölgunar aldraðra 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Markvissari meðferð sjúklingahópsins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Dregur úr álagi á </a:t>
                      </a:r>
                      <a:r>
                        <a:rPr lang="is-IS" sz="1600" dirty="0" smtClean="0">
                          <a:effectLst/>
                        </a:rPr>
                        <a:t>legudeildir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/>
              <a:t>Þjónusta sem SAk á ekki að veita eða draga verulega úr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20823"/>
              </p:ext>
            </p:extLst>
          </p:nvPr>
        </p:nvGraphicFramePr>
        <p:xfrm>
          <a:off x="1037969" y="2100649"/>
          <a:ext cx="10091350" cy="29587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70913"/>
                <a:gridCol w="6020437"/>
              </a:tblGrid>
              <a:tr h="45027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Þjónustuþáttur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Af hverju á SAk að draga úr þessari þjónustu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315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Heilsugæsluþjónusta 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Bráðamóttaka einbeiti sér að bráðaverkefnum 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Hægt að veita þjónustuna annars staðar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Óþarflega dýr þjónusta 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536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Þjónusta við þá sem lokið hafa meðferð og þurfa úrræði utan sjúkrahússins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Ekki rétt þjónustustig og teppir sjúkrarými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Dýrt úrræði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Öryggi sjúklinga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Komur á bráðamóttöku jan-okt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4977153"/>
              </p:ext>
            </p:extLst>
          </p:nvPr>
        </p:nvGraphicFramePr>
        <p:xfrm>
          <a:off x="609600" y="1773238"/>
          <a:ext cx="53848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4456840"/>
              </p:ext>
            </p:extLst>
          </p:nvPr>
        </p:nvGraphicFramePr>
        <p:xfrm>
          <a:off x="6197600" y="1773238"/>
          <a:ext cx="53848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562" y="3243933"/>
            <a:ext cx="1837295" cy="18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MV Boli" panose="02000500030200090000" pitchFamily="2" charset="0"/>
                <a:cs typeface="MV Boli" panose="02000500030200090000" pitchFamily="2" charset="0"/>
              </a:rPr>
              <a:t>Fjarheilbrigðisþjónusta</a:t>
            </a:r>
            <a:endParaRPr lang="is-I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19" y="2566403"/>
            <a:ext cx="2548505" cy="1941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8" y="2566401"/>
            <a:ext cx="2943113" cy="1941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17" y="2566402"/>
            <a:ext cx="2924248" cy="19412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AEEB-9705-4F90-B73B-F7E597D0F217}" type="slidenum">
              <a:rPr lang="is-IS" smtClean="0"/>
              <a:t>13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807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Disruptions Shaping Health Care’s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4D41-16DC-4D92-9EF9-071B213BE0F5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Source: Advisory Board interviews </a:t>
            </a:r>
            <a:r>
              <a:rPr lang="en-US" smtClean="0"/>
              <a:t>and analysis.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Reason: 5 Disruptive Forces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154591" y="1435645"/>
            <a:ext cx="5882821" cy="32869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571" b="1" dirty="0">
                <a:solidFill>
                  <a:schemeClr val="accent4"/>
                </a:solidFill>
              </a:rPr>
              <a:t>Five Disruptive Forces Influencing Health Care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16255" y="2014054"/>
            <a:ext cx="3378431" cy="768974"/>
            <a:chOff x="2006992" y="1603578"/>
            <a:chExt cx="2364902" cy="538282"/>
          </a:xfrm>
        </p:grpSpPr>
        <p:grpSp>
          <p:nvGrpSpPr>
            <p:cNvPr id="12" name="Group 13"/>
            <p:cNvGrpSpPr/>
            <p:nvPr/>
          </p:nvGrpSpPr>
          <p:grpSpPr>
            <a:xfrm>
              <a:off x="2124312" y="1614555"/>
              <a:ext cx="2247582" cy="527305"/>
              <a:chOff x="2172018" y="1653540"/>
              <a:chExt cx="2247582" cy="527305"/>
            </a:xfrm>
          </p:grpSpPr>
          <p:sp>
            <p:nvSpPr>
              <p:cNvPr id="15" name="TextBox 14"/>
              <p:cNvSpPr txBox="1"/>
              <p:nvPr/>
            </p:nvSpPr>
            <p:spPr bwMode="gray">
              <a:xfrm>
                <a:off x="2172018" y="1653540"/>
                <a:ext cx="2247582" cy="274320"/>
              </a:xfrm>
              <a:prstGeom prst="rect">
                <a:avLst/>
              </a:prstGeom>
              <a:noFill/>
            </p:spPr>
            <p:txBody>
              <a:bodyPr wrap="square" lIns="65314" rIns="65314" rtlCol="0">
                <a:noAutofit/>
              </a:bodyPr>
              <a:lstStyle/>
              <a:p>
                <a:pPr algn="ctr">
                  <a:spcBef>
                    <a:spcPts val="714"/>
                  </a:spcBef>
                </a:pPr>
                <a:r>
                  <a:rPr lang="en-US" sz="1429" dirty="0">
                    <a:solidFill>
                      <a:srgbClr val="38454E"/>
                    </a:solidFill>
                  </a:rPr>
                  <a:t>The Greying Patient (and Provider)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2420" y="1897381"/>
                <a:ext cx="457200" cy="283464"/>
              </a:xfrm>
              <a:prstGeom prst="rect">
                <a:avLst/>
              </a:prstGeom>
            </p:spPr>
          </p:pic>
        </p:grpSp>
        <p:sp>
          <p:nvSpPr>
            <p:cNvPr id="33" name="Oval 32"/>
            <p:cNvSpPr/>
            <p:nvPr/>
          </p:nvSpPr>
          <p:spPr bwMode="auto">
            <a:xfrm>
              <a:off x="2006992" y="1603578"/>
              <a:ext cx="216694" cy="216694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2091006"/>
              <a:r>
                <a:rPr lang="en-US" sz="1429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 bwMode="gray">
          <a:xfrm>
            <a:off x="7661606" y="3595078"/>
            <a:ext cx="2898437" cy="391886"/>
          </a:xfrm>
          <a:prstGeom prst="rect">
            <a:avLst/>
          </a:prstGeom>
          <a:noFill/>
        </p:spPr>
        <p:txBody>
          <a:bodyPr wrap="square" lIns="65314" rIns="65314" rtlCol="0">
            <a:no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>
                <a:solidFill>
                  <a:srgbClr val="38454E"/>
                </a:solidFill>
              </a:rPr>
              <a:t>The Rise of Chronic Disease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7563927" y="3603946"/>
            <a:ext cx="309563" cy="3095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2091006"/>
            <a:r>
              <a:rPr lang="en-US" sz="1429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7211786" y="5249241"/>
            <a:ext cx="2549071" cy="259336"/>
          </a:xfrm>
          <a:prstGeom prst="rect">
            <a:avLst/>
          </a:prstGeom>
          <a:noFill/>
        </p:spPr>
        <p:txBody>
          <a:bodyPr wrap="square" lIns="65314" rIns="65314" rtlCol="0">
            <a:no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>
                <a:solidFill>
                  <a:srgbClr val="38454E"/>
                </a:solidFill>
              </a:rPr>
              <a:t>   The Information Revolution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2118063" y="3608686"/>
            <a:ext cx="3071586" cy="337457"/>
          </a:xfrm>
          <a:prstGeom prst="rect">
            <a:avLst/>
          </a:prstGeom>
          <a:noFill/>
        </p:spPr>
        <p:txBody>
          <a:bodyPr wrap="square" lIns="65314" rIns="65314" rtlCol="0">
            <a:no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>
                <a:solidFill>
                  <a:srgbClr val="38454E"/>
                </a:solidFill>
              </a:rPr>
              <a:t>  The New Health Care Consumer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86" y="3962470"/>
            <a:ext cx="653143" cy="64661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 bwMode="gray">
          <a:xfrm>
            <a:off x="2027066" y="3622830"/>
            <a:ext cx="309563" cy="3095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2091006"/>
            <a:r>
              <a:rPr lang="en-US" sz="1429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2920976" y="5199293"/>
            <a:ext cx="3159371" cy="304800"/>
          </a:xfrm>
          <a:prstGeom prst="rect">
            <a:avLst/>
          </a:prstGeom>
          <a:noFill/>
        </p:spPr>
        <p:txBody>
          <a:bodyPr wrap="square" lIns="65314" rIns="65314" rtlCol="0">
            <a:noAutofit/>
          </a:bodyPr>
          <a:lstStyle/>
          <a:p>
            <a:pPr>
              <a:spcBef>
                <a:spcPts val="714"/>
              </a:spcBef>
            </a:pPr>
            <a:r>
              <a:rPr lang="en-US" sz="1429" dirty="0">
                <a:solidFill>
                  <a:srgbClr val="38454E"/>
                </a:solidFill>
              </a:rPr>
              <a:t>The Blessing and Curse of Technology</a:t>
            </a:r>
          </a:p>
        </p:txBody>
      </p:sp>
      <p:sp>
        <p:nvSpPr>
          <p:cNvPr id="36" name="Oval 35"/>
          <p:cNvSpPr/>
          <p:nvPr/>
        </p:nvSpPr>
        <p:spPr bwMode="gray">
          <a:xfrm>
            <a:off x="7100187" y="5239780"/>
            <a:ext cx="309563" cy="3095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2091006"/>
            <a:r>
              <a:rPr lang="en-US" sz="1429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76" y="5779546"/>
            <a:ext cx="644433" cy="653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5" y="3823679"/>
            <a:ext cx="855667" cy="73587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gray">
          <a:xfrm>
            <a:off x="4817996" y="4112149"/>
            <a:ext cx="65314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gray">
          <a:xfrm>
            <a:off x="6080347" y="3028654"/>
            <a:ext cx="0" cy="6531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gray">
          <a:xfrm flipH="1">
            <a:off x="6676434" y="4108881"/>
            <a:ext cx="65314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gray">
          <a:xfrm flipV="1">
            <a:off x="5115571" y="4696791"/>
            <a:ext cx="536944" cy="3918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gray">
          <a:xfrm flipH="1" flipV="1">
            <a:off x="6508182" y="4696871"/>
            <a:ext cx="531131" cy="3917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Oval 40"/>
          <p:cNvSpPr/>
          <p:nvPr/>
        </p:nvSpPr>
        <p:spPr bwMode="gray">
          <a:xfrm>
            <a:off x="2571351" y="5199293"/>
            <a:ext cx="309563" cy="3095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2091006"/>
            <a:r>
              <a:rPr lang="en-US" sz="1429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1028" name="Picture 4" descr="L:\public\share\ABC Templates and Resources\ABC Art Icons Logos\ABC Modern Icons\Data_bina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17" y="5617610"/>
            <a:ext cx="574904" cy="6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2" descr="L:\public\share\ABC Templates and Resources\ABC Art Icons Logos\ABC Modern Icons\Spir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65" y="3962470"/>
            <a:ext cx="485321" cy="6531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gray">
          <a:xfrm>
            <a:off x="7253167" y="2453979"/>
            <a:ext cx="1070429" cy="1106714"/>
          </a:xfrm>
          <a:prstGeom prst="line">
            <a:avLst/>
          </a:prstGeom>
          <a:ln w="127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4D41-16DC-4D92-9EF9-071B213BE0F5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1"/>
            <p:extLst/>
          </p:nvPr>
        </p:nvGraphicFramePr>
        <p:xfrm>
          <a:off x="5956132" y="1849484"/>
          <a:ext cx="4792504" cy="376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06680" y="6531429"/>
            <a:ext cx="5561323" cy="326571"/>
          </a:xfrm>
        </p:spPr>
        <p:txBody>
          <a:bodyPr/>
          <a:lstStyle/>
          <a:p>
            <a:r>
              <a:rPr lang="en-US" dirty="0" smtClean="0"/>
              <a:t>Source: Report of the Non-Communicable Disease Working Group, “Countering Non-Communicable disease Through Innovation</a:t>
            </a:r>
            <a:r>
              <a:rPr lang="en-US" dirty="0"/>
              <a:t>,” available at: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www.globalhealthpolicyforum.org/docs/GHPS_NCD_Report.pdf</a:t>
            </a:r>
            <a:r>
              <a:rPr lang="en-US" dirty="0"/>
              <a:t>; Thorpe K, Howard D, “The Rise in Spending Among Medicare Beneficiaries: The Role of Chronic Disease Prevalence and Changes in Treatment Intensity,” </a:t>
            </a:r>
            <a:r>
              <a:rPr lang="en-US" i="1" dirty="0"/>
              <a:t>Health Affairs</a:t>
            </a:r>
            <a:r>
              <a:rPr lang="en-US" dirty="0"/>
              <a:t>, September-October 2006, w378-w388; Innovations Center Futures </a:t>
            </a:r>
            <a:r>
              <a:rPr lang="en-US" dirty="0" smtClean="0"/>
              <a:t>Database; Center for Medicare and Medicaid Services, “Chronic Conditions Among Medicare Beneficiaries,” 2011, available at, </a:t>
            </a:r>
            <a:r>
              <a:rPr lang="en-US" dirty="0" smtClean="0">
                <a:hlinkClick r:id="rId5"/>
              </a:rPr>
              <a:t>www.cms.gov</a:t>
            </a:r>
            <a:r>
              <a:rPr lang="en-US" dirty="0" smtClean="0"/>
              <a:t>; </a:t>
            </a:r>
            <a:r>
              <a:rPr lang="en-US" dirty="0"/>
              <a:t>Advisory Board interviews and analysis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80317" y="1119688"/>
            <a:ext cx="3649080" cy="412026"/>
          </a:xfrm>
        </p:spPr>
        <p:txBody>
          <a:bodyPr/>
          <a:lstStyle/>
          <a:p>
            <a:pPr algn="l"/>
            <a:r>
              <a:rPr lang="en-US" dirty="0" smtClean="0"/>
              <a:t>Proportion of US Medicare¹ Beneficiaries With Multiple Conditions and Associated Costs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Multimorbidity Weighs Heavily on System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Force #2: The Rise of  Chronic Disease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697742" y="6323494"/>
            <a:ext cx="2559267" cy="4172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¹Medicare: Government health insurance programme for over 65 year olds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8699" y="5473480"/>
            <a:ext cx="1342419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6" i="1" dirty="0">
                <a:solidFill>
                  <a:srgbClr val="38454E"/>
                </a:solidFill>
              </a:rPr>
              <a:t>Percentage of Beneficiaries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36149" y="5473481"/>
            <a:ext cx="1735979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6" i="1" dirty="0">
                <a:solidFill>
                  <a:srgbClr val="38454E"/>
                </a:solidFill>
              </a:rPr>
              <a:t>Percentage of Total Medicare Spending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81687" y="2027269"/>
            <a:ext cx="3705691" cy="3887678"/>
            <a:chOff x="261670" y="1419088"/>
            <a:chExt cx="2593984" cy="2721375"/>
          </a:xfrm>
        </p:grpSpPr>
        <p:sp>
          <p:nvSpPr>
            <p:cNvPr id="57" name="Freeform 56"/>
            <p:cNvSpPr/>
            <p:nvPr/>
          </p:nvSpPr>
          <p:spPr bwMode="auto">
            <a:xfrm>
              <a:off x="839925" y="1484142"/>
              <a:ext cx="1926284" cy="2328439"/>
            </a:xfrm>
            <a:custGeom>
              <a:avLst/>
              <a:gdLst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2332653 h 2332653"/>
                <a:gd name="connsiteX4" fmla="*/ 0 w 3088433"/>
                <a:gd name="connsiteY4" fmla="*/ 0 h 2332653"/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513183 h 2332653"/>
                <a:gd name="connsiteX4" fmla="*/ 0 w 3088433"/>
                <a:gd name="connsiteY4" fmla="*/ 0 h 2332653"/>
                <a:gd name="connsiteX0" fmla="*/ 0 w 3088433"/>
                <a:gd name="connsiteY0" fmla="*/ 0 h 923731"/>
                <a:gd name="connsiteX1" fmla="*/ 3088433 w 3088433"/>
                <a:gd name="connsiteY1" fmla="*/ 0 h 923731"/>
                <a:gd name="connsiteX2" fmla="*/ 3088433 w 3088433"/>
                <a:gd name="connsiteY2" fmla="*/ 923731 h 923731"/>
                <a:gd name="connsiteX3" fmla="*/ 0 w 3088433"/>
                <a:gd name="connsiteY3" fmla="*/ 513183 h 923731"/>
                <a:gd name="connsiteX4" fmla="*/ 0 w 3088433"/>
                <a:gd name="connsiteY4" fmla="*/ 0 h 923731"/>
                <a:gd name="connsiteX0" fmla="*/ 0 w 3088433"/>
                <a:gd name="connsiteY0" fmla="*/ 0 h 923731"/>
                <a:gd name="connsiteX1" fmla="*/ 3088433 w 3088433"/>
                <a:gd name="connsiteY1" fmla="*/ 0 h 923731"/>
                <a:gd name="connsiteX2" fmla="*/ 3088433 w 3088433"/>
                <a:gd name="connsiteY2" fmla="*/ 923731 h 923731"/>
                <a:gd name="connsiteX3" fmla="*/ 0 w 3088433"/>
                <a:gd name="connsiteY3" fmla="*/ 775664 h 923731"/>
                <a:gd name="connsiteX4" fmla="*/ 0 w 3088433"/>
                <a:gd name="connsiteY4" fmla="*/ 0 h 923731"/>
                <a:gd name="connsiteX0" fmla="*/ 0 w 3088433"/>
                <a:gd name="connsiteY0" fmla="*/ 0 h 924055"/>
                <a:gd name="connsiteX1" fmla="*/ 3088433 w 3088433"/>
                <a:gd name="connsiteY1" fmla="*/ 0 h 924055"/>
                <a:gd name="connsiteX2" fmla="*/ 3088433 w 3088433"/>
                <a:gd name="connsiteY2" fmla="*/ 923731 h 924055"/>
                <a:gd name="connsiteX3" fmla="*/ 0 w 3088433"/>
                <a:gd name="connsiteY3" fmla="*/ 924055 h 924055"/>
                <a:gd name="connsiteX4" fmla="*/ 0 w 3088433"/>
                <a:gd name="connsiteY4" fmla="*/ 0 h 92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433" h="924055">
                  <a:moveTo>
                    <a:pt x="0" y="0"/>
                  </a:moveTo>
                  <a:lnTo>
                    <a:pt x="3088433" y="0"/>
                  </a:lnTo>
                  <a:lnTo>
                    <a:pt x="3088433" y="923731"/>
                  </a:lnTo>
                  <a:lnTo>
                    <a:pt x="0" y="924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621" tIns="65311" rIns="130621" bIns="65311" numCol="1" rtlCol="0" anchor="t" anchorCtr="0" compatLnSpc="1">
              <a:prstTxWarp prst="textNoShape">
                <a:avLst/>
              </a:prstTxWarp>
            </a:bodyPr>
            <a:lstStyle/>
            <a:p>
              <a:pPr defTabSz="2090902"/>
              <a:endParaRPr lang="en-US" sz="1429" dirty="0">
                <a:solidFill>
                  <a:srgbClr val="DBE1E5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839925" y="1485283"/>
              <a:ext cx="1926284" cy="1710663"/>
            </a:xfrm>
            <a:custGeom>
              <a:avLst/>
              <a:gdLst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2332653 h 2332653"/>
                <a:gd name="connsiteX4" fmla="*/ 0 w 3088433"/>
                <a:gd name="connsiteY4" fmla="*/ 0 h 2332653"/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513183 h 2332653"/>
                <a:gd name="connsiteX4" fmla="*/ 0 w 3088433"/>
                <a:gd name="connsiteY4" fmla="*/ 0 h 2332653"/>
                <a:gd name="connsiteX0" fmla="*/ 0 w 3088433"/>
                <a:gd name="connsiteY0" fmla="*/ 0 h 923731"/>
                <a:gd name="connsiteX1" fmla="*/ 3088433 w 3088433"/>
                <a:gd name="connsiteY1" fmla="*/ 0 h 923731"/>
                <a:gd name="connsiteX2" fmla="*/ 3088433 w 3088433"/>
                <a:gd name="connsiteY2" fmla="*/ 923731 h 923731"/>
                <a:gd name="connsiteX3" fmla="*/ 0 w 3088433"/>
                <a:gd name="connsiteY3" fmla="*/ 513183 h 923731"/>
                <a:gd name="connsiteX4" fmla="*/ 0 w 3088433"/>
                <a:gd name="connsiteY4" fmla="*/ 0 h 923731"/>
                <a:gd name="connsiteX0" fmla="*/ 0 w 3088433"/>
                <a:gd name="connsiteY0" fmla="*/ 0 h 923731"/>
                <a:gd name="connsiteX1" fmla="*/ 3088433 w 3088433"/>
                <a:gd name="connsiteY1" fmla="*/ 0 h 923731"/>
                <a:gd name="connsiteX2" fmla="*/ 3088433 w 3088433"/>
                <a:gd name="connsiteY2" fmla="*/ 923731 h 923731"/>
                <a:gd name="connsiteX3" fmla="*/ 0 w 3088433"/>
                <a:gd name="connsiteY3" fmla="*/ 775664 h 923731"/>
                <a:gd name="connsiteX4" fmla="*/ 0 w 3088433"/>
                <a:gd name="connsiteY4" fmla="*/ 0 h 9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433" h="923731">
                  <a:moveTo>
                    <a:pt x="0" y="0"/>
                  </a:moveTo>
                  <a:lnTo>
                    <a:pt x="3088433" y="0"/>
                  </a:lnTo>
                  <a:lnTo>
                    <a:pt x="3088433" y="923731"/>
                  </a:lnTo>
                  <a:lnTo>
                    <a:pt x="0" y="775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621" tIns="65311" rIns="130621" bIns="65311" numCol="1" rtlCol="0" anchor="t" anchorCtr="0" compatLnSpc="1">
              <a:prstTxWarp prst="textNoShape">
                <a:avLst/>
              </a:prstTxWarp>
            </a:bodyPr>
            <a:lstStyle/>
            <a:p>
              <a:pPr defTabSz="2090902"/>
              <a:endParaRPr lang="en-US" sz="1429" dirty="0">
                <a:solidFill>
                  <a:srgbClr val="DBE1E5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839925" y="1486734"/>
              <a:ext cx="1926284" cy="925441"/>
            </a:xfrm>
            <a:custGeom>
              <a:avLst/>
              <a:gdLst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2332653 h 2332653"/>
                <a:gd name="connsiteX4" fmla="*/ 0 w 3088433"/>
                <a:gd name="connsiteY4" fmla="*/ 0 h 2332653"/>
                <a:gd name="connsiteX0" fmla="*/ 0 w 3088433"/>
                <a:gd name="connsiteY0" fmla="*/ 0 h 2332653"/>
                <a:gd name="connsiteX1" fmla="*/ 3088433 w 3088433"/>
                <a:gd name="connsiteY1" fmla="*/ 0 h 2332653"/>
                <a:gd name="connsiteX2" fmla="*/ 3088433 w 3088433"/>
                <a:gd name="connsiteY2" fmla="*/ 2332653 h 2332653"/>
                <a:gd name="connsiteX3" fmla="*/ 0 w 3088433"/>
                <a:gd name="connsiteY3" fmla="*/ 513183 h 2332653"/>
                <a:gd name="connsiteX4" fmla="*/ 0 w 3088433"/>
                <a:gd name="connsiteY4" fmla="*/ 0 h 2332653"/>
                <a:gd name="connsiteX0" fmla="*/ 0 w 3088433"/>
                <a:gd name="connsiteY0" fmla="*/ 0 h 923731"/>
                <a:gd name="connsiteX1" fmla="*/ 3088433 w 3088433"/>
                <a:gd name="connsiteY1" fmla="*/ 0 h 923731"/>
                <a:gd name="connsiteX2" fmla="*/ 3088433 w 3088433"/>
                <a:gd name="connsiteY2" fmla="*/ 923731 h 923731"/>
                <a:gd name="connsiteX3" fmla="*/ 0 w 3088433"/>
                <a:gd name="connsiteY3" fmla="*/ 513183 h 923731"/>
                <a:gd name="connsiteX4" fmla="*/ 0 w 3088433"/>
                <a:gd name="connsiteY4" fmla="*/ 0 h 9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433" h="923731">
                  <a:moveTo>
                    <a:pt x="0" y="0"/>
                  </a:moveTo>
                  <a:lnTo>
                    <a:pt x="3088433" y="0"/>
                  </a:lnTo>
                  <a:lnTo>
                    <a:pt x="3088433" y="923731"/>
                  </a:lnTo>
                  <a:lnTo>
                    <a:pt x="0" y="513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0621" tIns="65311" rIns="130621" bIns="65311" numCol="1" rtlCol="0" anchor="t" anchorCtr="0" compatLnSpc="1">
              <a:prstTxWarp prst="textNoShape">
                <a:avLst/>
              </a:prstTxWarp>
            </a:bodyPr>
            <a:lstStyle/>
            <a:p>
              <a:pPr defTabSz="2090902"/>
              <a:endParaRPr lang="en-US" sz="1429" dirty="0">
                <a:solidFill>
                  <a:srgbClr val="DBE1E5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839351" y="1486734"/>
              <a:ext cx="359" cy="2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838218" y="3810869"/>
              <a:ext cx="1930351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1355193" y="3283078"/>
              <a:ext cx="912511" cy="3693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130621" tIns="65311" rIns="130621" bIns="65311" rtlCol="0">
              <a:spAutoFit/>
            </a:bodyPr>
            <a:lstStyle/>
            <a:p>
              <a:pPr algn="ctr"/>
              <a:r>
                <a:rPr lang="en-US" sz="1286" b="1" dirty="0">
                  <a:solidFill>
                    <a:srgbClr val="38454E"/>
                  </a:solidFill>
                </a:rPr>
                <a:t>No Chronic Disease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55193" y="2452806"/>
              <a:ext cx="912511" cy="3693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130621" tIns="65311" rIns="130621" bIns="65311" rtlCol="0">
              <a:spAutoFit/>
            </a:bodyPr>
            <a:lstStyle/>
            <a:p>
              <a:pPr algn="ctr"/>
              <a:r>
                <a:rPr lang="en-US" sz="1286" b="1" dirty="0">
                  <a:solidFill>
                    <a:srgbClr val="38454E"/>
                  </a:solidFill>
                </a:rPr>
                <a:t>1-3 Chronic Diseases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55193" y="1622534"/>
              <a:ext cx="912511" cy="3693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130621" tIns="65311" rIns="130621" bIns="65311" rtlCol="0">
              <a:spAutoFit/>
            </a:bodyPr>
            <a:lstStyle/>
            <a:p>
              <a:pPr algn="ctr"/>
              <a:r>
                <a:rPr lang="en-US" sz="1286" b="1" dirty="0">
                  <a:solidFill>
                    <a:srgbClr val="38454E"/>
                  </a:solidFill>
                </a:rPr>
                <a:t>4+ Chronic Diseases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1537" y="3894182"/>
              <a:ext cx="46482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r>
                <a:rPr lang="en-US" sz="1429" i="1" dirty="0">
                  <a:solidFill>
                    <a:srgbClr val="38454E"/>
                  </a:solidFill>
                </a:rPr>
                <a:t>2002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84636" y="3894182"/>
              <a:ext cx="46482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r>
                <a:rPr lang="en-US" sz="1429" i="1" dirty="0">
                  <a:solidFill>
                    <a:srgbClr val="38454E"/>
                  </a:solidFill>
                </a:rPr>
                <a:t>2006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90834" y="3894182"/>
              <a:ext cx="46482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r>
                <a:rPr lang="en-US" sz="1429" i="1" dirty="0">
                  <a:solidFill>
                    <a:srgbClr val="38454E"/>
                  </a:solidFill>
                </a:rPr>
                <a:t>2016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37735" y="3894182"/>
              <a:ext cx="46482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r>
                <a:rPr lang="en-US" sz="1429" i="1" dirty="0">
                  <a:solidFill>
                    <a:srgbClr val="38454E"/>
                  </a:solidFill>
                </a:rPr>
                <a:t>2012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1670" y="1419088"/>
              <a:ext cx="611455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pPr algn="r"/>
              <a:r>
                <a:rPr lang="en-US" sz="1429" i="1" dirty="0">
                  <a:solidFill>
                    <a:srgbClr val="38454E"/>
                  </a:solidFill>
                </a:rPr>
                <a:t>100%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7825" y="2531126"/>
              <a:ext cx="49530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pPr algn="r"/>
              <a:r>
                <a:rPr lang="en-US" sz="1429" i="1" dirty="0">
                  <a:solidFill>
                    <a:srgbClr val="38454E"/>
                  </a:solidFill>
                </a:rPr>
                <a:t>50%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7825" y="3643163"/>
              <a:ext cx="495300" cy="246281"/>
            </a:xfrm>
            <a:prstGeom prst="rect">
              <a:avLst/>
            </a:prstGeom>
            <a:noFill/>
          </p:spPr>
          <p:txBody>
            <a:bodyPr wrap="square" lIns="130621" tIns="65311" rIns="130621" bIns="65311" rtlCol="0">
              <a:spAutoFit/>
            </a:bodyPr>
            <a:lstStyle/>
            <a:p>
              <a:pPr algn="r"/>
              <a:r>
                <a:rPr lang="en-US" sz="1429" i="1" dirty="0">
                  <a:solidFill>
                    <a:srgbClr val="38454E"/>
                  </a:solidFill>
                </a:rPr>
                <a:t>0%</a:t>
              </a:r>
            </a:p>
          </p:txBody>
        </p:sp>
      </p:grpSp>
      <p:sp>
        <p:nvSpPr>
          <p:cNvPr id="73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062104" y="1114709"/>
            <a:ext cx="3287977" cy="328699"/>
          </a:xfrm>
        </p:spPr>
        <p:txBody>
          <a:bodyPr/>
          <a:lstStyle/>
          <a:p>
            <a:pPr algn="l"/>
            <a:r>
              <a:rPr lang="en-US" dirty="0">
                <a:cs typeface="Arial" pitchFamily="34" charset="0"/>
              </a:rPr>
              <a:t>Comorbidity Breakdown of US Inpatient Admissions</a:t>
            </a:r>
          </a:p>
          <a:p>
            <a:pPr algn="l"/>
            <a:endParaRPr lang="en-US" dirty="0"/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072163" y="1680796"/>
            <a:ext cx="3226166" cy="346473"/>
          </a:xfrm>
        </p:spPr>
        <p:txBody>
          <a:bodyPr/>
          <a:lstStyle/>
          <a:p>
            <a:pPr algn="l"/>
            <a:r>
              <a:rPr lang="en-US" dirty="0" smtClean="0"/>
              <a:t>Percentage of Inpatients, 2002–2016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30" name="Rectangle 29"/>
          <p:cNvSpPr/>
          <p:nvPr/>
        </p:nvSpPr>
        <p:spPr bwMode="gray">
          <a:xfrm>
            <a:off x="9064346" y="2792564"/>
            <a:ext cx="1288634" cy="20442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" y="1300039"/>
            <a:ext cx="7505505" cy="517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811" y="527223"/>
            <a:ext cx="6866149" cy="48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9" y="1064630"/>
            <a:ext cx="6622192" cy="410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44825"/>
            <a:ext cx="3701482" cy="28305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99367" y="3562261"/>
            <a:ext cx="3851790" cy="3222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564" y="276030"/>
            <a:ext cx="5116089" cy="3880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0" y="6414070"/>
            <a:ext cx="3393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7"/>
              </a:rPr>
              <a:t>https://</a:t>
            </a:r>
            <a:r>
              <a:rPr lang="en-US" sz="1000" u="sng" dirty="0" smtClean="0">
                <a:hlinkClick r:id="rId7"/>
              </a:rPr>
              <a:t>www.virginiamason.org/workfiles/CHNA-2016-18.pdf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443" y="1213653"/>
            <a:ext cx="4552425" cy="343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57" y="3137606"/>
            <a:ext cx="4646335" cy="35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9016" y="254270"/>
            <a:ext cx="8015416" cy="609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566" y="6441357"/>
            <a:ext cx="4217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hlinkClick r:id="rId4"/>
              </a:rPr>
              <a:t>https://</a:t>
            </a:r>
            <a:r>
              <a:rPr lang="en-US" sz="1000" u="sng" dirty="0" smtClean="0">
                <a:hlinkClick r:id="rId4"/>
              </a:rPr>
              <a:t>www.virginiamason.org/workfiles/CHNA-2016-18-Implementation.pdf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30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3" y="950002"/>
            <a:ext cx="7072866" cy="4837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46476" y="471806"/>
            <a:ext cx="3400203" cy="4817583"/>
            <a:chOff x="3246476" y="471806"/>
            <a:chExt cx="3400203" cy="48175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6476" y="471806"/>
              <a:ext cx="3400203" cy="4817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4957" y="4824105"/>
              <a:ext cx="1073112" cy="4652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693" y="1495263"/>
            <a:ext cx="7374538" cy="414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071" y="1905304"/>
            <a:ext cx="6475849" cy="36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40235" y="-832118"/>
            <a:ext cx="14519323" cy="8167119"/>
          </a:xfrm>
          <a:prstGeom prst="rect">
            <a:avLst/>
          </a:prstGeom>
        </p:spPr>
      </p:pic>
      <p:pic>
        <p:nvPicPr>
          <p:cNvPr id="5" name="Picture 2" descr="Alþjóðleg gæðavott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30" y="4622838"/>
            <a:ext cx="1433670" cy="17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Útreikningar</a:t>
            </a:r>
            <a:r>
              <a:rPr lang="en-US" b="1" dirty="0"/>
              <a:t> á </a:t>
            </a:r>
            <a:r>
              <a:rPr lang="en-US" b="1" dirty="0" err="1"/>
              <a:t>þarfavísitölu</a:t>
            </a:r>
            <a:r>
              <a:rPr lang="en-US" b="1" dirty="0"/>
              <a:t> </a:t>
            </a:r>
            <a:r>
              <a:rPr lang="en-US" b="1" dirty="0" err="1"/>
              <a:t>heilsugæslustöðva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 smtClean="0"/>
              <a:t>gæðaviðmiðum</a:t>
            </a:r>
            <a:endParaRPr lang="en-US" b="1" dirty="0" smtClean="0"/>
          </a:p>
          <a:p>
            <a:r>
              <a:rPr lang="en-US" b="1" dirty="0" err="1"/>
              <a:t>Lýðheilsuvísar</a:t>
            </a:r>
            <a:r>
              <a:rPr lang="en-US" b="1" dirty="0"/>
              <a:t> </a:t>
            </a:r>
            <a:r>
              <a:rPr lang="en-US" b="1" dirty="0" err="1"/>
              <a:t>eftir</a:t>
            </a:r>
            <a:r>
              <a:rPr lang="en-US" b="1" dirty="0"/>
              <a:t> </a:t>
            </a:r>
            <a:r>
              <a:rPr lang="en-US" b="1" dirty="0" err="1" smtClean="0"/>
              <a:t>heilbrigðisumdæmum</a:t>
            </a:r>
            <a:endParaRPr lang="en-US" b="1" dirty="0" smtClean="0"/>
          </a:p>
          <a:p>
            <a:pPr lvl="1"/>
            <a:r>
              <a:rPr lang="en-US" dirty="0" err="1"/>
              <a:t>Lýðheilsuvísum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ætlað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auðvelda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heilbrigðisþjónustu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greina</a:t>
            </a:r>
            <a:r>
              <a:rPr lang="en-US" dirty="0"/>
              <a:t> </a:t>
            </a:r>
            <a:r>
              <a:rPr lang="en-US" dirty="0" err="1"/>
              <a:t>stöðuna</a:t>
            </a:r>
            <a:r>
              <a:rPr lang="en-US" dirty="0"/>
              <a:t> í </a:t>
            </a:r>
            <a:r>
              <a:rPr lang="en-US" dirty="0" err="1"/>
              <a:t>sínu</a:t>
            </a:r>
            <a:r>
              <a:rPr lang="en-US" dirty="0"/>
              <a:t> </a:t>
            </a:r>
            <a:r>
              <a:rPr lang="en-US" dirty="0" err="1"/>
              <a:t>umdæmi</a:t>
            </a:r>
            <a:r>
              <a:rPr lang="en-US" dirty="0"/>
              <a:t>, </a:t>
            </a:r>
            <a:r>
              <a:rPr lang="en-US" dirty="0" err="1"/>
              <a:t>finna</a:t>
            </a:r>
            <a:r>
              <a:rPr lang="en-US" dirty="0"/>
              <a:t> </a:t>
            </a:r>
            <a:r>
              <a:rPr lang="en-US" dirty="0" err="1"/>
              <a:t>styrkleika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veikleika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skilja</a:t>
            </a:r>
            <a:r>
              <a:rPr lang="en-US" dirty="0"/>
              <a:t> </a:t>
            </a:r>
            <a:r>
              <a:rPr lang="en-US" dirty="0" err="1"/>
              <a:t>þarfir</a:t>
            </a:r>
            <a:r>
              <a:rPr lang="en-US" dirty="0"/>
              <a:t> </a:t>
            </a:r>
            <a:r>
              <a:rPr lang="en-US" dirty="0" err="1"/>
              <a:t>íbúanna</a:t>
            </a:r>
            <a:r>
              <a:rPr lang="en-US" dirty="0"/>
              <a:t> </a:t>
            </a:r>
            <a:r>
              <a:rPr lang="en-US" dirty="0" err="1"/>
              <a:t>þannig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geti</a:t>
            </a:r>
            <a:r>
              <a:rPr lang="en-US" dirty="0"/>
              <a:t> </a:t>
            </a:r>
            <a:r>
              <a:rPr lang="en-US" dirty="0" err="1"/>
              <a:t>unnið</a:t>
            </a:r>
            <a:r>
              <a:rPr lang="en-US" dirty="0"/>
              <a:t> </a:t>
            </a:r>
            <a:r>
              <a:rPr lang="en-US" dirty="0" err="1"/>
              <a:t>saman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bæta</a:t>
            </a:r>
            <a:r>
              <a:rPr lang="en-US" dirty="0"/>
              <a:t> </a:t>
            </a:r>
            <a:r>
              <a:rPr lang="en-US" dirty="0" err="1"/>
              <a:t>heilsu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líðan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311" y="396353"/>
            <a:ext cx="4720976" cy="60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98460">
            <a:off x="1378826" y="362466"/>
            <a:ext cx="45904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78737">
            <a:off x="5796846" y="165363"/>
            <a:ext cx="3841287" cy="61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84" y="856032"/>
            <a:ext cx="3915013" cy="52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4000" dirty="0"/>
              <a:t>ÖRYGGI – SAMVINNA – FRAMSÆKNI</a:t>
            </a:r>
          </a:p>
        </p:txBody>
      </p:sp>
      <p:pic>
        <p:nvPicPr>
          <p:cNvPr id="59394" name="Picture 2" descr="C:\Documents and Settings\bjarnij.old\My Documents\Arsskyrsla 2012\Ársrit 2012\Myndir v 2012\FSA-Valdar myndir 2012\020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988840"/>
            <a:ext cx="5407472" cy="40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>
                <a:latin typeface="MV Boli" panose="02000500030200090000" pitchFamily="2" charset="0"/>
                <a:cs typeface="MV Boli" panose="02000500030200090000" pitchFamily="2" charset="0"/>
              </a:rPr>
              <a:t>Sjúkrahúsið á Akureyri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s-IS" dirty="0" smtClean="0"/>
              <a:t>Núverandi byggingar frá </a:t>
            </a:r>
            <a:r>
              <a:rPr lang="is-IS" dirty="0" smtClean="0">
                <a:solidFill>
                  <a:srgbClr val="C00000"/>
                </a:solidFill>
              </a:rPr>
              <a:t>1953</a:t>
            </a:r>
            <a:r>
              <a:rPr lang="is-IS" dirty="0" smtClean="0"/>
              <a:t> (120 rúm)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s-IS" dirty="0" smtClean="0"/>
              <a:t>Stækkun 1973-1990 (170 rúm)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s-IS" dirty="0" smtClean="0"/>
              <a:t>Kristnesspítali frá 1993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s-IS" dirty="0" smtClean="0"/>
              <a:t>Suðurálma 1994-2007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 smtClean="0"/>
              <a:t>Fjöldi</a:t>
            </a:r>
            <a:r>
              <a:rPr lang="en-GB" dirty="0" smtClean="0"/>
              <a:t> </a:t>
            </a:r>
            <a:r>
              <a:rPr lang="en-GB" dirty="0" err="1" smtClean="0"/>
              <a:t>rýma</a:t>
            </a:r>
            <a:r>
              <a:rPr lang="en-GB" dirty="0" smtClean="0"/>
              <a:t> 2017 </a:t>
            </a:r>
            <a:r>
              <a:rPr lang="en-GB" dirty="0" err="1" smtClean="0"/>
              <a:t>er</a:t>
            </a:r>
            <a:r>
              <a:rPr lang="en-GB" dirty="0" smtClean="0"/>
              <a:t> 135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err="1" smtClean="0"/>
              <a:t>Legudeildir</a:t>
            </a:r>
            <a:r>
              <a:rPr lang="en-GB" dirty="0" smtClean="0"/>
              <a:t> 110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err="1" smtClean="0"/>
              <a:t>Dagdeildir</a:t>
            </a:r>
            <a:r>
              <a:rPr lang="en-GB" dirty="0" smtClean="0"/>
              <a:t> </a:t>
            </a:r>
            <a:r>
              <a:rPr lang="is-IS" smtClean="0"/>
              <a:t>25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is-IS" dirty="0" smtClean="0"/>
          </a:p>
          <a:p>
            <a:pPr>
              <a:buFont typeface="Arial" pitchFamily="34" charset="0"/>
              <a:buChar char="•"/>
              <a:defRPr/>
            </a:pPr>
            <a:endParaRPr lang="is-IS" dirty="0" smtClean="0"/>
          </a:p>
          <a:p>
            <a:pPr>
              <a:buFont typeface="Arial" pitchFamily="34" charset="0"/>
              <a:buChar char="•"/>
              <a:defRPr/>
            </a:pPr>
            <a:endParaRPr lang="is-IS" dirty="0" smtClean="0"/>
          </a:p>
          <a:p>
            <a:pPr>
              <a:buFont typeface="Arial" pitchFamily="34" charset="0"/>
              <a:buChar char="•"/>
              <a:defRPr/>
            </a:pPr>
            <a:endParaRPr lang="is-IS" dirty="0"/>
          </a:p>
        </p:txBody>
      </p:sp>
      <p:pic>
        <p:nvPicPr>
          <p:cNvPr id="9220" name="Picture 2" descr="fsa-10793-119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6" y="2276475"/>
            <a:ext cx="39020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4" y="4437064"/>
            <a:ext cx="2447925" cy="1843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3077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Sérgreinar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Almennar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lyflækningar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Hjartalækningar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Innkirtlalækningar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Meltingafæralækningar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Smitsjúkdómalækningar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Taugasjúkdómalækningar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Almennar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skurðlækningar</a:t>
            </a:r>
            <a:r>
              <a:rPr lang="en-US" sz="1800" dirty="0">
                <a:solidFill>
                  <a:srgbClr val="FF0000"/>
                </a:solidFill>
              </a:rPr>
              <a:t> 	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Æðaskurðlækningar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Lýtalækningar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Þvagfæraskurðlækningar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Bæklunarskurðlækningar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Barnalækningar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FF0000"/>
                </a:solidFill>
              </a:rPr>
              <a:t>Fæðinga</a:t>
            </a: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800" dirty="0">
                <a:solidFill>
                  <a:srgbClr val="FF0000"/>
                </a:solidFill>
              </a:rPr>
              <a:t>og </a:t>
            </a:r>
            <a:r>
              <a:rPr lang="en-US" sz="1800" dirty="0" err="1">
                <a:solidFill>
                  <a:srgbClr val="FF0000"/>
                </a:solidFill>
              </a:rPr>
              <a:t>kvensjúkdómalækningar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Geðlækningar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Myndgreining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Svæfinga</a:t>
            </a:r>
            <a:r>
              <a:rPr lang="en-US" sz="1800" dirty="0">
                <a:solidFill>
                  <a:srgbClr val="FF0000"/>
                </a:solidFill>
              </a:rPr>
              <a:t>- og </a:t>
            </a:r>
            <a:r>
              <a:rPr lang="en-US" sz="1800" dirty="0" err="1">
                <a:solidFill>
                  <a:srgbClr val="FF0000"/>
                </a:solidFill>
              </a:rPr>
              <a:t>gjörgæslulækningar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FF0000"/>
                </a:solidFill>
              </a:rPr>
              <a:t>Endurhæfingar</a:t>
            </a:r>
            <a:r>
              <a:rPr lang="en-US" sz="1800" dirty="0">
                <a:solidFill>
                  <a:srgbClr val="FF0000"/>
                </a:solidFill>
              </a:rPr>
              <a:t>- og </a:t>
            </a:r>
            <a:r>
              <a:rPr lang="en-US" sz="1800" dirty="0" err="1">
                <a:solidFill>
                  <a:srgbClr val="FF0000"/>
                </a:solidFill>
              </a:rPr>
              <a:t>öldrunarlækningar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2"/>
                </a:solidFill>
              </a:rPr>
              <a:t>Háls</a:t>
            </a:r>
            <a:r>
              <a:rPr lang="en-US" sz="1800" dirty="0">
                <a:solidFill>
                  <a:schemeClr val="tx2"/>
                </a:solidFill>
              </a:rPr>
              <a:t>-, </a:t>
            </a:r>
            <a:r>
              <a:rPr lang="en-US" sz="1800" dirty="0" err="1">
                <a:solidFill>
                  <a:schemeClr val="tx2"/>
                </a:solidFill>
              </a:rPr>
              <a:t>nef</a:t>
            </a:r>
            <a:r>
              <a:rPr lang="en-US" sz="1800" dirty="0">
                <a:solidFill>
                  <a:schemeClr val="tx2"/>
                </a:solidFill>
              </a:rPr>
              <a:t>- og </a:t>
            </a:r>
            <a:r>
              <a:rPr lang="en-US" sz="1800" dirty="0" err="1">
                <a:solidFill>
                  <a:schemeClr val="tx2"/>
                </a:solidFill>
              </a:rPr>
              <a:t>eyrnalækningar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Meinafræði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Rannsóknalækningar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Barna</a:t>
            </a:r>
            <a:r>
              <a:rPr lang="en-US" sz="1800" dirty="0">
                <a:solidFill>
                  <a:schemeClr val="tx2"/>
                </a:solidFill>
              </a:rPr>
              <a:t>- </a:t>
            </a:r>
            <a:r>
              <a:rPr lang="en-US" sz="1800" dirty="0" err="1">
                <a:solidFill>
                  <a:schemeClr val="tx2"/>
                </a:solidFill>
              </a:rPr>
              <a:t>og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unglingageðlækningar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is-IS" sz="1800" dirty="0">
                <a:solidFill>
                  <a:schemeClr val="tx2"/>
                </a:solidFill>
              </a:rPr>
              <a:t>Húðlækningar</a:t>
            </a:r>
          </a:p>
          <a:p>
            <a:endParaRPr lang="is-IS" sz="1800" i="1" dirty="0"/>
          </a:p>
          <a:p>
            <a:r>
              <a:rPr lang="is-IS" sz="1800" b="1" dirty="0">
                <a:solidFill>
                  <a:srgbClr val="FF0000"/>
                </a:solidFill>
              </a:rPr>
              <a:t>Sjúkraflug</a:t>
            </a:r>
          </a:p>
          <a:p>
            <a:endParaRPr lang="is-IS" sz="1800" i="1" dirty="0"/>
          </a:p>
          <a:p>
            <a:pPr marL="342900" lvl="1" indent="-342900">
              <a:buFont typeface="Arial" charset="0"/>
              <a:buChar char="•"/>
            </a:pPr>
            <a:r>
              <a:rPr lang="en-US" sz="1800" i="1" dirty="0" err="1">
                <a:solidFill>
                  <a:schemeClr val="tx2"/>
                </a:solidFill>
              </a:rPr>
              <a:t>Gigtarlækningar</a:t>
            </a:r>
            <a:endParaRPr lang="en-US" sz="1800" i="1" dirty="0">
              <a:solidFill>
                <a:schemeClr val="tx2"/>
              </a:solidFill>
            </a:endParaRPr>
          </a:p>
          <a:p>
            <a:r>
              <a:rPr lang="is-IS" sz="1800" i="1" dirty="0" smtClean="0">
                <a:solidFill>
                  <a:schemeClr val="tx2"/>
                </a:solidFill>
              </a:rPr>
              <a:t>Krabbameinslækningar</a:t>
            </a:r>
            <a:endParaRPr lang="is-IS" sz="1800" i="1" dirty="0">
              <a:solidFill>
                <a:schemeClr val="tx2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1800" i="1" dirty="0" err="1">
                <a:solidFill>
                  <a:schemeClr val="tx2"/>
                </a:solidFill>
              </a:rPr>
              <a:t>Lungnalækningar</a:t>
            </a:r>
            <a:r>
              <a:rPr lang="en-US" sz="1800" i="1" dirty="0">
                <a:solidFill>
                  <a:schemeClr val="tx2"/>
                </a:solidFill>
              </a:rPr>
              <a:t> </a:t>
            </a:r>
            <a:endParaRPr lang="en-US" sz="1800" i="1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is-IS" sz="1800" i="1" dirty="0" smtClean="0">
                <a:solidFill>
                  <a:schemeClr val="tx2"/>
                </a:solidFill>
              </a:rPr>
              <a:t>Innkirtlalækningar</a:t>
            </a:r>
            <a:endParaRPr lang="en-US" sz="1800" i="1" dirty="0">
              <a:solidFill>
                <a:schemeClr val="tx2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1800" i="1" dirty="0" err="1" smtClean="0">
                <a:solidFill>
                  <a:schemeClr val="tx2"/>
                </a:solidFill>
              </a:rPr>
              <a:t>Augnlækningar</a:t>
            </a:r>
            <a:endParaRPr lang="en-US" sz="1600" dirty="0"/>
          </a:p>
          <a:p>
            <a:endParaRPr lang="en-US" sz="16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98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Sjúklingar </a:t>
            </a:r>
            <a:r>
              <a:rPr lang="is-IS" dirty="0"/>
              <a:t>eftir </a:t>
            </a:r>
            <a:r>
              <a:rPr lang="is-IS" dirty="0" smtClean="0"/>
              <a:t>þjónustuflokkum - legudeildir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9706"/>
              </p:ext>
            </p:extLst>
          </p:nvPr>
        </p:nvGraphicFramePr>
        <p:xfrm>
          <a:off x="691978" y="1977082"/>
          <a:ext cx="10890421" cy="4468665"/>
        </p:xfrm>
        <a:graphic>
          <a:graphicData uri="http://schemas.openxmlformats.org/drawingml/2006/table">
            <a:tbl>
              <a:tblPr firstRow="1" lastRow="1">
                <a:tableStyleId>{3B4B98B0-60AC-42C2-AFA5-B58CD77FA1E5}</a:tableStyleId>
              </a:tblPr>
              <a:tblGrid>
                <a:gridCol w="6016386"/>
                <a:gridCol w="974807"/>
                <a:gridCol w="974807"/>
                <a:gridCol w="974807"/>
                <a:gridCol w="974807"/>
                <a:gridCol w="974807"/>
              </a:tblGrid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HEITI ÞJÓNUSTUFLOKKS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>
                          <a:effectLst/>
                        </a:rPr>
                        <a:t>2015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2016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Bæklunarskurðlækningar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Almennar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lyflækningar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Almennar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skurðlækningar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Meðganga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fæðing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Nýburi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Almennar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barnalækningar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Almennar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geðlækningar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Endurhæfingarlækningar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Hjartalækningar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Meltingalækningar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Öldrunarlækningar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Lungnalækningar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Kvensjúkdómar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Annað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988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 smtClean="0">
                          <a:effectLst/>
                        </a:rPr>
                        <a:t>Fjöldi sj.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5.953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5.728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5.777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5.816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u="none" strike="noStrike" dirty="0">
                          <a:effectLst/>
                        </a:rPr>
                        <a:t>6.252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0" marR="6690" marT="66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Göngudeildarþjónusta lækna - viðtöl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97298"/>
              </p:ext>
            </p:extLst>
          </p:nvPr>
        </p:nvGraphicFramePr>
        <p:xfrm>
          <a:off x="609599" y="1894709"/>
          <a:ext cx="10972800" cy="3709356"/>
        </p:xfrm>
        <a:graphic>
          <a:graphicData uri="http://schemas.openxmlformats.org/drawingml/2006/table">
            <a:tbl>
              <a:tblPr firstRow="1" lastRow="1">
                <a:tableStyleId>{3B4B98B0-60AC-42C2-AFA5-B58CD77FA1E5}</a:tableStyleId>
              </a:tblPr>
              <a:tblGrid>
                <a:gridCol w="3822781"/>
                <a:gridCol w="1179871"/>
                <a:gridCol w="1179871"/>
                <a:gridCol w="1179871"/>
                <a:gridCol w="1179871"/>
                <a:gridCol w="1179871"/>
                <a:gridCol w="1250664"/>
              </a:tblGrid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Sérgrein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Barnalækningar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1.136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1.321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1.481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1.254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1.373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Barna</a:t>
                      </a:r>
                      <a:r>
                        <a:rPr lang="en-US" sz="1600" u="none" strike="noStrike" dirty="0">
                          <a:effectLst/>
                        </a:rPr>
                        <a:t>- og </a:t>
                      </a:r>
                      <a:r>
                        <a:rPr lang="en-US" sz="1600" u="none" strike="noStrike" dirty="0" err="1">
                          <a:effectLst/>
                        </a:rPr>
                        <a:t>unglingageðlækningar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Bæklunarlækningar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1.425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1.564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1.856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1.709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1.884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2.066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Geðlækningar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2.558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2.090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1.845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1.402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2.104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1.631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Háls</a:t>
                      </a:r>
                      <a:r>
                        <a:rPr lang="en-US" sz="1600" u="none" strike="noStrike" dirty="0">
                          <a:effectLst/>
                        </a:rPr>
                        <a:t>-, </a:t>
                      </a:r>
                      <a:r>
                        <a:rPr lang="en-US" sz="1600" u="none" strike="noStrike" dirty="0" err="1">
                          <a:effectLst/>
                        </a:rPr>
                        <a:t>nef</a:t>
                      </a:r>
                      <a:r>
                        <a:rPr lang="en-US" sz="1600" u="none" strike="noStrike" dirty="0">
                          <a:effectLst/>
                        </a:rPr>
                        <a:t>- og </a:t>
                      </a:r>
                      <a:r>
                        <a:rPr lang="en-US" sz="1600" u="none" strike="noStrike" dirty="0" err="1">
                          <a:effectLst/>
                        </a:rPr>
                        <a:t>eyrnalækningar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383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287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Kvensjúkdómalækningar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2.675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2.643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2.632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2.665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2.619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2.729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Lyflækningar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3.711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3.967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3.869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4.784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5.005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5.200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Handlækningar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967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994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954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952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Svæfingalækningar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219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178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95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Öldrunarlækningar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25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Samtals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14.307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13.828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13.421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13.465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14.294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14.481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5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Heilbrigðisumdæmi Norðurlands</a:t>
            </a:r>
            <a:br>
              <a:rPr lang="is-IS" dirty="0" smtClean="0"/>
            </a:br>
            <a:r>
              <a:rPr lang="is-IS" dirty="0" smtClean="0"/>
              <a:t>íbúaþróun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72007"/>
              </p:ext>
            </p:extLst>
          </p:nvPr>
        </p:nvGraphicFramePr>
        <p:xfrm>
          <a:off x="609600" y="1844675"/>
          <a:ext cx="109728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3426" y="1548713"/>
            <a:ext cx="2347785" cy="738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1400" dirty="0" smtClean="0"/>
              <a:t>Fjöldi 18-64 ára pr. 65 og eldri</a:t>
            </a:r>
          </a:p>
          <a:p>
            <a:endParaRPr lang="is-IS" sz="1400" dirty="0"/>
          </a:p>
          <a:p>
            <a:r>
              <a:rPr lang="is-IS" sz="1400" dirty="0" smtClean="0"/>
              <a:t>          4,8	               3,3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89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dirty="0">
                <a:latin typeface="MV Boli" panose="02000500030200090000" pitchFamily="2" charset="0"/>
                <a:cs typeface="MV Boli" panose="02000500030200090000" pitchFamily="2" charset="0"/>
              </a:rPr>
              <a:t>Íbúaþróun og vænt breyting legudaga til </a:t>
            </a:r>
            <a:r>
              <a:rPr lang="is-I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2040</a:t>
            </a:r>
            <a:endParaRPr lang="is-I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Content Placeholder 3" descr="Mynd 5. Íbúaþróun og vænt breyting legudaga til 2040.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844675"/>
          <a:ext cx="109728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AEEB-9705-4F90-B73B-F7E597D0F217}" type="slidenum">
              <a:rPr lang="is-IS" smtClean="0"/>
              <a:t>8</a:t>
            </a:fld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6396147" y="2059444"/>
            <a:ext cx="25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Væntir legudagar 2040</a:t>
            </a:r>
            <a:endParaRPr lang="is-I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56983" y="2244110"/>
            <a:ext cx="228600" cy="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600" b="1" dirty="0" smtClean="0"/>
              <a:t>Þjónusta </a:t>
            </a:r>
            <a:r>
              <a:rPr lang="is-IS" sz="3600" b="1" dirty="0"/>
              <a:t>sem skynsamlegt væri að auka og efla á </a:t>
            </a:r>
            <a:r>
              <a:rPr lang="is-IS" sz="3600" b="1" dirty="0" smtClean="0"/>
              <a:t>SAk</a:t>
            </a:r>
            <a:endParaRPr lang="is-I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75899"/>
              </p:ext>
            </p:extLst>
          </p:nvPr>
        </p:nvGraphicFramePr>
        <p:xfrm>
          <a:off x="1120347" y="1978861"/>
          <a:ext cx="10025448" cy="436651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580237"/>
                <a:gridCol w="5445211"/>
              </a:tblGrid>
              <a:tr h="20125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Þjónustuþáttur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</a:rPr>
                        <a:t>Af hverju aukin þjónusta á SAk</a:t>
                      </a:r>
                      <a:endParaRPr lang="en-US" sz="20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Efling sérfræðiþjónustu við stofnanir á upptökusvæði </a:t>
                      </a:r>
                      <a:r>
                        <a:rPr lang="is-IS" sz="1600" dirty="0" smtClean="0">
                          <a:effectLst/>
                        </a:rPr>
                        <a:t>SAk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Nýta þá sérfræðiþekkingu sem er á svæðinu</a:t>
                      </a:r>
                      <a:endParaRPr lang="en-US" sz="16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77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Fjarheilbrigðisþjónusta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Hagkvæm leið til að veita þjónustu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Nýtist bæði á sviði bráðaþjónustu og göngudeildarþjónustu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Gagnast sérstaklega til að styrkja þjónustu í </a:t>
                      </a:r>
                      <a:r>
                        <a:rPr lang="is-IS" sz="1600" dirty="0" smtClean="0">
                          <a:effectLst/>
                        </a:rPr>
                        <a:t>þettbýli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377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is-IS" sz="1600" dirty="0">
                          <a:effectLst/>
                        </a:rPr>
                        <a:t>Hjartaþræðingar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Bætir og jafnar þjónustustig 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Ekki þarf að flytja sjúklinga til Reykjavíkur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Eykur öryggi </a:t>
                      </a:r>
                      <a:r>
                        <a:rPr lang="is-IS" sz="1600" dirty="0" smtClean="0">
                          <a:effectLst/>
                        </a:rPr>
                        <a:t>sjúklinga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Læknisfræðileg þjónusta við sjúkraflug</a:t>
                      </a: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Fjölgun sjúkrafluga og samhliða vaxandi þörf fyrir þjónustuna </a:t>
                      </a: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Bætir öryggi </a:t>
                      </a:r>
                      <a:r>
                        <a:rPr lang="is-IS" sz="1600" dirty="0" smtClean="0">
                          <a:effectLst/>
                        </a:rPr>
                        <a:t>sjúklinga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élagsmálaráðherra 7.maí 2015" id="{461C103F-93BB-490B-8060-4DDD29E0C953}" vid="{C122B9FC-B589-42E6-9F85-DDA4637D1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 breiðsíðu template</Template>
  <TotalTime>709</TotalTime>
  <Words>1067</Words>
  <Application>Microsoft Office PowerPoint</Application>
  <PresentationFormat>Widescreen</PresentationFormat>
  <Paragraphs>358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MV Boli</vt:lpstr>
      <vt:lpstr>Times New Roman</vt:lpstr>
      <vt:lpstr>SAk ppt</vt:lpstr>
      <vt:lpstr>Þjónustuviðmið í heilbrigðisþjónustu</vt:lpstr>
      <vt:lpstr>PowerPoint Presentation</vt:lpstr>
      <vt:lpstr>Sjúkrahúsið á Akureyri</vt:lpstr>
      <vt:lpstr>Sérgreinar</vt:lpstr>
      <vt:lpstr>Sjúklingar eftir þjónustuflokkum - legudeildir</vt:lpstr>
      <vt:lpstr>Göngudeildarþjónusta lækna - viðtöl</vt:lpstr>
      <vt:lpstr>Heilbrigðisumdæmi Norðurlands íbúaþróun</vt:lpstr>
      <vt:lpstr>Íbúaþróun og vænt breyting legudaga til 2040</vt:lpstr>
      <vt:lpstr>Þjónusta sem skynsamlegt væri að auka og efla á SAk</vt:lpstr>
      <vt:lpstr>Þjónusta sem skynsamlegt væri að auka og efla á SAk</vt:lpstr>
      <vt:lpstr>Þjónusta sem SAk á ekki að veita eða draga verulega úr</vt:lpstr>
      <vt:lpstr>Komur á bráðamóttöku jan-okt</vt:lpstr>
      <vt:lpstr>Fjarheilbrigðisþjónusta</vt:lpstr>
      <vt:lpstr>Critical Disruptions Shaping Health Care’s Future</vt:lpstr>
      <vt:lpstr>Multimorbidity Weighs Heavily 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ÖRYGGI – SAMVINNA – FRAMSÆKNI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Bjarni Smári Jónasson</dc:creator>
  <cp:lastModifiedBy>Bjarni Smári Jónasson</cp:lastModifiedBy>
  <cp:revision>41</cp:revision>
  <cp:lastPrinted>2017-11-23T08:18:14Z</cp:lastPrinted>
  <dcterms:created xsi:type="dcterms:W3CDTF">2017-11-13T10:43:53Z</dcterms:created>
  <dcterms:modified xsi:type="dcterms:W3CDTF">2017-11-23T08:18:20Z</dcterms:modified>
</cp:coreProperties>
</file>