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71" r:id="rId6"/>
    <p:sldId id="272" r:id="rId7"/>
    <p:sldId id="273" r:id="rId8"/>
    <p:sldId id="274" r:id="rId9"/>
    <p:sldId id="276" r:id="rId10"/>
    <p:sldId id="275" r:id="rId11"/>
    <p:sldId id="269" r:id="rId12"/>
    <p:sldId id="263" r:id="rId13"/>
    <p:sldId id="265" r:id="rId14"/>
    <p:sldId id="266" r:id="rId15"/>
    <p:sldId id="270" r:id="rId16"/>
    <p:sldId id="268" r:id="rId1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andi" initials="n" lastIdx="5" clrIdx="0">
    <p:extLst>
      <p:ext uri="{19B8F6BF-5375-455C-9EA6-DF929625EA0E}">
        <p15:presenceInfo xmlns:p15="http://schemas.microsoft.com/office/powerpoint/2012/main" userId="notan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F9EB-E30E-4EE9-8F20-714B6DBB2C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5007D-24AC-44DA-A9C4-A0C2EAAB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1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FD7CF-0A54-4A25-B9E8-540131AE0A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4BC59-7FCB-47D8-9B12-EC4EC8E1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8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is-IS"/>
              <a:t>Sigurður E. Sigurðsson fundarstjóri</a:t>
            </a:r>
          </a:p>
          <a:p>
            <a:pPr lvl="0"/>
            <a:r>
              <a:rPr lang="is-IS"/>
              <a:t>Nína Hrönn Gunnarsdóttir fundarritari </a:t>
            </a:r>
          </a:p>
          <a:p>
            <a:pPr lvl="0"/>
            <a:r>
              <a:rPr lang="is-IS"/>
              <a:t>Athugasemdir við þetta fyrirkomulag?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B1930D5-FEE2-4C82-81E8-135651878360}" type="slidenum"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133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4BC59-7FCB-47D8-9B12-EC4EC8E17C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2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reeform 8"/>
          <p:cNvSpPr/>
          <p:nvPr/>
        </p:nvSpPr>
        <p:spPr>
          <a:xfrm>
            <a:off x="-31720" y="4321161"/>
            <a:ext cx="1395474" cy="781784"/>
          </a:xfrm>
          <a:custGeom>
            <a:avLst/>
            <a:gdLst>
              <a:gd name="f0" fmla="val w"/>
              <a:gd name="f1" fmla="val h"/>
              <a:gd name="f2" fmla="val 0"/>
              <a:gd name="f3" fmla="val 8042"/>
              <a:gd name="f4" fmla="val 10000"/>
              <a:gd name="f5" fmla="val 5799"/>
              <a:gd name="f6" fmla="val 5880"/>
              <a:gd name="f7" fmla="val 5934"/>
              <a:gd name="f8" fmla="val 9940"/>
              <a:gd name="f9" fmla="val 5961"/>
              <a:gd name="f10" fmla="val 9880"/>
              <a:gd name="f11" fmla="val 9820"/>
              <a:gd name="f12" fmla="val 5988"/>
              <a:gd name="f13" fmla="val 5260"/>
              <a:gd name="f14" fmla="val 8096"/>
              <a:gd name="f15" fmla="val 5140"/>
              <a:gd name="f16" fmla="val 4901"/>
              <a:gd name="f17" fmla="val 4721"/>
              <a:gd name="f18" fmla="val 221"/>
              <a:gd name="f19" fmla="val 160"/>
              <a:gd name="f20" fmla="val 101"/>
              <a:gd name="f21" fmla="val 41"/>
              <a:gd name="f22" fmla="val 18"/>
              <a:gd name="f23" fmla="val 12"/>
              <a:gd name="f24" fmla="val 3330"/>
              <a:gd name="f25" fmla="val 6"/>
              <a:gd name="f26" fmla="val 6661"/>
              <a:gd name="f27" fmla="val 9991"/>
              <a:gd name="f28" fmla="*/ f0 1 8042"/>
              <a:gd name="f29" fmla="*/ f1 1 10000"/>
              <a:gd name="f30" fmla="val f2"/>
              <a:gd name="f31" fmla="val f3"/>
              <a:gd name="f32" fmla="val f4"/>
              <a:gd name="f33" fmla="+- f32 0 f30"/>
              <a:gd name="f34" fmla="+- f31 0 f30"/>
              <a:gd name="f35" fmla="*/ f34 1 8042"/>
              <a:gd name="f36" fmla="*/ f33 1 10000"/>
              <a:gd name="f37" fmla="*/ f30 1 f35"/>
              <a:gd name="f38" fmla="*/ f31 1 f35"/>
              <a:gd name="f39" fmla="*/ f30 1 f36"/>
              <a:gd name="f40" fmla="*/ f32 1 f36"/>
              <a:gd name="f41" fmla="*/ f37 f28 1"/>
              <a:gd name="f42" fmla="*/ f38 f28 1"/>
              <a:gd name="f43" fmla="*/ f40 f29 1"/>
              <a:gd name="f44" fmla="*/ f3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8042" h="10000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lnTo>
                  <a:pt x="f3" y="f13"/>
                </a:lnTo>
                <a:cubicBezTo>
                  <a:pt x="f14" y="f15"/>
                  <a:pt x="f14" y="f16"/>
                  <a:pt x="f3" y="f17"/>
                </a:cubicBezTo>
                <a:lnTo>
                  <a:pt x="f12" y="f18"/>
                </a:ln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1"/>
                  <a:pt x="f5" y="f21"/>
                </a:cubicBezTo>
                <a:lnTo>
                  <a:pt x="f22" y="f2"/>
                </a:lnTo>
                <a:cubicBezTo>
                  <a:pt x="f23" y="f24"/>
                  <a:pt x="f25" y="f26"/>
                  <a:pt x="f2" y="f27"/>
                </a:cubicBezTo>
                <a:lnTo>
                  <a:pt x="f5" y="f4"/>
                </a:ln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23330" y="4529544"/>
            <a:ext cx="58497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F8F2056-D39C-4E1B-805F-CE200DC35D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4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reeform 11"/>
          <p:cNvSpPr/>
          <p:nvPr/>
        </p:nvSpPr>
        <p:spPr>
          <a:xfrm flipV="1">
            <a:off x="54" y="711192"/>
            <a:ext cx="1358359" cy="508004"/>
          </a:xfrm>
          <a:custGeom>
            <a:avLst/>
            <a:gdLst>
              <a:gd name="f0" fmla="val w"/>
              <a:gd name="f1" fmla="val h"/>
              <a:gd name="f2" fmla="val 0"/>
              <a:gd name="f3" fmla="val 7908"/>
              <a:gd name="f4" fmla="val 10000"/>
              <a:gd name="f5" fmla="val 4694"/>
              <a:gd name="f6" fmla="val 6575"/>
              <a:gd name="f7" fmla="val 188"/>
              <a:gd name="f8" fmla="val 6566"/>
              <a:gd name="f9" fmla="val 157"/>
              <a:gd name="f10" fmla="val 6555"/>
              <a:gd name="f11" fmla="val 125"/>
              <a:gd name="f12" fmla="val 6546"/>
              <a:gd name="f13" fmla="val 94"/>
              <a:gd name="f14" fmla="val 6519"/>
              <a:gd name="f15" fmla="val 6491"/>
              <a:gd name="f16" fmla="val 6463"/>
              <a:gd name="f17" fmla="val 5935"/>
              <a:gd name="f18" fmla="val 62"/>
              <a:gd name="f19" fmla="val 9952"/>
              <a:gd name="f20" fmla="val 9859"/>
              <a:gd name="f21" fmla="val 9764"/>
              <a:gd name="f22" fmla="val 5258"/>
              <a:gd name="f23" fmla="val 7963"/>
              <a:gd name="f24" fmla="val 5070"/>
              <a:gd name="f25" fmla="val 4883"/>
              <a:gd name="f26" fmla="*/ f0 1 7908"/>
              <a:gd name="f27" fmla="*/ f1 1 10000"/>
              <a:gd name="f28" fmla="val f2"/>
              <a:gd name="f29" fmla="val f3"/>
              <a:gd name="f30" fmla="val f4"/>
              <a:gd name="f31" fmla="+- f30 0 f28"/>
              <a:gd name="f32" fmla="+- f29 0 f28"/>
              <a:gd name="f33" fmla="*/ f32 1 7908"/>
              <a:gd name="f34" fmla="*/ f31 1 10000"/>
              <a:gd name="f35" fmla="*/ f28 1 f33"/>
              <a:gd name="f36" fmla="*/ f29 1 f33"/>
              <a:gd name="f37" fmla="*/ f28 1 f34"/>
              <a:gd name="f38" fmla="*/ f30 1 f34"/>
              <a:gd name="f39" fmla="*/ f35 f26 1"/>
              <a:gd name="f40" fmla="*/ f36 f26 1"/>
              <a:gd name="f41" fmla="*/ f38 f27 1"/>
              <a:gd name="f42" fmla="*/ f37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9" t="f42" r="f40" b="f41"/>
            <a:pathLst>
              <a:path w="790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lnTo>
                  <a:pt x="f2" y="f4"/>
                </a:lnTo>
                <a:lnTo>
                  <a:pt x="f17" y="f19"/>
                </a:lnTo>
                <a:lnTo>
                  <a:pt x="f16" y="f19"/>
                </a:lnTo>
                <a:cubicBezTo>
                  <a:pt x="f15" y="f19"/>
                  <a:pt x="f14" y="f20"/>
                  <a:pt x="f12" y="f20"/>
                </a:cubicBezTo>
                <a:cubicBezTo>
                  <a:pt x="f12" y="f21"/>
                  <a:pt x="f6" y="f21"/>
                  <a:pt x="f6" y="f21"/>
                </a:cubicBezTo>
                <a:lnTo>
                  <a:pt x="f3" y="f22"/>
                </a:lnTo>
                <a:cubicBezTo>
                  <a:pt x="f23" y="f24"/>
                  <a:pt x="f23" y="f25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7376F-2F3C-41F0-966F-236DA5D4E2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id:babd1375-17fc-4b17-bbbf-4c7526937245@fsa.i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988840"/>
            <a:ext cx="7772400" cy="15935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is-IS" dirty="0"/>
              <a:t>Aðalfundur LH</a:t>
            </a:r>
            <a:endParaRPr lang="en-US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lvl="0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Reykjavík Nordica</a:t>
            </a:r>
            <a:endParaRPr lang="en-US" dirty="0">
              <a:solidFill>
                <a:srgbClr val="595959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24. </a:t>
            </a:r>
            <a:r>
              <a:rPr lang="en-US" dirty="0" err="1">
                <a:solidFill>
                  <a:srgbClr val="595959"/>
                </a:solidFill>
              </a:rPr>
              <a:t>nóvember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smtClean="0">
                <a:solidFill>
                  <a:srgbClr val="595959"/>
                </a:solidFill>
              </a:rPr>
              <a:t>2017</a:t>
            </a:r>
            <a:endParaRPr lang="en-US" dirty="0">
              <a:solidFill>
                <a:srgbClr val="595959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70757" y="0"/>
            <a:ext cx="5760637" cy="27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02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08372"/>
              </p:ext>
            </p:extLst>
          </p:nvPr>
        </p:nvGraphicFramePr>
        <p:xfrm>
          <a:off x="2339752" y="764704"/>
          <a:ext cx="5040560" cy="4807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9142"/>
                <a:gridCol w="1301418"/>
              </a:tblGrid>
              <a:tr h="2670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s-IS" sz="1600" b="1" u="none" strike="noStrike" dirty="0">
                          <a:effectLst/>
                        </a:rPr>
                        <a:t>Fjárhagsáætlun </a:t>
                      </a:r>
                      <a:r>
                        <a:rPr lang="is-IS" sz="1600" b="1" u="none" strike="noStrike" dirty="0" smtClean="0">
                          <a:effectLst/>
                        </a:rPr>
                        <a:t>september 2017 </a:t>
                      </a:r>
                      <a:r>
                        <a:rPr lang="is-IS" sz="1600" b="1" u="none" strike="noStrike" dirty="0">
                          <a:effectLst/>
                        </a:rPr>
                        <a:t>- ágúst </a:t>
                      </a:r>
                      <a:r>
                        <a:rPr lang="is-IS" sz="1600" b="1" u="none" strike="noStrike" dirty="0" smtClean="0">
                          <a:effectLst/>
                        </a:rPr>
                        <a:t>2018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Tekjur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Árgjöld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665.000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Vaxtatekjur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sng" strike="noStrike" dirty="0" smtClean="0">
                          <a:effectLst/>
                        </a:rPr>
                        <a:t>35.000</a:t>
                      </a:r>
                      <a:r>
                        <a:rPr lang="is-IS" sz="1200" u="none" strike="noStrike" dirty="0" smtClean="0">
                          <a:effectLst/>
                        </a:rPr>
                        <a:t>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02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Tekjur samtals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 smtClean="0">
                          <a:effectLst/>
                        </a:rPr>
                        <a:t>715.000 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029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Gjöld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Skrifstofukostnaður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120.000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Fundakostnaður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430.000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Annar kostnaður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45.000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Þjónustugjöld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>
                          <a:effectLst/>
                        </a:rPr>
                        <a:t>1</a:t>
                      </a:r>
                      <a:r>
                        <a:rPr lang="is-IS" sz="1200" u="none" strike="noStrike" dirty="0" smtClean="0">
                          <a:effectLst/>
                        </a:rPr>
                        <a:t>0.000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Fjármagnstekjuskattur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sng" strike="noStrike" dirty="0">
                          <a:effectLst/>
                        </a:rPr>
                        <a:t>10.000 </a:t>
                      </a:r>
                      <a:endParaRPr lang="is-I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02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Gjöld samtals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 smtClean="0">
                          <a:effectLst/>
                        </a:rPr>
                        <a:t>615.000</a:t>
                      </a:r>
                      <a:r>
                        <a:rPr lang="is-IS" sz="1200" u="none" strike="noStrike" dirty="0" smtClean="0">
                          <a:effectLst/>
                        </a:rPr>
                        <a:t> 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029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346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029"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Niðurstaða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 smtClean="0">
                          <a:effectLst/>
                        </a:rPr>
                        <a:t>100.000 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Framboð til stjórnar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0328"/>
              </p:ext>
            </p:extLst>
          </p:nvPr>
        </p:nvGraphicFramePr>
        <p:xfrm>
          <a:off x="467544" y="16288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Nafn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Kjörtímabil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Staða í stjórn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Guðný Friðriksdóttir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 </a:t>
                      </a: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nóvember </a:t>
                      </a: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 ár)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Formaður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Elís Reynarsson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2014-2016 / </a:t>
                      </a: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2016-2018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Gjaldkeri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Lilja Stefánsdóttir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2017 / </a:t>
                      </a:r>
                      <a:r>
                        <a:rPr lang="is-I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2017-2019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Aðalfulltrúi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Rósa Marinósdóttir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2014-2016 / </a:t>
                      </a: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2016-2018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Ritari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Margrét Grímsdóttir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2017-2019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Aðalfulltrúi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Anna María Snorradóttir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2016-2018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Varamaður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Jónas Guðmundsson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2017-2019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Varamaður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Pétur Heimisson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2016-2018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s-I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Varamaður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82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45203" y="624105"/>
            <a:ext cx="6589202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/>
              <a:t>Kosning skoðunarmanna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1942414" y="2133596"/>
            <a:ext cx="6591982" cy="37776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 dirty="0" smtClean="0"/>
              <a:t>Helgi Kristjónsson</a:t>
            </a:r>
            <a:endParaRPr lang="is-IS" dirty="0"/>
          </a:p>
          <a:p>
            <a:pPr lvl="0"/>
            <a:r>
              <a:rPr lang="is-IS" dirty="0" smtClean="0"/>
              <a:t>Guðmundur Magnússon</a:t>
            </a:r>
          </a:p>
          <a:p>
            <a:pPr lvl="0"/>
            <a:endParaRPr lang="is-IS" dirty="0"/>
          </a:p>
          <a:p>
            <a:pPr lvl="0"/>
            <a:r>
              <a:rPr lang="is-IS" dirty="0" smtClean="0"/>
              <a:t>Björn Steinar Pálmason til vara</a:t>
            </a:r>
            <a:endParaRPr lang="is-IS" dirty="0"/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91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 idx="4294967295"/>
          </p:nvPr>
        </p:nvSpPr>
        <p:spPr>
          <a:xfrm>
            <a:off x="1942414" y="3573016"/>
            <a:ext cx="6600450" cy="15841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is-IS" sz="3600" dirty="0">
                <a:solidFill>
                  <a:srgbClr val="FF0000"/>
                </a:solidFill>
              </a:rPr>
              <a:t>Stutt hlé – </a:t>
            </a:r>
            <a:r>
              <a:rPr lang="is-IS" sz="3600" dirty="0" smtClean="0">
                <a:solidFill>
                  <a:srgbClr val="FF0000"/>
                </a:solidFill>
              </a:rPr>
              <a:t>fram að málþingi</a:t>
            </a:r>
            <a:endParaRPr lang="is-I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6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 idx="4294967295"/>
          </p:nvPr>
        </p:nvSpPr>
        <p:spPr>
          <a:xfrm>
            <a:off x="1942414" y="2514600"/>
            <a:ext cx="6600450" cy="22627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is-IS" sz="4000" b="1" dirty="0" smtClean="0">
                <a:solidFill>
                  <a:srgbClr val="FF0000"/>
                </a:solidFill>
              </a:rPr>
              <a:t>Þjónustuviðmið í heilbrigðisþjónustu</a:t>
            </a:r>
            <a:endParaRPr lang="is-IS" sz="4000" dirty="0">
              <a:solidFill>
                <a:srgbClr val="FF0000"/>
              </a:solidFill>
            </a:endParaRPr>
          </a:p>
        </p:txBody>
      </p:sp>
      <p:sp>
        <p:nvSpPr>
          <p:cNvPr id="3" name="Subtitle 4"/>
          <p:cNvSpPr txBox="1">
            <a:spLocks noGrp="1"/>
          </p:cNvSpPr>
          <p:nvPr>
            <p:ph type="subTitle" idx="4294967295"/>
          </p:nvPr>
        </p:nvSpPr>
        <p:spPr>
          <a:xfrm>
            <a:off x="1942414" y="4777383"/>
            <a:ext cx="6600450" cy="11262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lvl="0" indent="0">
              <a:buNone/>
            </a:pPr>
            <a:r>
              <a:rPr lang="is-IS" dirty="0">
                <a:solidFill>
                  <a:srgbClr val="595959"/>
                </a:solidFill>
              </a:rPr>
              <a:t>Málþing á vegum LH</a:t>
            </a: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2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615"/>
          </a:xfrm>
        </p:spPr>
        <p:txBody>
          <a:bodyPr>
            <a:normAutofit/>
          </a:bodyPr>
          <a:lstStyle/>
          <a:p>
            <a:pPr algn="ctr"/>
            <a:r>
              <a:rPr lang="is-IS" sz="2400" dirty="0" smtClean="0">
                <a:effectLst/>
              </a:rPr>
              <a:t>DAGSKRÁ</a:t>
            </a:r>
            <a:endParaRPr lang="en-US" sz="3600" dirty="0">
              <a:effectLst/>
            </a:endParaRPr>
          </a:p>
        </p:txBody>
      </p:sp>
      <p:pic>
        <p:nvPicPr>
          <p:cNvPr id="5" name="Picture 4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78971"/>
              </p:ext>
            </p:extLst>
          </p:nvPr>
        </p:nvGraphicFramePr>
        <p:xfrm>
          <a:off x="820324" y="806253"/>
          <a:ext cx="7928139" cy="5791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027"/>
                <a:gridCol w="6828112"/>
              </a:tblGrid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klukkan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Efni 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13:45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Erindi frá</a:t>
                      </a:r>
                      <a:r>
                        <a:rPr lang="is-IS" baseline="0" dirty="0" smtClean="0"/>
                        <a:t> </a:t>
                      </a:r>
                      <a:r>
                        <a:rPr lang="is-IS" dirty="0" smtClean="0"/>
                        <a:t>velferðarráðuneyti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14:00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mtClean="0"/>
                        <a:t>Jón Helgi Björnsson, forstjóri HSN</a:t>
                      </a:r>
                      <a:endParaRPr lang="is-IS" dirty="0" smtClean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14:10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Guðjón Hauksson,</a:t>
                      </a:r>
                      <a:r>
                        <a:rPr lang="is-IS" baseline="0" dirty="0" smtClean="0"/>
                        <a:t> forstjóri HSA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14:20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Herdís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Gunnarsdóttir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forstjóri</a:t>
                      </a:r>
                      <a:r>
                        <a:rPr lang="en-US" dirty="0" smtClean="0"/>
                        <a:t> HSU</a:t>
                      </a:r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Svanhvit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Jakobsdóttir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forstjóri</a:t>
                      </a:r>
                      <a:r>
                        <a:rPr lang="en-US" dirty="0" smtClean="0"/>
                        <a:t> HH</a:t>
                      </a:r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0000"/>
                          </a:solidFill>
                        </a:rPr>
                        <a:t>14:40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KAFFIHLÉ</a:t>
                      </a:r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15:00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Ingibjörg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Steindórsdóttir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framkvæmdastj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hjúkr</a:t>
                      </a:r>
                      <a:r>
                        <a:rPr lang="en-US" baseline="0" dirty="0" smtClean="0"/>
                        <a:t>. HSS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is-IS" dirty="0" smtClean="0"/>
                        <a:t>15:10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Jóhanna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Fjóla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Jóhannesdóttir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forstjóri</a:t>
                      </a:r>
                      <a:r>
                        <a:rPr lang="en-US" baseline="0" dirty="0" smtClean="0"/>
                        <a:t> HVE</a:t>
                      </a:r>
                      <a:endParaRPr lang="en-US" dirty="0" smtClean="0"/>
                    </a:p>
                  </a:txBody>
                  <a:tcPr/>
                </a:tc>
              </a:tr>
              <a:tr h="678770">
                <a:tc>
                  <a:txBody>
                    <a:bodyPr/>
                    <a:lstStyle/>
                    <a:p>
                      <a:r>
                        <a:rPr lang="is-IS" dirty="0" smtClean="0"/>
                        <a:t>15:20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Hörður Högnason, </a:t>
                      </a:r>
                      <a:r>
                        <a:rPr lang="en-US" baseline="0" dirty="0" err="1" smtClean="0"/>
                        <a:t>framkvæmdastj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hjúkr</a:t>
                      </a:r>
                      <a:r>
                        <a:rPr lang="en-US" baseline="0" dirty="0" smtClean="0"/>
                        <a:t>. HVEST</a:t>
                      </a:r>
                      <a:endParaRPr lang="en-US" dirty="0" smtClean="0"/>
                    </a:p>
                    <a:p>
                      <a:r>
                        <a:rPr lang="is-IS" dirty="0" smtClean="0"/>
                        <a:t>Fundarslit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15:30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TEYGJUHLÉ</a:t>
                      </a:r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en-US" dirty="0" smtClean="0"/>
                        <a:t>15:35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Bjarni</a:t>
                      </a:r>
                      <a:r>
                        <a:rPr lang="en-US" dirty="0" smtClean="0"/>
                        <a:t> S. </a:t>
                      </a:r>
                      <a:r>
                        <a:rPr lang="en-US" dirty="0" err="1" smtClean="0"/>
                        <a:t>Jónasson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forstjóri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SAk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en-US" dirty="0" smtClean="0"/>
                        <a:t>15:45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Páll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Matthíasson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forstjóri</a:t>
                      </a:r>
                      <a:r>
                        <a:rPr lang="en-US" dirty="0" smtClean="0"/>
                        <a:t> LSH</a:t>
                      </a:r>
                      <a:endParaRPr lang="en-US" dirty="0"/>
                    </a:p>
                  </a:txBody>
                  <a:tcPr/>
                </a:tc>
              </a:tr>
              <a:tr h="393256">
                <a:tc>
                  <a:txBody>
                    <a:bodyPr/>
                    <a:lstStyle/>
                    <a:p>
                      <a:r>
                        <a:rPr lang="en-US" dirty="0" smtClean="0"/>
                        <a:t>15:55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Umræður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fundarslit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3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 idx="4294967295"/>
          </p:nvPr>
        </p:nvSpPr>
        <p:spPr>
          <a:xfrm>
            <a:off x="1942414" y="2514600"/>
            <a:ext cx="6600450" cy="22627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is-IS" sz="4800" dirty="0" smtClean="0">
                <a:solidFill>
                  <a:srgbClr val="FF0000"/>
                </a:solidFill>
              </a:rPr>
              <a:t>Takk fyrir komuna </a:t>
            </a:r>
            <a:r>
              <a:rPr lang="is-IS" sz="5400" dirty="0" smtClean="0">
                <a:solidFill>
                  <a:srgbClr val="FF0000"/>
                </a:solidFill>
                <a:latin typeface="Wingdings" pitchFamily="2"/>
              </a:rPr>
              <a:t></a:t>
            </a:r>
            <a:endParaRPr lang="is-IS" sz="5400" dirty="0">
              <a:solidFill>
                <a:srgbClr val="FF0000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65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45203" y="624105"/>
            <a:ext cx="6589202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 dirty="0"/>
              <a:t>Fyrirkomulag dagsins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899592" y="2132856"/>
            <a:ext cx="7416824" cy="37776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2400" dirty="0" smtClean="0"/>
              <a:t>13:00–13:45</a:t>
            </a:r>
            <a:r>
              <a:rPr lang="en-US" sz="2400" dirty="0"/>
              <a:t>	</a:t>
            </a:r>
            <a:r>
              <a:rPr lang="en-US" sz="2400" b="1" dirty="0" err="1"/>
              <a:t>Aðalfundur</a:t>
            </a:r>
            <a:r>
              <a:rPr lang="en-US" sz="2400" b="1" dirty="0"/>
              <a:t> LH</a:t>
            </a:r>
          </a:p>
          <a:p>
            <a:pPr lvl="0"/>
            <a:r>
              <a:rPr lang="en-US" sz="2400" dirty="0" smtClean="0"/>
              <a:t>13:45–16:15</a:t>
            </a:r>
            <a:r>
              <a:rPr lang="en-US" sz="2400" dirty="0"/>
              <a:t>	</a:t>
            </a:r>
            <a:r>
              <a:rPr lang="en-US" sz="2400" b="1" dirty="0" err="1">
                <a:solidFill>
                  <a:srgbClr val="FF0000"/>
                </a:solidFill>
              </a:rPr>
              <a:t>Málþing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is-IS" sz="2400" b="1" dirty="0" smtClean="0">
                <a:solidFill>
                  <a:srgbClr val="FF0000"/>
                </a:solidFill>
              </a:rPr>
              <a:t>Þjónustuviðmið í 			heilbrigðisþjónustu</a:t>
            </a:r>
            <a:endParaRPr lang="is-I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3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45203" y="624105"/>
            <a:ext cx="6589202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 dirty="0"/>
              <a:t>Dagskrá aðalfundar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1403648" y="1700808"/>
            <a:ext cx="6768752" cy="4210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700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2600" dirty="0" err="1"/>
              <a:t>Kosning</a:t>
            </a:r>
            <a:r>
              <a:rPr lang="en-US" sz="2600" dirty="0"/>
              <a:t> </a:t>
            </a:r>
            <a:r>
              <a:rPr lang="en-US" sz="2600" dirty="0" err="1"/>
              <a:t>fundarstjóra</a:t>
            </a:r>
            <a:r>
              <a:rPr lang="en-US" sz="2600" dirty="0"/>
              <a:t> og </a:t>
            </a:r>
            <a:r>
              <a:rPr lang="en-US" sz="2600" dirty="0" err="1"/>
              <a:t>fundarritara</a:t>
            </a:r>
            <a:endParaRPr lang="en-US" sz="2600" dirty="0"/>
          </a:p>
          <a:p>
            <a:pPr lvl="0">
              <a:spcAft>
                <a:spcPts val="600"/>
              </a:spcAft>
            </a:pPr>
            <a:r>
              <a:rPr lang="en-US" sz="2600" dirty="0" err="1"/>
              <a:t>Skýrsla</a:t>
            </a:r>
            <a:r>
              <a:rPr lang="en-US" sz="2600" dirty="0"/>
              <a:t> </a:t>
            </a:r>
            <a:r>
              <a:rPr lang="en-US" sz="2600" dirty="0" err="1"/>
              <a:t>formanns</a:t>
            </a:r>
            <a:r>
              <a:rPr lang="en-US" sz="2600" dirty="0"/>
              <a:t> og </a:t>
            </a:r>
            <a:r>
              <a:rPr lang="en-US" sz="2600" dirty="0" err="1"/>
              <a:t>stjórnar</a:t>
            </a:r>
            <a:r>
              <a:rPr lang="en-US" sz="2600" dirty="0"/>
              <a:t> LH</a:t>
            </a:r>
          </a:p>
          <a:p>
            <a:pPr lvl="0">
              <a:spcAft>
                <a:spcPts val="600"/>
              </a:spcAft>
            </a:pPr>
            <a:r>
              <a:rPr lang="en-US" sz="2600" dirty="0" err="1"/>
              <a:t>Reikningar</a:t>
            </a:r>
            <a:r>
              <a:rPr lang="en-US" sz="2600" dirty="0"/>
              <a:t> LH </a:t>
            </a:r>
            <a:r>
              <a:rPr lang="en-US" sz="2600" dirty="0" err="1"/>
              <a:t>lagðir</a:t>
            </a:r>
            <a:r>
              <a:rPr lang="en-US" sz="2600" dirty="0"/>
              <a:t> </a:t>
            </a:r>
            <a:r>
              <a:rPr lang="en-US" sz="2600" dirty="0" err="1"/>
              <a:t>fram</a:t>
            </a:r>
            <a:r>
              <a:rPr lang="en-US" sz="2600" dirty="0"/>
              <a:t> </a:t>
            </a:r>
            <a:r>
              <a:rPr lang="en-US" sz="2600" dirty="0" err="1"/>
              <a:t>til</a:t>
            </a:r>
            <a:r>
              <a:rPr lang="en-US" sz="2600" dirty="0"/>
              <a:t> </a:t>
            </a:r>
            <a:r>
              <a:rPr lang="en-US" sz="2600" dirty="0" err="1"/>
              <a:t>afgreiðslu</a:t>
            </a:r>
            <a:endParaRPr lang="en-US" sz="2600" dirty="0"/>
          </a:p>
          <a:p>
            <a:pPr lvl="0">
              <a:spcAft>
                <a:spcPts val="600"/>
              </a:spcAft>
            </a:pPr>
            <a:r>
              <a:rPr lang="en-US" sz="2600" dirty="0" err="1"/>
              <a:t>Tillaga</a:t>
            </a:r>
            <a:r>
              <a:rPr lang="en-US" sz="2600" dirty="0"/>
              <a:t> um </a:t>
            </a:r>
            <a:r>
              <a:rPr lang="en-US" sz="2600" dirty="0" err="1"/>
              <a:t>árgjald</a:t>
            </a:r>
            <a:r>
              <a:rPr lang="en-US" sz="2600" dirty="0"/>
              <a:t> </a:t>
            </a:r>
            <a:r>
              <a:rPr lang="en-US" sz="2600" dirty="0" err="1"/>
              <a:t>næsta</a:t>
            </a:r>
            <a:r>
              <a:rPr lang="en-US" sz="2600" dirty="0"/>
              <a:t> </a:t>
            </a:r>
            <a:r>
              <a:rPr lang="en-US" sz="2600" dirty="0" err="1"/>
              <a:t>árs</a:t>
            </a:r>
            <a:endParaRPr lang="en-US" sz="2600" dirty="0"/>
          </a:p>
          <a:p>
            <a:pPr lvl="0">
              <a:spcAft>
                <a:spcPts val="600"/>
              </a:spcAft>
            </a:pPr>
            <a:r>
              <a:rPr lang="en-US" sz="2600" dirty="0" err="1"/>
              <a:t>Fjárhagsáætlun</a:t>
            </a:r>
            <a:r>
              <a:rPr lang="en-US" sz="2600" dirty="0"/>
              <a:t> </a:t>
            </a:r>
            <a:r>
              <a:rPr lang="en-US" sz="2600" dirty="0" err="1"/>
              <a:t>næsta</a:t>
            </a:r>
            <a:r>
              <a:rPr lang="en-US" sz="2600" dirty="0"/>
              <a:t> </a:t>
            </a:r>
            <a:r>
              <a:rPr lang="en-US" sz="2600" dirty="0" err="1"/>
              <a:t>starfsárs</a:t>
            </a:r>
            <a:endParaRPr lang="en-US" sz="2600" dirty="0"/>
          </a:p>
          <a:p>
            <a:pPr lvl="0">
              <a:spcAft>
                <a:spcPts val="600"/>
              </a:spcAft>
            </a:pPr>
            <a:r>
              <a:rPr lang="en-US" sz="2600" dirty="0" err="1"/>
              <a:t>Lagabreytingar</a:t>
            </a:r>
            <a:endParaRPr lang="en-US" sz="2600" dirty="0"/>
          </a:p>
          <a:p>
            <a:pPr lvl="0">
              <a:spcAft>
                <a:spcPts val="600"/>
              </a:spcAft>
            </a:pPr>
            <a:r>
              <a:rPr lang="en-US" sz="2600" dirty="0" err="1"/>
              <a:t>Kosning</a:t>
            </a:r>
            <a:r>
              <a:rPr lang="en-US" sz="2600" dirty="0"/>
              <a:t> </a:t>
            </a:r>
            <a:r>
              <a:rPr lang="en-US" sz="2600" dirty="0" err="1"/>
              <a:t>formanns</a:t>
            </a:r>
            <a:r>
              <a:rPr lang="en-US" sz="2600" dirty="0"/>
              <a:t> (</a:t>
            </a:r>
            <a:r>
              <a:rPr lang="en-US" sz="2600" dirty="0" err="1"/>
              <a:t>til</a:t>
            </a:r>
            <a:r>
              <a:rPr lang="en-US" sz="2600" dirty="0"/>
              <a:t> </a:t>
            </a:r>
            <a:r>
              <a:rPr lang="en-US" sz="2600" dirty="0" err="1"/>
              <a:t>eins</a:t>
            </a:r>
            <a:r>
              <a:rPr lang="en-US" sz="2600" dirty="0"/>
              <a:t> </a:t>
            </a:r>
            <a:r>
              <a:rPr lang="en-US" sz="2600" dirty="0" err="1"/>
              <a:t>árs</a:t>
            </a:r>
            <a:r>
              <a:rPr lang="en-US" sz="2600" dirty="0"/>
              <a:t>)</a:t>
            </a:r>
          </a:p>
          <a:p>
            <a:pPr lvl="0">
              <a:spcAft>
                <a:spcPts val="600"/>
              </a:spcAft>
            </a:pPr>
            <a:r>
              <a:rPr lang="en-US" sz="2600" dirty="0" err="1"/>
              <a:t>Kosning</a:t>
            </a:r>
            <a:r>
              <a:rPr lang="en-US" sz="2600" dirty="0"/>
              <a:t> </a:t>
            </a:r>
            <a:r>
              <a:rPr lang="en-US" sz="2600" dirty="0" err="1"/>
              <a:t>annarra</a:t>
            </a:r>
            <a:r>
              <a:rPr lang="en-US" sz="2600" dirty="0"/>
              <a:t> </a:t>
            </a:r>
            <a:r>
              <a:rPr lang="en-US" sz="2600" dirty="0" err="1"/>
              <a:t>stjórnarmanna</a:t>
            </a:r>
            <a:r>
              <a:rPr lang="en-US" sz="2600" dirty="0"/>
              <a:t> og </a:t>
            </a:r>
            <a:r>
              <a:rPr lang="en-US" sz="2600" dirty="0" err="1"/>
              <a:t>varamanna</a:t>
            </a:r>
            <a:r>
              <a:rPr lang="en-US" sz="2600" dirty="0"/>
              <a:t> (</a:t>
            </a:r>
            <a:r>
              <a:rPr lang="en-US" sz="2600" dirty="0" err="1"/>
              <a:t>til</a:t>
            </a:r>
            <a:r>
              <a:rPr lang="en-US" sz="2600" dirty="0"/>
              <a:t> </a:t>
            </a:r>
            <a:r>
              <a:rPr lang="en-US" sz="2600" dirty="0" err="1"/>
              <a:t>tveggja</a:t>
            </a:r>
            <a:r>
              <a:rPr lang="en-US" sz="2600" dirty="0"/>
              <a:t> </a:t>
            </a:r>
            <a:r>
              <a:rPr lang="en-US" sz="2600" dirty="0" err="1"/>
              <a:t>ára</a:t>
            </a:r>
            <a:r>
              <a:rPr lang="en-US" sz="2600" dirty="0"/>
              <a:t>)</a:t>
            </a:r>
          </a:p>
          <a:p>
            <a:pPr lvl="0">
              <a:spcAft>
                <a:spcPts val="600"/>
              </a:spcAft>
            </a:pPr>
            <a:r>
              <a:rPr lang="en-US" sz="2600" dirty="0" err="1"/>
              <a:t>Kosning</a:t>
            </a:r>
            <a:r>
              <a:rPr lang="en-US" sz="2600" dirty="0"/>
              <a:t> </a:t>
            </a:r>
            <a:r>
              <a:rPr lang="en-US" sz="2600" dirty="0" err="1"/>
              <a:t>tveggja</a:t>
            </a:r>
            <a:r>
              <a:rPr lang="en-US" sz="2600" dirty="0"/>
              <a:t> </a:t>
            </a:r>
            <a:r>
              <a:rPr lang="en-US" sz="2600" dirty="0" err="1"/>
              <a:t>skoðunarmanna</a:t>
            </a:r>
            <a:r>
              <a:rPr lang="en-US" sz="2600" dirty="0"/>
              <a:t> og </a:t>
            </a:r>
            <a:r>
              <a:rPr lang="en-US" sz="2600" dirty="0" err="1"/>
              <a:t>eins</a:t>
            </a:r>
            <a:r>
              <a:rPr lang="en-US" sz="2600" dirty="0"/>
              <a:t> </a:t>
            </a:r>
            <a:r>
              <a:rPr lang="en-US" sz="2600" dirty="0" err="1"/>
              <a:t>til</a:t>
            </a:r>
            <a:r>
              <a:rPr lang="en-US" sz="2600" dirty="0"/>
              <a:t> </a:t>
            </a:r>
            <a:r>
              <a:rPr lang="en-US" sz="2600" dirty="0" err="1"/>
              <a:t>vara</a:t>
            </a:r>
            <a:r>
              <a:rPr lang="en-US" sz="2600" dirty="0"/>
              <a:t> (</a:t>
            </a:r>
            <a:r>
              <a:rPr lang="en-US" sz="2600" dirty="0" err="1"/>
              <a:t>til</a:t>
            </a:r>
            <a:r>
              <a:rPr lang="en-US" sz="2600" dirty="0"/>
              <a:t> </a:t>
            </a:r>
            <a:r>
              <a:rPr lang="en-US" sz="2600" dirty="0" err="1"/>
              <a:t>eins</a:t>
            </a:r>
            <a:r>
              <a:rPr lang="en-US" sz="2600" dirty="0"/>
              <a:t> </a:t>
            </a:r>
            <a:r>
              <a:rPr lang="en-US" sz="2600" dirty="0" err="1"/>
              <a:t>árs</a:t>
            </a:r>
            <a:r>
              <a:rPr lang="en-US" sz="2600" dirty="0"/>
              <a:t>)</a:t>
            </a:r>
          </a:p>
          <a:p>
            <a:pPr lvl="0">
              <a:spcAft>
                <a:spcPts val="600"/>
              </a:spcAft>
            </a:pPr>
            <a:r>
              <a:rPr lang="en-US" sz="2600" dirty="0" err="1"/>
              <a:t>Önnur</a:t>
            </a:r>
            <a:r>
              <a:rPr lang="en-US" sz="2600" dirty="0"/>
              <a:t> </a:t>
            </a:r>
            <a:r>
              <a:rPr lang="en-US" sz="2600" dirty="0" err="1"/>
              <a:t>mál</a:t>
            </a:r>
            <a:endParaRPr lang="en-US" sz="2600" dirty="0"/>
          </a:p>
          <a:p>
            <a:pPr lvl="0"/>
            <a:endParaRPr lang="en-US" dirty="0"/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4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45203" y="624105"/>
            <a:ext cx="6589202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 dirty="0"/>
              <a:t>Dagskrá aðalfundar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1475656" y="1904996"/>
            <a:ext cx="7058740" cy="4006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err="1"/>
              <a:t>Kosning</a:t>
            </a:r>
            <a:r>
              <a:rPr lang="en-US" dirty="0"/>
              <a:t> </a:t>
            </a:r>
            <a:r>
              <a:rPr lang="en-US" dirty="0" err="1"/>
              <a:t>fundarstjóra</a:t>
            </a:r>
            <a:r>
              <a:rPr lang="en-US" dirty="0"/>
              <a:t> og </a:t>
            </a:r>
            <a:r>
              <a:rPr lang="en-US" dirty="0" err="1"/>
              <a:t>fundarritara</a:t>
            </a:r>
            <a:endParaRPr lang="en-US" dirty="0"/>
          </a:p>
          <a:p>
            <a:pPr lvl="0">
              <a:spcAft>
                <a:spcPts val="600"/>
              </a:spcAft>
            </a:pPr>
            <a:r>
              <a:rPr lang="en-US" dirty="0" err="1"/>
              <a:t>Skýrsla</a:t>
            </a:r>
            <a:r>
              <a:rPr lang="en-US" dirty="0"/>
              <a:t> </a:t>
            </a:r>
            <a:r>
              <a:rPr lang="en-US" dirty="0" err="1"/>
              <a:t>formanns</a:t>
            </a:r>
            <a:r>
              <a:rPr lang="en-US" dirty="0"/>
              <a:t> og </a:t>
            </a:r>
            <a:r>
              <a:rPr lang="en-US" dirty="0" err="1"/>
              <a:t>stjórnar</a:t>
            </a:r>
            <a:r>
              <a:rPr lang="en-US" dirty="0"/>
              <a:t> LH (HS)</a:t>
            </a:r>
          </a:p>
          <a:p>
            <a:pPr lvl="0">
              <a:spcAft>
                <a:spcPts val="600"/>
              </a:spcAft>
            </a:pPr>
            <a:r>
              <a:rPr lang="is-IS" dirty="0" smtClean="0"/>
              <a:t>Gjaldkeri (ER)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Reikningar</a:t>
            </a:r>
            <a:r>
              <a:rPr lang="en-US" dirty="0" smtClean="0"/>
              <a:t> </a:t>
            </a:r>
            <a:r>
              <a:rPr lang="en-US" dirty="0"/>
              <a:t>LH </a:t>
            </a:r>
            <a:r>
              <a:rPr lang="en-US" dirty="0" err="1"/>
              <a:t>lagðir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afgreiðslu</a:t>
            </a:r>
            <a:r>
              <a:rPr lang="en-US" dirty="0"/>
              <a:t> 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Tillaga</a:t>
            </a:r>
            <a:r>
              <a:rPr lang="en-US" dirty="0" smtClean="0"/>
              <a:t> </a:t>
            </a:r>
            <a:r>
              <a:rPr lang="en-US" dirty="0"/>
              <a:t>um </a:t>
            </a:r>
            <a:r>
              <a:rPr lang="en-US" dirty="0" err="1"/>
              <a:t>árgjald</a:t>
            </a:r>
            <a:r>
              <a:rPr lang="en-US" dirty="0"/>
              <a:t> </a:t>
            </a:r>
            <a:r>
              <a:rPr lang="en-US" dirty="0" err="1"/>
              <a:t>næsta</a:t>
            </a:r>
            <a:r>
              <a:rPr lang="en-US" dirty="0"/>
              <a:t> </a:t>
            </a:r>
            <a:r>
              <a:rPr lang="en-US" dirty="0" err="1"/>
              <a:t>árs</a:t>
            </a:r>
            <a:r>
              <a:rPr lang="en-US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Fjárhagsáætlun</a:t>
            </a:r>
            <a:r>
              <a:rPr lang="en-US" dirty="0"/>
              <a:t> </a:t>
            </a:r>
            <a:r>
              <a:rPr lang="en-US" dirty="0" err="1"/>
              <a:t>næsta</a:t>
            </a:r>
            <a:r>
              <a:rPr lang="en-US" dirty="0"/>
              <a:t> </a:t>
            </a:r>
            <a:r>
              <a:rPr lang="en-US" dirty="0" err="1" smtClean="0"/>
              <a:t>starfsárs</a:t>
            </a:r>
            <a:endParaRPr lang="en-US" dirty="0"/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31400"/>
              </p:ext>
            </p:extLst>
          </p:nvPr>
        </p:nvGraphicFramePr>
        <p:xfrm>
          <a:off x="1835696" y="764703"/>
          <a:ext cx="5760640" cy="4401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244"/>
                <a:gridCol w="3282259"/>
                <a:gridCol w="353034"/>
                <a:gridCol w="902999"/>
                <a:gridCol w="89312"/>
                <a:gridCol w="846792"/>
              </a:tblGrid>
              <a:tr h="2893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s-IS" sz="1600" b="1" u="sng" strike="noStrike" dirty="0">
                          <a:effectLst/>
                        </a:rPr>
                        <a:t>Rekstrarreikningur </a:t>
                      </a:r>
                      <a:r>
                        <a:rPr lang="is-IS" sz="1600" b="1" u="sng" strike="noStrike" dirty="0" smtClean="0">
                          <a:effectLst/>
                        </a:rPr>
                        <a:t>1.9.2016 </a:t>
                      </a:r>
                      <a:r>
                        <a:rPr lang="is-IS" sz="1600" b="1" u="sng" strike="noStrike" dirty="0">
                          <a:effectLst/>
                        </a:rPr>
                        <a:t>- </a:t>
                      </a:r>
                      <a:r>
                        <a:rPr lang="is-IS" sz="1600" b="1" u="sng" strike="noStrike" dirty="0" smtClean="0">
                          <a:effectLst/>
                        </a:rPr>
                        <a:t>31.8.2017</a:t>
                      </a:r>
                      <a:endParaRPr lang="is-I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89304"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9304"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027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Skýr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u="none" strike="noStrike" dirty="0" smtClean="0">
                          <a:effectLst/>
                        </a:rPr>
                        <a:t>1.9.2016- 31.8.2017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u="none" strike="noStrike" dirty="0" smtClean="0">
                          <a:effectLst/>
                        </a:rPr>
                        <a:t>1.9.2015- 31.8.2016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b="1" u="none" strike="noStrike" dirty="0">
                          <a:effectLst/>
                        </a:rPr>
                        <a:t>Rekstrartekjur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Árgjöld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665.000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635.000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Vaxtatekjur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47.482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31.624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Tekjur alls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712.482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666.624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b="1" u="none" strike="noStrike" dirty="0">
                          <a:effectLst/>
                        </a:rPr>
                        <a:t>Rekstrargjöld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Skrifstofukostnaður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1)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95.456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95.455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Fundarkostnaður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2)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394.801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376.449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Þjónustugjöld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5.875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3.441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Fjármagnstekjuskattur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9.496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6.324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Gjöld alls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505.628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481.669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6645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9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b="1" u="none" strike="noStrike" dirty="0">
                          <a:effectLst/>
                        </a:rPr>
                        <a:t>Hagnaður (tap)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206.854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184.955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65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2293"/>
              </p:ext>
            </p:extLst>
          </p:nvPr>
        </p:nvGraphicFramePr>
        <p:xfrm>
          <a:off x="2051719" y="260653"/>
          <a:ext cx="5832649" cy="575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798"/>
                <a:gridCol w="278839"/>
                <a:gridCol w="328633"/>
                <a:gridCol w="2698768"/>
                <a:gridCol w="468052"/>
                <a:gridCol w="833455"/>
                <a:gridCol w="82732"/>
                <a:gridCol w="853372"/>
              </a:tblGrid>
              <a:tr h="22949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s-IS" sz="1600" b="1" u="none" strike="noStrike" dirty="0">
                          <a:effectLst/>
                        </a:rPr>
                        <a:t>Efnahagsreikningur </a:t>
                      </a:r>
                      <a:r>
                        <a:rPr lang="is-IS" sz="1600" b="1" u="none" strike="noStrike" dirty="0" smtClean="0">
                          <a:effectLst/>
                        </a:rPr>
                        <a:t>31.08.2017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0153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s-IS" sz="1400" b="1" u="none" strike="noStrike" dirty="0">
                          <a:effectLst/>
                        </a:rPr>
                        <a:t>Eignir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31.8.2017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31.8.2016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Veltufjármunir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Skammtímakröfur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159590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Útistandandi árgjöld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82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Handbært fé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159590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 smtClean="0">
                          <a:effectLst/>
                        </a:rPr>
                        <a:t>Bankainnistæður 0121-26-11616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s-I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4.884.850</a:t>
                      </a:r>
                      <a:endParaRPr kumimoji="0" lang="is-I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is-I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s-I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4.677.996</a:t>
                      </a:r>
                      <a:endParaRPr kumimoji="0" lang="is-I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08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4.884.850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4.677.996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590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 sz="1100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159590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>
                          <a:effectLst/>
                        </a:rPr>
                        <a:t>Eignir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4.884.850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 sz="1100" b="1" dirty="0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4.677.996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0153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s-IS" sz="1400" b="1" u="none" strike="noStrike" dirty="0">
                          <a:effectLst/>
                        </a:rPr>
                        <a:t>Skuldir og eigið fé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31.8.2017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31.8.2016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Skuldir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>
                          <a:effectLst/>
                        </a:rPr>
                        <a:t>Eigið fé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Höfuðstóll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4.677.996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4.493.041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Rekstrarafgangur (tap)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206.854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184.955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4.884.850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4.677.996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  <a:tr h="257451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>
                          <a:effectLst/>
                        </a:rPr>
                        <a:t>Skuldir og eigið fé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4.884.850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endParaRPr lang="is-IS" b="1" dirty="0"/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4.677.996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0" marR="6330" marT="633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79012"/>
              </p:ext>
            </p:extLst>
          </p:nvPr>
        </p:nvGraphicFramePr>
        <p:xfrm>
          <a:off x="1771650" y="911225"/>
          <a:ext cx="6040710" cy="445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74"/>
                <a:gridCol w="3623608"/>
                <a:gridCol w="228859"/>
                <a:gridCol w="807416"/>
                <a:gridCol w="44450"/>
                <a:gridCol w="1050303"/>
              </a:tblGrid>
              <a:tr h="2667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s-IS" sz="1600" b="1" u="sng" strike="noStrike" dirty="0">
                          <a:effectLst/>
                        </a:rPr>
                        <a:t>Sjóðsstreymi  </a:t>
                      </a:r>
                      <a:r>
                        <a:rPr lang="is-IS" sz="1600" b="1" u="sng" strike="noStrike" dirty="0" smtClean="0">
                          <a:effectLst/>
                        </a:rPr>
                        <a:t>1.9.2016 </a:t>
                      </a:r>
                      <a:r>
                        <a:rPr lang="is-IS" sz="1600" b="1" u="sng" strike="noStrike" dirty="0">
                          <a:effectLst/>
                        </a:rPr>
                        <a:t>- </a:t>
                      </a:r>
                      <a:r>
                        <a:rPr lang="is-IS" sz="1600" b="1" u="sng" strike="noStrike" dirty="0" smtClean="0">
                          <a:effectLst/>
                        </a:rPr>
                        <a:t>31.8.2017</a:t>
                      </a:r>
                      <a:endParaRPr lang="is-I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9249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 smtClean="0">
                          <a:effectLst/>
                        </a:rPr>
                        <a:t>1.9.2016- 31.8.2017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 dirty="0" smtClean="0">
                          <a:effectLst/>
                        </a:rPr>
                        <a:t>1.9.2015- 31.8.2016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Rekstrarhreyfingar</a:t>
                      </a:r>
                      <a:endParaRPr lang="is-I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Hagnaður (tap) ársins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206.854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184.955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Veltufé frá rekstri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206.854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184.955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100" u="none" strike="noStrike" dirty="0">
                          <a:effectLst/>
                        </a:rPr>
                        <a:t>Breyting á rekstrartengdum eignum og skuldum</a:t>
                      </a:r>
                      <a:endParaRPr lang="nn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Skammtímakröfur, lækkun (hækkun)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0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>
                          <a:effectLst/>
                        </a:rPr>
                        <a:t>Handbært fé frá rekstri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206.854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 b="1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184.955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Hækkun (lækkun) handbærs fjár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206.854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184.955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100" u="none" strike="noStrike">
                          <a:effectLst/>
                        </a:rPr>
                        <a:t>Handbært fé í upphafi árs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4.677.996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4.493.041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Handbært fé í lok árs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4.884.850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 b="1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u="none" strike="noStrike" dirty="0" smtClean="0">
                          <a:effectLst/>
                        </a:rPr>
                        <a:t>4.677.996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3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66154"/>
              </p:ext>
            </p:extLst>
          </p:nvPr>
        </p:nvGraphicFramePr>
        <p:xfrm>
          <a:off x="1892300" y="764701"/>
          <a:ext cx="5359400" cy="3943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410"/>
                <a:gridCol w="2475034"/>
                <a:gridCol w="1174028"/>
                <a:gridCol w="44450"/>
                <a:gridCol w="609239"/>
                <a:gridCol w="609239"/>
              </a:tblGrid>
              <a:tr h="21524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s-IS" sz="1600" b="1" u="none" strike="noStrike" dirty="0">
                          <a:effectLst/>
                        </a:rPr>
                        <a:t>Skýringar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1)  Skrifstofukostnaður: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Vefhýsing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65.456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Þóknun til ritara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30.000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Samtals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 smtClean="0">
                          <a:effectLst/>
                        </a:rPr>
                        <a:t>95.456 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2)  Fundakostnaður: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Aðalfundur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232.780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Vorfundur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162.021 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57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Samtals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 smtClean="0">
                          <a:effectLst/>
                        </a:rPr>
                        <a:t>394.801 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4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692696"/>
            <a:ext cx="4706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800" dirty="0" smtClean="0"/>
              <a:t>Tillaga um óbreytt árgjald</a:t>
            </a:r>
            <a:endParaRPr lang="is-I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43728"/>
              </p:ext>
            </p:extLst>
          </p:nvPr>
        </p:nvGraphicFramePr>
        <p:xfrm>
          <a:off x="1835696" y="1628797"/>
          <a:ext cx="5760640" cy="364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8253"/>
                <a:gridCol w="2142387"/>
              </a:tblGrid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>
                          <a:effectLst/>
                        </a:rPr>
                        <a:t>Landspítali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100.000 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>
                          <a:effectLst/>
                        </a:rPr>
                        <a:t>Sjúkrahúsið á Akureyri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75.000 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>
                          <a:effectLst/>
                        </a:rPr>
                        <a:t>Hrafnista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Heilbrigðisstofnun Vesturlands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Heilbrigðisstofnun Vestfjarða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>
                          <a:effectLst/>
                        </a:rPr>
                        <a:t>Heilbrigðisstofnun Norðurlands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Heilbrigðisstofnun Austurlands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Heilbrigðisstofnun Suðurlands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>
                          <a:effectLst/>
                        </a:rPr>
                        <a:t>Heilbrigðisstofnun Suðurnesja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 smtClean="0">
                          <a:effectLst/>
                        </a:rPr>
                        <a:t>Heilsugæsla höfuðborgarsvæðisins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50.000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u="none" strike="noStrike" dirty="0" smtClean="0">
                          <a:effectLst/>
                        </a:rPr>
                        <a:t>Heilsustofnun NLFÍ</a:t>
                      </a:r>
                      <a:endParaRPr lang="is-I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s-I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kumimoji="0" lang="is-I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u="none" strike="noStrike" dirty="0" smtClean="0">
                          <a:effectLst/>
                        </a:rPr>
                        <a:t>Múlabær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 smtClean="0">
                          <a:effectLst/>
                        </a:rPr>
                        <a:t>30.000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Reykjalundur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sng" strike="noStrike" dirty="0" smtClean="0">
                          <a:effectLst/>
                        </a:rPr>
                        <a:t>30.000</a:t>
                      </a:r>
                      <a:r>
                        <a:rPr lang="is-IS" sz="1600" u="none" strike="noStrike" dirty="0" smtClean="0">
                          <a:effectLst/>
                        </a:rPr>
                        <a:t>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337">
                <a:tc>
                  <a:txBody>
                    <a:bodyPr/>
                    <a:lstStyle/>
                    <a:p>
                      <a:pPr algn="l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 smtClean="0">
                          <a:effectLst/>
                        </a:rPr>
                        <a:t>665.000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750</TotalTime>
  <Words>537</Words>
  <Application>Microsoft Office PowerPoint</Application>
  <PresentationFormat>On-screen Show (4:3)</PresentationFormat>
  <Paragraphs>261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Aðalfundur LH</vt:lpstr>
      <vt:lpstr>Fyrirkomulag dagsins</vt:lpstr>
      <vt:lpstr>Dagskrá aðalfundar</vt:lpstr>
      <vt:lpstr>Dagskrá aðalfundar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Framboð til stjórnar</vt:lpstr>
      <vt:lpstr>Kosning skoðunarmanna</vt:lpstr>
      <vt:lpstr>Stutt hlé – fram að málþingi</vt:lpstr>
      <vt:lpstr>Þjónustuviðmið í heilbrigðisþjónustu</vt:lpstr>
      <vt:lpstr>DAGSKRÁ</vt:lpstr>
      <vt:lpstr>Takk fyrir komuna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Aðalfundur LH</dc:title>
  <dc:creator>Hildigunnur Svavarsdóttir</dc:creator>
  <cp:lastModifiedBy>Rósa Marinósdóttir</cp:lastModifiedBy>
  <cp:revision>42</cp:revision>
  <cp:lastPrinted>2017-11-16T09:15:08Z</cp:lastPrinted>
  <dcterms:created xsi:type="dcterms:W3CDTF">2015-11-09T10:35:22Z</dcterms:created>
  <dcterms:modified xsi:type="dcterms:W3CDTF">2017-12-04T10:15:37Z</dcterms:modified>
</cp:coreProperties>
</file>