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handoutMasterIdLst>
    <p:handoutMasterId r:id="rId19"/>
  </p:handoutMasterIdLst>
  <p:sldIdLst>
    <p:sldId id="257" r:id="rId2"/>
    <p:sldId id="258" r:id="rId3"/>
    <p:sldId id="259" r:id="rId4"/>
    <p:sldId id="260" r:id="rId5"/>
    <p:sldId id="271" r:id="rId6"/>
    <p:sldId id="272" r:id="rId7"/>
    <p:sldId id="273" r:id="rId8"/>
    <p:sldId id="274" r:id="rId9"/>
    <p:sldId id="276" r:id="rId10"/>
    <p:sldId id="275" r:id="rId11"/>
    <p:sldId id="269" r:id="rId12"/>
    <p:sldId id="263" r:id="rId13"/>
    <p:sldId id="265" r:id="rId14"/>
    <p:sldId id="266" r:id="rId15"/>
    <p:sldId id="270" r:id="rId16"/>
    <p:sldId id="268" r:id="rId17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tandi" initials="n" lastIdx="5" clrIdx="0">
    <p:extLst>
      <p:ext uri="{19B8F6BF-5375-455C-9EA6-DF929625EA0E}">
        <p15:presenceInfo xmlns:p15="http://schemas.microsoft.com/office/powerpoint/2012/main" userId="notand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44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9FF9EB-E30E-4EE9-8F20-714B6DBB2C16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63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6866" y="942863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55007D-24AC-44DA-A9C4-A0C2EAAB7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2159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CFD7CF-0A54-4A25-B9E8-540131AE0A22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4BC59-7FCB-47D8-9B12-EC4EC8E17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288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is-IS"/>
              <a:t>Sigurður E. Sigurðsson fundarstjóri</a:t>
            </a:r>
          </a:p>
          <a:p>
            <a:pPr lvl="0"/>
            <a:r>
              <a:rPr lang="is-IS"/>
              <a:t>Nína Hrönn Gunnarsdóttir fundarritari </a:t>
            </a:r>
          </a:p>
          <a:p>
            <a:pPr lvl="0"/>
            <a:r>
              <a:rPr lang="is-IS"/>
              <a:t>Athugasemdir við þetta fyrirkomulag?</a:t>
            </a:r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B1930D5-FEE2-4C82-81E8-135651878360}" type="slidenum">
              <a:t>4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91336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4BC59-7FCB-47D8-9B12-EC4EC8E17C4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927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BE6967A-D621-4A4B-BB53-B42810057622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E3063C6-AE87-4705-9D36-5EC42EF73B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E6967A-D621-4A4B-BB53-B42810057622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3063C6-AE87-4705-9D36-5EC42EF73B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E6967A-D621-4A4B-BB53-B42810057622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3063C6-AE87-4705-9D36-5EC42EF73B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Freeform 8"/>
          <p:cNvSpPr/>
          <p:nvPr/>
        </p:nvSpPr>
        <p:spPr>
          <a:xfrm>
            <a:off x="-31720" y="4321161"/>
            <a:ext cx="1395474" cy="781784"/>
          </a:xfrm>
          <a:custGeom>
            <a:avLst/>
            <a:gdLst>
              <a:gd name="f0" fmla="val w"/>
              <a:gd name="f1" fmla="val h"/>
              <a:gd name="f2" fmla="val 0"/>
              <a:gd name="f3" fmla="val 8042"/>
              <a:gd name="f4" fmla="val 10000"/>
              <a:gd name="f5" fmla="val 5799"/>
              <a:gd name="f6" fmla="val 5880"/>
              <a:gd name="f7" fmla="val 5934"/>
              <a:gd name="f8" fmla="val 9940"/>
              <a:gd name="f9" fmla="val 5961"/>
              <a:gd name="f10" fmla="val 9880"/>
              <a:gd name="f11" fmla="val 9820"/>
              <a:gd name="f12" fmla="val 5988"/>
              <a:gd name="f13" fmla="val 5260"/>
              <a:gd name="f14" fmla="val 8096"/>
              <a:gd name="f15" fmla="val 5140"/>
              <a:gd name="f16" fmla="val 4901"/>
              <a:gd name="f17" fmla="val 4721"/>
              <a:gd name="f18" fmla="val 221"/>
              <a:gd name="f19" fmla="val 160"/>
              <a:gd name="f20" fmla="val 101"/>
              <a:gd name="f21" fmla="val 41"/>
              <a:gd name="f22" fmla="val 18"/>
              <a:gd name="f23" fmla="val 12"/>
              <a:gd name="f24" fmla="val 3330"/>
              <a:gd name="f25" fmla="val 6"/>
              <a:gd name="f26" fmla="val 6661"/>
              <a:gd name="f27" fmla="val 9991"/>
              <a:gd name="f28" fmla="*/ f0 1 8042"/>
              <a:gd name="f29" fmla="*/ f1 1 10000"/>
              <a:gd name="f30" fmla="val f2"/>
              <a:gd name="f31" fmla="val f3"/>
              <a:gd name="f32" fmla="val f4"/>
              <a:gd name="f33" fmla="+- f32 0 f30"/>
              <a:gd name="f34" fmla="+- f31 0 f30"/>
              <a:gd name="f35" fmla="*/ f34 1 8042"/>
              <a:gd name="f36" fmla="*/ f33 1 10000"/>
              <a:gd name="f37" fmla="*/ f30 1 f35"/>
              <a:gd name="f38" fmla="*/ f31 1 f35"/>
              <a:gd name="f39" fmla="*/ f30 1 f36"/>
              <a:gd name="f40" fmla="*/ f32 1 f36"/>
              <a:gd name="f41" fmla="*/ f37 f28 1"/>
              <a:gd name="f42" fmla="*/ f38 f28 1"/>
              <a:gd name="f43" fmla="*/ f40 f29 1"/>
              <a:gd name="f44" fmla="*/ f39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8042" h="10000">
                <a:moveTo>
                  <a:pt x="f5" y="f4"/>
                </a:moveTo>
                <a:cubicBezTo>
                  <a:pt x="f6" y="f4"/>
                  <a:pt x="f7" y="f8"/>
                  <a:pt x="f9" y="f10"/>
                </a:cubicBezTo>
                <a:cubicBezTo>
                  <a:pt x="f9" y="f11"/>
                  <a:pt x="f12" y="f11"/>
                  <a:pt x="f12" y="f11"/>
                </a:cubicBezTo>
                <a:lnTo>
                  <a:pt x="f3" y="f13"/>
                </a:lnTo>
                <a:cubicBezTo>
                  <a:pt x="f14" y="f15"/>
                  <a:pt x="f14" y="f16"/>
                  <a:pt x="f3" y="f17"/>
                </a:cubicBezTo>
                <a:lnTo>
                  <a:pt x="f12" y="f18"/>
                </a:lnTo>
                <a:cubicBezTo>
                  <a:pt x="f12" y="f19"/>
                  <a:pt x="f9" y="f19"/>
                  <a:pt x="f9" y="f19"/>
                </a:cubicBezTo>
                <a:cubicBezTo>
                  <a:pt x="f7" y="f20"/>
                  <a:pt x="f6" y="f21"/>
                  <a:pt x="f5" y="f21"/>
                </a:cubicBezTo>
                <a:lnTo>
                  <a:pt x="f22" y="f2"/>
                </a:lnTo>
                <a:cubicBezTo>
                  <a:pt x="f23" y="f24"/>
                  <a:pt x="f25" y="f26"/>
                  <a:pt x="f2" y="f27"/>
                </a:cubicBezTo>
                <a:lnTo>
                  <a:pt x="f5" y="f4"/>
                </a:lnTo>
                <a:close/>
              </a:path>
            </a:pathLst>
          </a:custGeom>
          <a:solidFill>
            <a:srgbClr val="353535"/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Slide Number Placeholder 5"/>
          <p:cNvSpPr txBox="1">
            <a:spLocks noGrp="1"/>
          </p:cNvSpPr>
          <p:nvPr>
            <p:ph type="sldNum" sz="quarter" idx="8"/>
          </p:nvPr>
        </p:nvSpPr>
        <p:spPr>
          <a:xfrm>
            <a:off x="423330" y="4529544"/>
            <a:ext cx="584978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3F8F2056-D39C-4E1B-805F-CE200DC35D2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446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Freeform 11"/>
          <p:cNvSpPr/>
          <p:nvPr/>
        </p:nvSpPr>
        <p:spPr>
          <a:xfrm flipV="1">
            <a:off x="54" y="711192"/>
            <a:ext cx="1358359" cy="508004"/>
          </a:xfrm>
          <a:custGeom>
            <a:avLst/>
            <a:gdLst>
              <a:gd name="f0" fmla="val w"/>
              <a:gd name="f1" fmla="val h"/>
              <a:gd name="f2" fmla="val 0"/>
              <a:gd name="f3" fmla="val 7908"/>
              <a:gd name="f4" fmla="val 10000"/>
              <a:gd name="f5" fmla="val 4694"/>
              <a:gd name="f6" fmla="val 6575"/>
              <a:gd name="f7" fmla="val 188"/>
              <a:gd name="f8" fmla="val 6566"/>
              <a:gd name="f9" fmla="val 157"/>
              <a:gd name="f10" fmla="val 6555"/>
              <a:gd name="f11" fmla="val 125"/>
              <a:gd name="f12" fmla="val 6546"/>
              <a:gd name="f13" fmla="val 94"/>
              <a:gd name="f14" fmla="val 6519"/>
              <a:gd name="f15" fmla="val 6491"/>
              <a:gd name="f16" fmla="val 6463"/>
              <a:gd name="f17" fmla="val 5935"/>
              <a:gd name="f18" fmla="val 62"/>
              <a:gd name="f19" fmla="val 9952"/>
              <a:gd name="f20" fmla="val 9859"/>
              <a:gd name="f21" fmla="val 9764"/>
              <a:gd name="f22" fmla="val 5258"/>
              <a:gd name="f23" fmla="val 7963"/>
              <a:gd name="f24" fmla="val 5070"/>
              <a:gd name="f25" fmla="val 4883"/>
              <a:gd name="f26" fmla="*/ f0 1 7908"/>
              <a:gd name="f27" fmla="*/ f1 1 10000"/>
              <a:gd name="f28" fmla="val f2"/>
              <a:gd name="f29" fmla="val f3"/>
              <a:gd name="f30" fmla="val f4"/>
              <a:gd name="f31" fmla="+- f30 0 f28"/>
              <a:gd name="f32" fmla="+- f29 0 f28"/>
              <a:gd name="f33" fmla="*/ f32 1 7908"/>
              <a:gd name="f34" fmla="*/ f31 1 10000"/>
              <a:gd name="f35" fmla="*/ f28 1 f33"/>
              <a:gd name="f36" fmla="*/ f29 1 f33"/>
              <a:gd name="f37" fmla="*/ f28 1 f34"/>
              <a:gd name="f38" fmla="*/ f30 1 f34"/>
              <a:gd name="f39" fmla="*/ f35 f26 1"/>
              <a:gd name="f40" fmla="*/ f36 f26 1"/>
              <a:gd name="f41" fmla="*/ f38 f27 1"/>
              <a:gd name="f42" fmla="*/ f37 f2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9" t="f42" r="f40" b="f41"/>
            <a:pathLst>
              <a:path w="790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lnTo>
                  <a:pt x="f2" y="f4"/>
                </a:lnTo>
                <a:lnTo>
                  <a:pt x="f17" y="f19"/>
                </a:lnTo>
                <a:lnTo>
                  <a:pt x="f16" y="f19"/>
                </a:lnTo>
                <a:cubicBezTo>
                  <a:pt x="f15" y="f19"/>
                  <a:pt x="f14" y="f20"/>
                  <a:pt x="f12" y="f20"/>
                </a:cubicBezTo>
                <a:cubicBezTo>
                  <a:pt x="f12" y="f21"/>
                  <a:pt x="f6" y="f21"/>
                  <a:pt x="f6" y="f21"/>
                </a:cubicBezTo>
                <a:lnTo>
                  <a:pt x="f3" y="f22"/>
                </a:lnTo>
                <a:cubicBezTo>
                  <a:pt x="f23" y="f24"/>
                  <a:pt x="f23" y="f25"/>
                  <a:pt x="f3" y="f5"/>
                </a:cubicBezTo>
                <a:close/>
              </a:path>
            </a:pathLst>
          </a:custGeom>
          <a:solidFill>
            <a:srgbClr val="353535"/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177376F-2F3C-41F0-966F-236DA5D4E27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324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E6967A-D621-4A4B-BB53-B42810057622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3063C6-AE87-4705-9D36-5EC42EF73B6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E6967A-D621-4A4B-BB53-B42810057622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3063C6-AE87-4705-9D36-5EC42EF73B6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E6967A-D621-4A4B-BB53-B42810057622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3063C6-AE87-4705-9D36-5EC42EF73B6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E6967A-D621-4A4B-BB53-B42810057622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3063C6-AE87-4705-9D36-5EC42EF73B6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E6967A-D621-4A4B-BB53-B42810057622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3063C6-AE87-4705-9D36-5EC42EF73B6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E6967A-D621-4A4B-BB53-B42810057622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3063C6-AE87-4705-9D36-5EC42EF73B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BE6967A-D621-4A4B-BB53-B42810057622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3063C6-AE87-4705-9D36-5EC42EF73B6B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cid:babd1375-17fc-4b17-bbbf-4c7526937245@fsa.is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6588224" y="5664047"/>
            <a:ext cx="2448269" cy="1162928"/>
          </a:xfrm>
          <a:prstGeom prst="rect">
            <a:avLst/>
          </a:prstGeom>
          <a:noFill/>
          <a:ln>
            <a:noFill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BE6967A-D621-4A4B-BB53-B42810057622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E3063C6-AE87-4705-9D36-5EC42EF73B6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BE6967A-D621-4A4B-BB53-B42810057622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E3063C6-AE87-4705-9D36-5EC42EF73B6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1988840"/>
            <a:ext cx="7772400" cy="159352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lvl="0"/>
            <a:r>
              <a:rPr lang="is-IS" dirty="0"/>
              <a:t>Aðalfundur LH</a:t>
            </a:r>
            <a:endParaRPr lang="en-US" dirty="0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lvl="0" indent="0">
              <a:buNone/>
            </a:pPr>
            <a:r>
              <a:rPr lang="en-US" dirty="0" smtClean="0">
                <a:solidFill>
                  <a:srgbClr val="595959"/>
                </a:solidFill>
              </a:rPr>
              <a:t>Reykjavík Nordica</a:t>
            </a:r>
            <a:endParaRPr lang="en-US" dirty="0">
              <a:solidFill>
                <a:srgbClr val="595959"/>
              </a:solidFill>
            </a:endParaRPr>
          </a:p>
          <a:p>
            <a:pPr marL="0" lvl="0" indent="0">
              <a:buNone/>
            </a:pPr>
            <a:r>
              <a:rPr lang="en-US" dirty="0" smtClean="0">
                <a:solidFill>
                  <a:srgbClr val="595959"/>
                </a:solidFill>
              </a:rPr>
              <a:t>24. </a:t>
            </a:r>
            <a:r>
              <a:rPr lang="en-US" dirty="0" err="1">
                <a:solidFill>
                  <a:srgbClr val="595959"/>
                </a:solidFill>
              </a:rPr>
              <a:t>nóvember</a:t>
            </a:r>
            <a:r>
              <a:rPr lang="en-US" dirty="0">
                <a:solidFill>
                  <a:srgbClr val="595959"/>
                </a:solidFill>
              </a:rPr>
              <a:t> </a:t>
            </a:r>
            <a:r>
              <a:rPr lang="en-US" dirty="0" smtClean="0">
                <a:solidFill>
                  <a:srgbClr val="595959"/>
                </a:solidFill>
              </a:rPr>
              <a:t>2017</a:t>
            </a:r>
            <a:endParaRPr lang="en-US" dirty="0">
              <a:solidFill>
                <a:srgbClr val="595959"/>
              </a:solidFill>
            </a:endParaRPr>
          </a:p>
        </p:txBody>
      </p:sp>
      <p:pic>
        <p:nvPicPr>
          <p:cNvPr id="4" name="Picture 3" descr="cid:babd1375-17fc-4b17-bbbf-4c7526937245@fsa.is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870757" y="0"/>
            <a:ext cx="5760637" cy="27363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45025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508372"/>
              </p:ext>
            </p:extLst>
          </p:nvPr>
        </p:nvGraphicFramePr>
        <p:xfrm>
          <a:off x="2339752" y="764704"/>
          <a:ext cx="5040560" cy="48074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39142"/>
                <a:gridCol w="1301418"/>
              </a:tblGrid>
              <a:tr h="26707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s-IS" sz="1600" b="1" u="none" strike="noStrike" dirty="0">
                          <a:effectLst/>
                        </a:rPr>
                        <a:t>Fjárhagsáætlun </a:t>
                      </a:r>
                      <a:r>
                        <a:rPr lang="is-IS" sz="1600" b="1" u="none" strike="noStrike" dirty="0" smtClean="0">
                          <a:effectLst/>
                        </a:rPr>
                        <a:t>september 2017 </a:t>
                      </a:r>
                      <a:r>
                        <a:rPr lang="is-IS" sz="1600" b="1" u="none" strike="noStrike" dirty="0">
                          <a:effectLst/>
                        </a:rPr>
                        <a:t>- ágúst </a:t>
                      </a:r>
                      <a:r>
                        <a:rPr lang="is-IS" sz="1600" b="1" u="none" strike="noStrike" dirty="0" smtClean="0">
                          <a:effectLst/>
                        </a:rPr>
                        <a:t>2018</a:t>
                      </a:r>
                      <a:endParaRPr lang="is-I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</a:tr>
              <a:tr h="224346"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4346"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4346"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1" u="none" strike="noStrike" dirty="0">
                          <a:effectLst/>
                        </a:rPr>
                        <a:t>Tekjur</a:t>
                      </a:r>
                      <a:endParaRPr lang="is-I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s-IS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4346"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s-IS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4346"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u="none" strike="noStrike" dirty="0" smtClean="0">
                          <a:effectLst/>
                        </a:rPr>
                        <a:t>Árgjöld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u="none" strike="noStrike" dirty="0" smtClean="0">
                          <a:effectLst/>
                        </a:rPr>
                        <a:t>665.000 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4346"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u="none" strike="noStrike">
                          <a:effectLst/>
                        </a:rPr>
                        <a:t>Vaxtatekjur</a:t>
                      </a:r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u="sng" strike="noStrike" dirty="0" smtClean="0">
                          <a:effectLst/>
                        </a:rPr>
                        <a:t>35.000</a:t>
                      </a:r>
                      <a:r>
                        <a:rPr lang="is-IS" sz="1200" u="none" strike="noStrike" dirty="0" smtClean="0">
                          <a:effectLst/>
                        </a:rPr>
                        <a:t> 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5029"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1" u="none" strike="noStrike" dirty="0">
                          <a:effectLst/>
                        </a:rPr>
                        <a:t>Tekjur samtals</a:t>
                      </a:r>
                      <a:endParaRPr lang="is-I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1" u="none" strike="noStrike" dirty="0" smtClean="0">
                          <a:effectLst/>
                        </a:rPr>
                        <a:t>715.000 </a:t>
                      </a:r>
                      <a:endParaRPr lang="is-I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5029"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4346"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4346"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1" u="none" strike="noStrike" dirty="0">
                          <a:effectLst/>
                        </a:rPr>
                        <a:t>Gjöld</a:t>
                      </a:r>
                      <a:endParaRPr lang="is-I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4346"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4346"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u="none" strike="noStrike">
                          <a:effectLst/>
                        </a:rPr>
                        <a:t>Skrifstofukostnaður</a:t>
                      </a:r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u="none" strike="noStrike" dirty="0" smtClean="0">
                          <a:effectLst/>
                        </a:rPr>
                        <a:t>120.000 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4346"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u="none" strike="noStrike">
                          <a:effectLst/>
                        </a:rPr>
                        <a:t>Fundakostnaður</a:t>
                      </a:r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u="none" strike="noStrike" dirty="0" smtClean="0">
                          <a:effectLst/>
                        </a:rPr>
                        <a:t>430.000 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4346"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u="none" strike="noStrike">
                          <a:effectLst/>
                        </a:rPr>
                        <a:t>Annar kostnaður</a:t>
                      </a:r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u="none" strike="noStrike" dirty="0" smtClean="0">
                          <a:effectLst/>
                        </a:rPr>
                        <a:t>45.000 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4346"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u="none" strike="noStrike">
                          <a:effectLst/>
                        </a:rPr>
                        <a:t>Þjónustugjöld</a:t>
                      </a:r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u="none" strike="noStrike" dirty="0">
                          <a:effectLst/>
                        </a:rPr>
                        <a:t>1</a:t>
                      </a:r>
                      <a:r>
                        <a:rPr lang="is-IS" sz="1200" u="none" strike="noStrike" dirty="0" smtClean="0">
                          <a:effectLst/>
                        </a:rPr>
                        <a:t>0.000 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4346"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u="none" strike="noStrike">
                          <a:effectLst/>
                        </a:rPr>
                        <a:t>Fjármagnstekjuskattur</a:t>
                      </a:r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u="sng" strike="noStrike" dirty="0">
                          <a:effectLst/>
                        </a:rPr>
                        <a:t>10.000 </a:t>
                      </a:r>
                      <a:endParaRPr lang="is-IS" sz="1200" b="0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5029"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1" u="none" strike="noStrike" dirty="0">
                          <a:effectLst/>
                        </a:rPr>
                        <a:t>Gjöld samtals</a:t>
                      </a:r>
                      <a:endParaRPr lang="is-I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1" u="none" strike="noStrike" dirty="0" smtClean="0">
                          <a:effectLst/>
                        </a:rPr>
                        <a:t>615.000</a:t>
                      </a:r>
                      <a:r>
                        <a:rPr lang="is-IS" sz="1200" u="none" strike="noStrike" dirty="0" smtClean="0">
                          <a:effectLst/>
                        </a:rPr>
                        <a:t> </a:t>
                      </a:r>
                      <a:endParaRPr lang="is-I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5029"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4346"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5029"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1" u="none" strike="noStrike" dirty="0">
                          <a:effectLst/>
                        </a:rPr>
                        <a:t>Niðurstaða</a:t>
                      </a:r>
                      <a:endParaRPr lang="is-I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1" u="none" strike="noStrike" dirty="0" smtClean="0">
                          <a:effectLst/>
                        </a:rPr>
                        <a:t>100.000 </a:t>
                      </a:r>
                      <a:endParaRPr lang="is-I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73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Framboð til stjórnar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30328"/>
              </p:ext>
            </p:extLst>
          </p:nvPr>
        </p:nvGraphicFramePr>
        <p:xfrm>
          <a:off x="467544" y="162880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is-IS" dirty="0" smtClean="0"/>
                        <a:t>Nafn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dirty="0" smtClean="0"/>
                        <a:t>Kjörtímabil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dirty="0" smtClean="0"/>
                        <a:t>Staða í stjórn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s-I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Guðný Friðriksdóttir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s-I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 </a:t>
                      </a:r>
                      <a:r>
                        <a:rPr lang="is-I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nóvember </a:t>
                      </a:r>
                      <a:r>
                        <a:rPr lang="is-I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2017 </a:t>
                      </a:r>
                      <a:r>
                        <a:rPr lang="is-I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(1 ár)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s-I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Formaður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s-I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Elís Reynarsson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s-I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2014-2016 / </a:t>
                      </a:r>
                      <a:r>
                        <a:rPr lang="is-IS" sz="16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2016-2018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s-I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Gjaldkeri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s-IS" sz="16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Lilja Stefánsdóttir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s-IS" sz="16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2015 </a:t>
                      </a:r>
                      <a:r>
                        <a:rPr lang="is-IS" sz="16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– 2017 / </a:t>
                      </a:r>
                      <a:r>
                        <a:rPr lang="is-IS" sz="16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2017-2019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6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Aðalfulltrúi</a:t>
                      </a:r>
                      <a:endParaRPr lang="en-US" sz="1600" b="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s-I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Rósa Marinósdóttir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s-I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2014-2016 / </a:t>
                      </a:r>
                      <a:r>
                        <a:rPr lang="is-IS" sz="16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2016-2018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s-I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Ritari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s-IS" sz="16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Margrét Grímsdóttir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s-IS" sz="16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2017-2019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s-I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Aðalfulltrúi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s-I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Anna María Snorradóttir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6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2016-2018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s-I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Varamaður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s-I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Jónas Guðmundsson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s-IS" sz="16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2017-2019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s-I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Varamaður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s-I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Pétur Heimisson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6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2016-2018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s-I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Varamaður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5" name="Picture 4" descr="cid:babd1375-17fc-4b17-bbbf-4c7526937245@fsa.is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588224" y="5664047"/>
            <a:ext cx="2448269" cy="11629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4820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945203" y="624105"/>
            <a:ext cx="6589202" cy="12808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is-IS"/>
              <a:t>Kosning skoðunarmanna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4294967295"/>
          </p:nvPr>
        </p:nvSpPr>
        <p:spPr>
          <a:xfrm>
            <a:off x="1942414" y="2133596"/>
            <a:ext cx="6591982" cy="377762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is-IS" dirty="0" smtClean="0"/>
              <a:t>Helgi Kristjónsson</a:t>
            </a:r>
            <a:endParaRPr lang="is-IS" dirty="0"/>
          </a:p>
          <a:p>
            <a:pPr lvl="0"/>
            <a:r>
              <a:rPr lang="is-IS" dirty="0" smtClean="0"/>
              <a:t>Guðmundur Magnússon</a:t>
            </a:r>
          </a:p>
          <a:p>
            <a:pPr lvl="0"/>
            <a:endParaRPr lang="is-IS" dirty="0"/>
          </a:p>
          <a:p>
            <a:pPr lvl="0"/>
            <a:r>
              <a:rPr lang="is-IS" dirty="0" smtClean="0"/>
              <a:t>Björn Steinar Pálmason til vara</a:t>
            </a:r>
            <a:endParaRPr lang="is-IS" dirty="0"/>
          </a:p>
        </p:txBody>
      </p:sp>
      <p:pic>
        <p:nvPicPr>
          <p:cNvPr id="4" name="Picture 3" descr="cid:babd1375-17fc-4b17-bbbf-4c7526937245@fsa.is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588224" y="5664047"/>
            <a:ext cx="2448269" cy="11629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2919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 noGrp="1"/>
          </p:cNvSpPr>
          <p:nvPr>
            <p:ph type="ctrTitle" idx="4294967295"/>
          </p:nvPr>
        </p:nvSpPr>
        <p:spPr>
          <a:xfrm>
            <a:off x="1942414" y="3573016"/>
            <a:ext cx="6600450" cy="15841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lvl="0"/>
            <a:r>
              <a:rPr lang="is-IS" sz="3600" dirty="0">
                <a:solidFill>
                  <a:srgbClr val="FF0000"/>
                </a:solidFill>
              </a:rPr>
              <a:t>Stutt hlé – </a:t>
            </a:r>
            <a:r>
              <a:rPr lang="is-IS" sz="3600" dirty="0" smtClean="0">
                <a:solidFill>
                  <a:srgbClr val="FF0000"/>
                </a:solidFill>
              </a:rPr>
              <a:t>fram að málþingi</a:t>
            </a:r>
            <a:endParaRPr lang="is-IS" sz="3600" dirty="0">
              <a:solidFill>
                <a:srgbClr val="FF0000"/>
              </a:solidFill>
            </a:endParaRPr>
          </a:p>
        </p:txBody>
      </p:sp>
      <p:pic>
        <p:nvPicPr>
          <p:cNvPr id="4" name="Picture 3" descr="cid:babd1375-17fc-4b17-bbbf-4c7526937245@fsa.is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588224" y="5664047"/>
            <a:ext cx="2448269" cy="11629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601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 noGrp="1"/>
          </p:cNvSpPr>
          <p:nvPr>
            <p:ph type="ctrTitle" idx="4294967295"/>
          </p:nvPr>
        </p:nvSpPr>
        <p:spPr>
          <a:xfrm>
            <a:off x="1942414" y="2514600"/>
            <a:ext cx="6600450" cy="226278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lvl="0"/>
            <a:r>
              <a:rPr lang="is-IS" sz="4000" b="1" dirty="0" smtClean="0">
                <a:solidFill>
                  <a:srgbClr val="FF0000"/>
                </a:solidFill>
              </a:rPr>
              <a:t>Þjónustuviðmið í heilbrigðisþjónustu</a:t>
            </a:r>
            <a:endParaRPr lang="is-IS" sz="4000" dirty="0">
              <a:solidFill>
                <a:srgbClr val="FF0000"/>
              </a:solidFill>
            </a:endParaRPr>
          </a:p>
        </p:txBody>
      </p:sp>
      <p:sp>
        <p:nvSpPr>
          <p:cNvPr id="3" name="Subtitle 4"/>
          <p:cNvSpPr txBox="1">
            <a:spLocks noGrp="1"/>
          </p:cNvSpPr>
          <p:nvPr>
            <p:ph type="subTitle" idx="4294967295"/>
          </p:nvPr>
        </p:nvSpPr>
        <p:spPr>
          <a:xfrm>
            <a:off x="1942414" y="4777383"/>
            <a:ext cx="6600450" cy="11262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lvl="0" indent="0">
              <a:buNone/>
            </a:pPr>
            <a:r>
              <a:rPr lang="is-IS" dirty="0">
                <a:solidFill>
                  <a:srgbClr val="595959"/>
                </a:solidFill>
              </a:rPr>
              <a:t>Málþing á vegum LH</a:t>
            </a:r>
          </a:p>
        </p:txBody>
      </p:sp>
      <p:pic>
        <p:nvPicPr>
          <p:cNvPr id="4" name="Picture 3" descr="cid:babd1375-17fc-4b17-bbbf-4c7526937245@fsa.is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588224" y="5664047"/>
            <a:ext cx="2448269" cy="11629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8294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1615"/>
          </a:xfrm>
        </p:spPr>
        <p:txBody>
          <a:bodyPr>
            <a:normAutofit/>
          </a:bodyPr>
          <a:lstStyle/>
          <a:p>
            <a:pPr algn="ctr"/>
            <a:r>
              <a:rPr lang="is-IS" sz="2400" dirty="0" smtClean="0">
                <a:effectLst/>
              </a:rPr>
              <a:t>DAGSKRÁ</a:t>
            </a:r>
            <a:endParaRPr lang="en-US" sz="3600" dirty="0">
              <a:effectLst/>
            </a:endParaRPr>
          </a:p>
        </p:txBody>
      </p:sp>
      <p:pic>
        <p:nvPicPr>
          <p:cNvPr id="5" name="Picture 4" descr="cid:babd1375-17fc-4b17-bbbf-4c7526937245@fsa.is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588224" y="5664047"/>
            <a:ext cx="2448269" cy="116292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1178971"/>
              </p:ext>
            </p:extLst>
          </p:nvPr>
        </p:nvGraphicFramePr>
        <p:xfrm>
          <a:off x="820324" y="806253"/>
          <a:ext cx="7928139" cy="5791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0027"/>
                <a:gridCol w="6828112"/>
              </a:tblGrid>
              <a:tr h="393256">
                <a:tc>
                  <a:txBody>
                    <a:bodyPr/>
                    <a:lstStyle/>
                    <a:p>
                      <a:r>
                        <a:rPr lang="is-IS" dirty="0" smtClean="0"/>
                        <a:t>klukkan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dirty="0" smtClean="0"/>
                        <a:t>Efni </a:t>
                      </a:r>
                      <a:endParaRPr lang="en-US" dirty="0"/>
                    </a:p>
                  </a:txBody>
                  <a:tcPr/>
                </a:tc>
              </a:tr>
              <a:tr h="393256">
                <a:tc>
                  <a:txBody>
                    <a:bodyPr/>
                    <a:lstStyle/>
                    <a:p>
                      <a:r>
                        <a:rPr lang="is-IS" dirty="0" smtClean="0"/>
                        <a:t>13:45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dirty="0" smtClean="0"/>
                        <a:t>Erindi frá</a:t>
                      </a:r>
                      <a:r>
                        <a:rPr lang="is-IS" baseline="0" dirty="0" smtClean="0"/>
                        <a:t> </a:t>
                      </a:r>
                      <a:r>
                        <a:rPr lang="is-IS" dirty="0" smtClean="0"/>
                        <a:t>velferðarráðuneyti</a:t>
                      </a:r>
                      <a:endParaRPr lang="en-US" dirty="0"/>
                    </a:p>
                  </a:txBody>
                  <a:tcPr/>
                </a:tc>
              </a:tr>
              <a:tr h="393256">
                <a:tc>
                  <a:txBody>
                    <a:bodyPr/>
                    <a:lstStyle/>
                    <a:p>
                      <a:r>
                        <a:rPr lang="is-IS" dirty="0" smtClean="0"/>
                        <a:t>14:00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mtClean="0"/>
                        <a:t>Jón Helgi Björnsson, forstjóri HSN</a:t>
                      </a:r>
                      <a:endParaRPr lang="is-IS" dirty="0" smtClean="0"/>
                    </a:p>
                  </a:txBody>
                  <a:tcPr/>
                </a:tc>
              </a:tr>
              <a:tr h="393256">
                <a:tc>
                  <a:txBody>
                    <a:bodyPr/>
                    <a:lstStyle/>
                    <a:p>
                      <a:r>
                        <a:rPr lang="is-IS" dirty="0" smtClean="0"/>
                        <a:t>14:10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dirty="0" smtClean="0"/>
                        <a:t>Guðjón Hauksson,</a:t>
                      </a:r>
                      <a:r>
                        <a:rPr lang="is-IS" baseline="0" dirty="0" smtClean="0"/>
                        <a:t> forstjóri HSA</a:t>
                      </a:r>
                      <a:endParaRPr lang="en-US" dirty="0"/>
                    </a:p>
                  </a:txBody>
                  <a:tcPr/>
                </a:tc>
              </a:tr>
              <a:tr h="393256">
                <a:tc>
                  <a:txBody>
                    <a:bodyPr/>
                    <a:lstStyle/>
                    <a:p>
                      <a:r>
                        <a:rPr lang="is-IS" dirty="0" smtClean="0"/>
                        <a:t>14:20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Herdís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Gunnarsdóttir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forstjóri</a:t>
                      </a:r>
                      <a:r>
                        <a:rPr lang="en-US" dirty="0" smtClean="0"/>
                        <a:t> HSU</a:t>
                      </a:r>
                    </a:p>
                  </a:txBody>
                  <a:tcPr/>
                </a:tc>
              </a:tr>
              <a:tr h="393256">
                <a:tc>
                  <a:txBody>
                    <a:bodyPr/>
                    <a:lstStyle/>
                    <a:p>
                      <a:r>
                        <a:rPr lang="is-IS" dirty="0" smtClean="0"/>
                        <a:t>14:30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Svanhvit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Jakobsdóttir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forstjóri</a:t>
                      </a:r>
                      <a:r>
                        <a:rPr lang="en-US" dirty="0" smtClean="0"/>
                        <a:t> HH</a:t>
                      </a:r>
                    </a:p>
                  </a:txBody>
                  <a:tcPr/>
                </a:tc>
              </a:tr>
              <a:tr h="393256">
                <a:tc>
                  <a:txBody>
                    <a:bodyPr/>
                    <a:lstStyle/>
                    <a:p>
                      <a:r>
                        <a:rPr lang="is-IS" b="1" dirty="0" smtClean="0">
                          <a:solidFill>
                            <a:srgbClr val="FF0000"/>
                          </a:solidFill>
                        </a:rPr>
                        <a:t>14:40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KAFFIHLÉ</a:t>
                      </a:r>
                    </a:p>
                  </a:txBody>
                  <a:tcPr/>
                </a:tc>
              </a:tr>
              <a:tr h="393256">
                <a:tc>
                  <a:txBody>
                    <a:bodyPr/>
                    <a:lstStyle/>
                    <a:p>
                      <a:r>
                        <a:rPr lang="is-IS" dirty="0" smtClean="0"/>
                        <a:t>15:00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Ingibjörg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Steindórsdóttir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framkvæmdastj</a:t>
                      </a:r>
                      <a:r>
                        <a:rPr lang="en-US" baseline="0" dirty="0" smtClean="0"/>
                        <a:t>. </a:t>
                      </a:r>
                      <a:r>
                        <a:rPr lang="en-US" baseline="0" dirty="0" err="1" smtClean="0"/>
                        <a:t>hjúkr</a:t>
                      </a:r>
                      <a:r>
                        <a:rPr lang="en-US" baseline="0" dirty="0" smtClean="0"/>
                        <a:t>. HSS</a:t>
                      </a:r>
                      <a:endParaRPr lang="en-US" dirty="0"/>
                    </a:p>
                  </a:txBody>
                  <a:tcPr/>
                </a:tc>
              </a:tr>
              <a:tr h="393256">
                <a:tc>
                  <a:txBody>
                    <a:bodyPr/>
                    <a:lstStyle/>
                    <a:p>
                      <a:r>
                        <a:rPr lang="is-IS" dirty="0" smtClean="0"/>
                        <a:t>15:10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Jóhanna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Fjóla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Jóhannesdóttir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forstjóri</a:t>
                      </a:r>
                      <a:r>
                        <a:rPr lang="en-US" baseline="0" dirty="0" smtClean="0"/>
                        <a:t> HVE</a:t>
                      </a:r>
                      <a:endParaRPr lang="en-US" dirty="0" smtClean="0"/>
                    </a:p>
                  </a:txBody>
                  <a:tcPr/>
                </a:tc>
              </a:tr>
              <a:tr h="678770">
                <a:tc>
                  <a:txBody>
                    <a:bodyPr/>
                    <a:lstStyle/>
                    <a:p>
                      <a:r>
                        <a:rPr lang="is-IS" dirty="0" smtClean="0"/>
                        <a:t>15:20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dirty="0" smtClean="0"/>
                        <a:t>Hörður Högnason, </a:t>
                      </a:r>
                      <a:r>
                        <a:rPr lang="en-US" baseline="0" dirty="0" err="1" smtClean="0"/>
                        <a:t>framkvæmdastj</a:t>
                      </a:r>
                      <a:r>
                        <a:rPr lang="en-US" baseline="0" dirty="0" smtClean="0"/>
                        <a:t>. </a:t>
                      </a:r>
                      <a:r>
                        <a:rPr lang="en-US" baseline="0" dirty="0" err="1" smtClean="0"/>
                        <a:t>hjúkr</a:t>
                      </a:r>
                      <a:r>
                        <a:rPr lang="en-US" baseline="0" dirty="0" smtClean="0"/>
                        <a:t>. HVEST</a:t>
                      </a:r>
                      <a:endParaRPr lang="en-US" dirty="0" smtClean="0"/>
                    </a:p>
                    <a:p>
                      <a:r>
                        <a:rPr lang="is-IS" dirty="0" smtClean="0"/>
                        <a:t>Fundarslit</a:t>
                      </a:r>
                      <a:endParaRPr lang="en-US" dirty="0"/>
                    </a:p>
                  </a:txBody>
                  <a:tcPr/>
                </a:tc>
              </a:tr>
              <a:tr h="393256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15:30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TEYGJUHLÉ</a:t>
                      </a:r>
                    </a:p>
                  </a:txBody>
                  <a:tcPr/>
                </a:tc>
              </a:tr>
              <a:tr h="393256">
                <a:tc>
                  <a:txBody>
                    <a:bodyPr/>
                    <a:lstStyle/>
                    <a:p>
                      <a:r>
                        <a:rPr lang="en-US" dirty="0" smtClean="0"/>
                        <a:t>15:35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Bjarni</a:t>
                      </a:r>
                      <a:r>
                        <a:rPr lang="en-US" dirty="0" smtClean="0"/>
                        <a:t> S. </a:t>
                      </a:r>
                      <a:r>
                        <a:rPr lang="en-US" dirty="0" err="1" smtClean="0"/>
                        <a:t>Jónasson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forstjóri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SAk</a:t>
                      </a:r>
                      <a:endParaRPr lang="en-US" dirty="0"/>
                    </a:p>
                  </a:txBody>
                  <a:tcPr/>
                </a:tc>
              </a:tr>
              <a:tr h="393256">
                <a:tc>
                  <a:txBody>
                    <a:bodyPr/>
                    <a:lstStyle/>
                    <a:p>
                      <a:r>
                        <a:rPr lang="en-US" dirty="0" smtClean="0"/>
                        <a:t>15:45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Páll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Matthíasson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forstjóri</a:t>
                      </a:r>
                      <a:r>
                        <a:rPr lang="en-US" dirty="0" smtClean="0"/>
                        <a:t> LSH</a:t>
                      </a:r>
                      <a:endParaRPr lang="en-US" dirty="0"/>
                    </a:p>
                  </a:txBody>
                  <a:tcPr/>
                </a:tc>
              </a:tr>
              <a:tr h="393256">
                <a:tc>
                  <a:txBody>
                    <a:bodyPr/>
                    <a:lstStyle/>
                    <a:p>
                      <a:r>
                        <a:rPr lang="en-US" dirty="0" smtClean="0"/>
                        <a:t>15:55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Umræður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og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fundarslit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6347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 noGrp="1"/>
          </p:cNvSpPr>
          <p:nvPr>
            <p:ph type="ctrTitle" idx="4294967295"/>
          </p:nvPr>
        </p:nvSpPr>
        <p:spPr>
          <a:xfrm>
            <a:off x="1942414" y="2514600"/>
            <a:ext cx="6600450" cy="226278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lvl="0"/>
            <a:r>
              <a:rPr lang="is-IS" sz="4800" dirty="0" smtClean="0">
                <a:solidFill>
                  <a:srgbClr val="FF0000"/>
                </a:solidFill>
              </a:rPr>
              <a:t>Takk fyrir komuna </a:t>
            </a:r>
            <a:r>
              <a:rPr lang="is-IS" sz="5400" dirty="0" smtClean="0">
                <a:solidFill>
                  <a:srgbClr val="FF0000"/>
                </a:solidFill>
                <a:latin typeface="Wingdings" pitchFamily="2"/>
              </a:rPr>
              <a:t></a:t>
            </a:r>
            <a:endParaRPr lang="is-IS" sz="5400" dirty="0">
              <a:solidFill>
                <a:srgbClr val="FF0000"/>
              </a:solidFill>
            </a:endParaRPr>
          </a:p>
        </p:txBody>
      </p:sp>
      <p:pic>
        <p:nvPicPr>
          <p:cNvPr id="4" name="Picture 3" descr="cid:babd1375-17fc-4b17-bbbf-4c7526937245@fsa.is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588224" y="5664047"/>
            <a:ext cx="2448269" cy="11629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9657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945203" y="624105"/>
            <a:ext cx="6589202" cy="12808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is-IS" dirty="0"/>
              <a:t>Fyrirkomulag dagsins</a:t>
            </a:r>
            <a:endParaRPr lang="en-US" dirty="0"/>
          </a:p>
        </p:txBody>
      </p:sp>
      <p:sp>
        <p:nvSpPr>
          <p:cNvPr id="3" name="Content Placeholder 2"/>
          <p:cNvSpPr txBox="1">
            <a:spLocks noGrp="1"/>
          </p:cNvSpPr>
          <p:nvPr>
            <p:ph idx="4294967295"/>
          </p:nvPr>
        </p:nvSpPr>
        <p:spPr>
          <a:xfrm>
            <a:off x="899592" y="2132856"/>
            <a:ext cx="7416824" cy="377762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 sz="2400" dirty="0" smtClean="0"/>
              <a:t>13:00–13:45</a:t>
            </a:r>
            <a:r>
              <a:rPr lang="en-US" sz="2400" dirty="0"/>
              <a:t>	</a:t>
            </a:r>
            <a:r>
              <a:rPr lang="en-US" sz="2400" b="1" dirty="0" err="1"/>
              <a:t>Aðalfundur</a:t>
            </a:r>
            <a:r>
              <a:rPr lang="en-US" sz="2400" b="1" dirty="0"/>
              <a:t> LH</a:t>
            </a:r>
          </a:p>
          <a:p>
            <a:pPr lvl="0"/>
            <a:r>
              <a:rPr lang="en-US" sz="2400" dirty="0" smtClean="0"/>
              <a:t>13:45–16:15</a:t>
            </a:r>
            <a:r>
              <a:rPr lang="en-US" sz="2400" dirty="0"/>
              <a:t>	</a:t>
            </a:r>
            <a:r>
              <a:rPr lang="en-US" sz="2400" b="1" dirty="0" err="1">
                <a:solidFill>
                  <a:srgbClr val="FF0000"/>
                </a:solidFill>
              </a:rPr>
              <a:t>Málþing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– </a:t>
            </a:r>
            <a:r>
              <a:rPr lang="is-IS" sz="2400" b="1" dirty="0" smtClean="0">
                <a:solidFill>
                  <a:srgbClr val="FF0000"/>
                </a:solidFill>
              </a:rPr>
              <a:t>Þjónustuviðmið í 			heilbrigðisþjónustu</a:t>
            </a:r>
            <a:endParaRPr lang="is-IS" sz="2400" b="1" dirty="0">
              <a:solidFill>
                <a:srgbClr val="FF0000"/>
              </a:solidFill>
            </a:endParaRPr>
          </a:p>
        </p:txBody>
      </p:sp>
      <p:pic>
        <p:nvPicPr>
          <p:cNvPr id="5" name="Picture 4" descr="cid:babd1375-17fc-4b17-bbbf-4c7526937245@fsa.is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588224" y="5664047"/>
            <a:ext cx="2448269" cy="11629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7039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945203" y="624105"/>
            <a:ext cx="6589202" cy="12808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is-IS" dirty="0"/>
              <a:t>Dagskrá aðalfundar</a:t>
            </a:r>
            <a:endParaRPr lang="en-US" dirty="0"/>
          </a:p>
        </p:txBody>
      </p:sp>
      <p:sp>
        <p:nvSpPr>
          <p:cNvPr id="3" name="Content Placeholder 2"/>
          <p:cNvSpPr txBox="1">
            <a:spLocks noGrp="1"/>
          </p:cNvSpPr>
          <p:nvPr>
            <p:ph idx="4294967295"/>
          </p:nvPr>
        </p:nvSpPr>
        <p:spPr>
          <a:xfrm>
            <a:off x="1403648" y="1700808"/>
            <a:ext cx="6768752" cy="421041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 fontScale="70000" lnSpcReduction="20000"/>
          </a:bodyPr>
          <a:lstStyle/>
          <a:p>
            <a:pPr lvl="0">
              <a:spcAft>
                <a:spcPts val="600"/>
              </a:spcAft>
            </a:pPr>
            <a:r>
              <a:rPr lang="en-US" sz="2600" dirty="0" err="1"/>
              <a:t>Kosning</a:t>
            </a:r>
            <a:r>
              <a:rPr lang="en-US" sz="2600" dirty="0"/>
              <a:t> </a:t>
            </a:r>
            <a:r>
              <a:rPr lang="en-US" sz="2600" dirty="0" err="1"/>
              <a:t>fundarstjóra</a:t>
            </a:r>
            <a:r>
              <a:rPr lang="en-US" sz="2600" dirty="0"/>
              <a:t> og </a:t>
            </a:r>
            <a:r>
              <a:rPr lang="en-US" sz="2600" dirty="0" err="1"/>
              <a:t>fundarritara</a:t>
            </a:r>
            <a:endParaRPr lang="en-US" sz="2600" dirty="0"/>
          </a:p>
          <a:p>
            <a:pPr lvl="0">
              <a:spcAft>
                <a:spcPts val="600"/>
              </a:spcAft>
            </a:pPr>
            <a:r>
              <a:rPr lang="en-US" sz="2600" dirty="0" err="1"/>
              <a:t>Skýrsla</a:t>
            </a:r>
            <a:r>
              <a:rPr lang="en-US" sz="2600" dirty="0"/>
              <a:t> </a:t>
            </a:r>
            <a:r>
              <a:rPr lang="en-US" sz="2600" dirty="0" err="1"/>
              <a:t>formanns</a:t>
            </a:r>
            <a:r>
              <a:rPr lang="en-US" sz="2600" dirty="0"/>
              <a:t> og </a:t>
            </a:r>
            <a:r>
              <a:rPr lang="en-US" sz="2600" dirty="0" err="1"/>
              <a:t>stjórnar</a:t>
            </a:r>
            <a:r>
              <a:rPr lang="en-US" sz="2600" dirty="0"/>
              <a:t> LH</a:t>
            </a:r>
          </a:p>
          <a:p>
            <a:pPr lvl="0">
              <a:spcAft>
                <a:spcPts val="600"/>
              </a:spcAft>
            </a:pPr>
            <a:r>
              <a:rPr lang="en-US" sz="2600" dirty="0" err="1"/>
              <a:t>Reikningar</a:t>
            </a:r>
            <a:r>
              <a:rPr lang="en-US" sz="2600" dirty="0"/>
              <a:t> LH </a:t>
            </a:r>
            <a:r>
              <a:rPr lang="en-US" sz="2600" dirty="0" err="1"/>
              <a:t>lagðir</a:t>
            </a:r>
            <a:r>
              <a:rPr lang="en-US" sz="2600" dirty="0"/>
              <a:t> </a:t>
            </a:r>
            <a:r>
              <a:rPr lang="en-US" sz="2600" dirty="0" err="1"/>
              <a:t>fram</a:t>
            </a:r>
            <a:r>
              <a:rPr lang="en-US" sz="2600" dirty="0"/>
              <a:t> </a:t>
            </a:r>
            <a:r>
              <a:rPr lang="en-US" sz="2600" dirty="0" err="1"/>
              <a:t>til</a:t>
            </a:r>
            <a:r>
              <a:rPr lang="en-US" sz="2600" dirty="0"/>
              <a:t> </a:t>
            </a:r>
            <a:r>
              <a:rPr lang="en-US" sz="2600" dirty="0" err="1"/>
              <a:t>afgreiðslu</a:t>
            </a:r>
            <a:endParaRPr lang="en-US" sz="2600" dirty="0"/>
          </a:p>
          <a:p>
            <a:pPr lvl="0">
              <a:spcAft>
                <a:spcPts val="600"/>
              </a:spcAft>
            </a:pPr>
            <a:r>
              <a:rPr lang="en-US" sz="2600" dirty="0" err="1"/>
              <a:t>Tillaga</a:t>
            </a:r>
            <a:r>
              <a:rPr lang="en-US" sz="2600" dirty="0"/>
              <a:t> um </a:t>
            </a:r>
            <a:r>
              <a:rPr lang="en-US" sz="2600" dirty="0" err="1"/>
              <a:t>árgjald</a:t>
            </a:r>
            <a:r>
              <a:rPr lang="en-US" sz="2600" dirty="0"/>
              <a:t> </a:t>
            </a:r>
            <a:r>
              <a:rPr lang="en-US" sz="2600" dirty="0" err="1"/>
              <a:t>næsta</a:t>
            </a:r>
            <a:r>
              <a:rPr lang="en-US" sz="2600" dirty="0"/>
              <a:t> </a:t>
            </a:r>
            <a:r>
              <a:rPr lang="en-US" sz="2600" dirty="0" err="1"/>
              <a:t>árs</a:t>
            </a:r>
            <a:endParaRPr lang="en-US" sz="2600" dirty="0"/>
          </a:p>
          <a:p>
            <a:pPr lvl="0">
              <a:spcAft>
                <a:spcPts val="600"/>
              </a:spcAft>
            </a:pPr>
            <a:r>
              <a:rPr lang="en-US" sz="2600" dirty="0" err="1"/>
              <a:t>Fjárhagsáætlun</a:t>
            </a:r>
            <a:r>
              <a:rPr lang="en-US" sz="2600" dirty="0"/>
              <a:t> </a:t>
            </a:r>
            <a:r>
              <a:rPr lang="en-US" sz="2600" dirty="0" err="1"/>
              <a:t>næsta</a:t>
            </a:r>
            <a:r>
              <a:rPr lang="en-US" sz="2600" dirty="0"/>
              <a:t> </a:t>
            </a:r>
            <a:r>
              <a:rPr lang="en-US" sz="2600" dirty="0" err="1"/>
              <a:t>starfsárs</a:t>
            </a:r>
            <a:endParaRPr lang="en-US" sz="2600" dirty="0"/>
          </a:p>
          <a:p>
            <a:pPr lvl="0">
              <a:spcAft>
                <a:spcPts val="600"/>
              </a:spcAft>
            </a:pPr>
            <a:r>
              <a:rPr lang="en-US" sz="2600" dirty="0" err="1"/>
              <a:t>Lagabreytingar</a:t>
            </a:r>
            <a:endParaRPr lang="en-US" sz="2600" dirty="0"/>
          </a:p>
          <a:p>
            <a:pPr lvl="0">
              <a:spcAft>
                <a:spcPts val="600"/>
              </a:spcAft>
            </a:pPr>
            <a:r>
              <a:rPr lang="en-US" sz="2600" dirty="0" err="1"/>
              <a:t>Kosning</a:t>
            </a:r>
            <a:r>
              <a:rPr lang="en-US" sz="2600" dirty="0"/>
              <a:t> </a:t>
            </a:r>
            <a:r>
              <a:rPr lang="en-US" sz="2600" dirty="0" err="1"/>
              <a:t>formanns</a:t>
            </a:r>
            <a:r>
              <a:rPr lang="en-US" sz="2600" dirty="0"/>
              <a:t> (</a:t>
            </a:r>
            <a:r>
              <a:rPr lang="en-US" sz="2600" dirty="0" err="1"/>
              <a:t>til</a:t>
            </a:r>
            <a:r>
              <a:rPr lang="en-US" sz="2600" dirty="0"/>
              <a:t> </a:t>
            </a:r>
            <a:r>
              <a:rPr lang="en-US" sz="2600" dirty="0" err="1"/>
              <a:t>eins</a:t>
            </a:r>
            <a:r>
              <a:rPr lang="en-US" sz="2600" dirty="0"/>
              <a:t> </a:t>
            </a:r>
            <a:r>
              <a:rPr lang="en-US" sz="2600" dirty="0" err="1"/>
              <a:t>árs</a:t>
            </a:r>
            <a:r>
              <a:rPr lang="en-US" sz="2600" dirty="0"/>
              <a:t>)</a:t>
            </a:r>
          </a:p>
          <a:p>
            <a:pPr lvl="0">
              <a:spcAft>
                <a:spcPts val="600"/>
              </a:spcAft>
            </a:pPr>
            <a:r>
              <a:rPr lang="en-US" sz="2600" dirty="0" err="1"/>
              <a:t>Kosning</a:t>
            </a:r>
            <a:r>
              <a:rPr lang="en-US" sz="2600" dirty="0"/>
              <a:t> </a:t>
            </a:r>
            <a:r>
              <a:rPr lang="en-US" sz="2600" dirty="0" err="1"/>
              <a:t>annarra</a:t>
            </a:r>
            <a:r>
              <a:rPr lang="en-US" sz="2600" dirty="0"/>
              <a:t> </a:t>
            </a:r>
            <a:r>
              <a:rPr lang="en-US" sz="2600" dirty="0" err="1"/>
              <a:t>stjórnarmanna</a:t>
            </a:r>
            <a:r>
              <a:rPr lang="en-US" sz="2600" dirty="0"/>
              <a:t> og </a:t>
            </a:r>
            <a:r>
              <a:rPr lang="en-US" sz="2600" dirty="0" err="1"/>
              <a:t>varamanna</a:t>
            </a:r>
            <a:r>
              <a:rPr lang="en-US" sz="2600" dirty="0"/>
              <a:t> (</a:t>
            </a:r>
            <a:r>
              <a:rPr lang="en-US" sz="2600" dirty="0" err="1"/>
              <a:t>til</a:t>
            </a:r>
            <a:r>
              <a:rPr lang="en-US" sz="2600" dirty="0"/>
              <a:t> </a:t>
            </a:r>
            <a:r>
              <a:rPr lang="en-US" sz="2600" dirty="0" err="1"/>
              <a:t>tveggja</a:t>
            </a:r>
            <a:r>
              <a:rPr lang="en-US" sz="2600" dirty="0"/>
              <a:t> </a:t>
            </a:r>
            <a:r>
              <a:rPr lang="en-US" sz="2600" dirty="0" err="1"/>
              <a:t>ára</a:t>
            </a:r>
            <a:r>
              <a:rPr lang="en-US" sz="2600" dirty="0"/>
              <a:t>)</a:t>
            </a:r>
          </a:p>
          <a:p>
            <a:pPr lvl="0">
              <a:spcAft>
                <a:spcPts val="600"/>
              </a:spcAft>
            </a:pPr>
            <a:r>
              <a:rPr lang="en-US" sz="2600" dirty="0" err="1"/>
              <a:t>Kosning</a:t>
            </a:r>
            <a:r>
              <a:rPr lang="en-US" sz="2600" dirty="0"/>
              <a:t> </a:t>
            </a:r>
            <a:r>
              <a:rPr lang="en-US" sz="2600" dirty="0" err="1"/>
              <a:t>tveggja</a:t>
            </a:r>
            <a:r>
              <a:rPr lang="en-US" sz="2600" dirty="0"/>
              <a:t> </a:t>
            </a:r>
            <a:r>
              <a:rPr lang="en-US" sz="2600" dirty="0" err="1"/>
              <a:t>skoðunarmanna</a:t>
            </a:r>
            <a:r>
              <a:rPr lang="en-US" sz="2600" dirty="0"/>
              <a:t> og </a:t>
            </a:r>
            <a:r>
              <a:rPr lang="en-US" sz="2600" dirty="0" err="1"/>
              <a:t>eins</a:t>
            </a:r>
            <a:r>
              <a:rPr lang="en-US" sz="2600" dirty="0"/>
              <a:t> </a:t>
            </a:r>
            <a:r>
              <a:rPr lang="en-US" sz="2600" dirty="0" err="1"/>
              <a:t>til</a:t>
            </a:r>
            <a:r>
              <a:rPr lang="en-US" sz="2600" dirty="0"/>
              <a:t> </a:t>
            </a:r>
            <a:r>
              <a:rPr lang="en-US" sz="2600" dirty="0" err="1"/>
              <a:t>vara</a:t>
            </a:r>
            <a:r>
              <a:rPr lang="en-US" sz="2600" dirty="0"/>
              <a:t> (</a:t>
            </a:r>
            <a:r>
              <a:rPr lang="en-US" sz="2600" dirty="0" err="1"/>
              <a:t>til</a:t>
            </a:r>
            <a:r>
              <a:rPr lang="en-US" sz="2600" dirty="0"/>
              <a:t> </a:t>
            </a:r>
            <a:r>
              <a:rPr lang="en-US" sz="2600" dirty="0" err="1"/>
              <a:t>eins</a:t>
            </a:r>
            <a:r>
              <a:rPr lang="en-US" sz="2600" dirty="0"/>
              <a:t> </a:t>
            </a:r>
            <a:r>
              <a:rPr lang="en-US" sz="2600" dirty="0" err="1"/>
              <a:t>árs</a:t>
            </a:r>
            <a:r>
              <a:rPr lang="en-US" sz="2600" dirty="0"/>
              <a:t>)</a:t>
            </a:r>
          </a:p>
          <a:p>
            <a:pPr lvl="0">
              <a:spcAft>
                <a:spcPts val="600"/>
              </a:spcAft>
            </a:pPr>
            <a:r>
              <a:rPr lang="en-US" sz="2600" dirty="0" err="1"/>
              <a:t>Önnur</a:t>
            </a:r>
            <a:r>
              <a:rPr lang="en-US" sz="2600" dirty="0"/>
              <a:t> </a:t>
            </a:r>
            <a:r>
              <a:rPr lang="en-US" sz="2600" dirty="0" err="1"/>
              <a:t>mál</a:t>
            </a:r>
            <a:endParaRPr lang="en-US" sz="2600" dirty="0"/>
          </a:p>
          <a:p>
            <a:pPr lvl="0"/>
            <a:endParaRPr lang="en-US" dirty="0"/>
          </a:p>
        </p:txBody>
      </p:sp>
      <p:pic>
        <p:nvPicPr>
          <p:cNvPr id="4" name="Picture 3" descr="cid:babd1375-17fc-4b17-bbbf-4c7526937245@fsa.is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588224" y="5664047"/>
            <a:ext cx="2448269" cy="11629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1141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945203" y="624105"/>
            <a:ext cx="6589202" cy="12808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is-IS" dirty="0"/>
              <a:t>Dagskrá aðalfundar</a:t>
            </a:r>
            <a:endParaRPr lang="en-US" dirty="0"/>
          </a:p>
        </p:txBody>
      </p:sp>
      <p:sp>
        <p:nvSpPr>
          <p:cNvPr id="3" name="Content Placeholder 2"/>
          <p:cNvSpPr txBox="1">
            <a:spLocks noGrp="1"/>
          </p:cNvSpPr>
          <p:nvPr>
            <p:ph idx="4294967295"/>
          </p:nvPr>
        </p:nvSpPr>
        <p:spPr>
          <a:xfrm>
            <a:off x="1475656" y="1904996"/>
            <a:ext cx="7058740" cy="400622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>
              <a:spcAft>
                <a:spcPts val="600"/>
              </a:spcAft>
            </a:pPr>
            <a:r>
              <a:rPr lang="en-US" dirty="0" err="1"/>
              <a:t>Kosning</a:t>
            </a:r>
            <a:r>
              <a:rPr lang="en-US" dirty="0"/>
              <a:t> </a:t>
            </a:r>
            <a:r>
              <a:rPr lang="en-US" dirty="0" err="1"/>
              <a:t>fundarstjóra</a:t>
            </a:r>
            <a:r>
              <a:rPr lang="en-US" dirty="0"/>
              <a:t> og </a:t>
            </a:r>
            <a:r>
              <a:rPr lang="en-US" dirty="0" err="1"/>
              <a:t>fundarritara</a:t>
            </a:r>
            <a:endParaRPr lang="en-US" dirty="0"/>
          </a:p>
          <a:p>
            <a:pPr lvl="0">
              <a:spcAft>
                <a:spcPts val="600"/>
              </a:spcAft>
            </a:pPr>
            <a:r>
              <a:rPr lang="en-US" dirty="0" err="1"/>
              <a:t>Skýrsla</a:t>
            </a:r>
            <a:r>
              <a:rPr lang="en-US" dirty="0"/>
              <a:t> </a:t>
            </a:r>
            <a:r>
              <a:rPr lang="en-US" dirty="0" err="1"/>
              <a:t>formanns</a:t>
            </a:r>
            <a:r>
              <a:rPr lang="en-US" dirty="0"/>
              <a:t> og </a:t>
            </a:r>
            <a:r>
              <a:rPr lang="en-US" dirty="0" err="1"/>
              <a:t>stjórnar</a:t>
            </a:r>
            <a:r>
              <a:rPr lang="en-US" dirty="0"/>
              <a:t> LH (HS)</a:t>
            </a:r>
          </a:p>
          <a:p>
            <a:pPr lvl="0">
              <a:spcAft>
                <a:spcPts val="600"/>
              </a:spcAft>
            </a:pPr>
            <a:r>
              <a:rPr lang="is-IS" dirty="0" smtClean="0"/>
              <a:t>Gjaldkeri (ER)</a:t>
            </a:r>
          </a:p>
          <a:p>
            <a:pPr lvl="1">
              <a:spcAft>
                <a:spcPts val="600"/>
              </a:spcAft>
            </a:pPr>
            <a:r>
              <a:rPr lang="en-US" dirty="0" err="1" smtClean="0"/>
              <a:t>Reikningar</a:t>
            </a:r>
            <a:r>
              <a:rPr lang="en-US" dirty="0" smtClean="0"/>
              <a:t> </a:t>
            </a:r>
            <a:r>
              <a:rPr lang="en-US" dirty="0"/>
              <a:t>LH </a:t>
            </a:r>
            <a:r>
              <a:rPr lang="en-US" dirty="0" err="1"/>
              <a:t>lagðir</a:t>
            </a:r>
            <a:r>
              <a:rPr lang="en-US" dirty="0"/>
              <a:t> </a:t>
            </a:r>
            <a:r>
              <a:rPr lang="en-US" dirty="0" err="1"/>
              <a:t>fram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afgreiðslu</a:t>
            </a:r>
            <a:r>
              <a:rPr lang="en-US" dirty="0"/>
              <a:t> </a:t>
            </a:r>
            <a:endParaRPr lang="en-US" dirty="0" smtClean="0"/>
          </a:p>
          <a:p>
            <a:pPr lvl="1">
              <a:spcAft>
                <a:spcPts val="600"/>
              </a:spcAft>
            </a:pPr>
            <a:r>
              <a:rPr lang="en-US" dirty="0" err="1" smtClean="0"/>
              <a:t>Tillaga</a:t>
            </a:r>
            <a:r>
              <a:rPr lang="en-US" dirty="0" smtClean="0"/>
              <a:t> </a:t>
            </a:r>
            <a:r>
              <a:rPr lang="en-US" dirty="0"/>
              <a:t>um </a:t>
            </a:r>
            <a:r>
              <a:rPr lang="en-US" dirty="0" err="1"/>
              <a:t>árgjald</a:t>
            </a:r>
            <a:r>
              <a:rPr lang="en-US" dirty="0"/>
              <a:t> </a:t>
            </a:r>
            <a:r>
              <a:rPr lang="en-US" dirty="0" err="1"/>
              <a:t>næsta</a:t>
            </a:r>
            <a:r>
              <a:rPr lang="en-US" dirty="0"/>
              <a:t> </a:t>
            </a:r>
            <a:r>
              <a:rPr lang="en-US" dirty="0" err="1"/>
              <a:t>árs</a:t>
            </a:r>
            <a:r>
              <a:rPr lang="en-US" dirty="0"/>
              <a:t> </a:t>
            </a:r>
          </a:p>
          <a:p>
            <a:pPr lvl="1">
              <a:spcAft>
                <a:spcPts val="600"/>
              </a:spcAft>
            </a:pPr>
            <a:r>
              <a:rPr lang="en-US" dirty="0" err="1"/>
              <a:t>Fjárhagsáætlun</a:t>
            </a:r>
            <a:r>
              <a:rPr lang="en-US" dirty="0"/>
              <a:t> </a:t>
            </a:r>
            <a:r>
              <a:rPr lang="en-US" dirty="0" err="1"/>
              <a:t>næsta</a:t>
            </a:r>
            <a:r>
              <a:rPr lang="en-US" dirty="0"/>
              <a:t> </a:t>
            </a:r>
            <a:r>
              <a:rPr lang="en-US" dirty="0" err="1" smtClean="0"/>
              <a:t>starfsárs</a:t>
            </a:r>
            <a:endParaRPr lang="en-US" dirty="0"/>
          </a:p>
        </p:txBody>
      </p:sp>
      <p:pic>
        <p:nvPicPr>
          <p:cNvPr id="4" name="Picture 3" descr="cid:babd1375-17fc-4b17-bbbf-4c7526937245@fsa.is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6588224" y="5664047"/>
            <a:ext cx="2448269" cy="11629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31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931400"/>
              </p:ext>
            </p:extLst>
          </p:nvPr>
        </p:nvGraphicFramePr>
        <p:xfrm>
          <a:off x="1835696" y="764703"/>
          <a:ext cx="5760640" cy="44015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244"/>
                <a:gridCol w="3282259"/>
                <a:gridCol w="353034"/>
                <a:gridCol w="902999"/>
                <a:gridCol w="89312"/>
                <a:gridCol w="846792"/>
              </a:tblGrid>
              <a:tr h="28930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is-IS" sz="1600" b="1" u="sng" strike="noStrike" dirty="0">
                          <a:effectLst/>
                        </a:rPr>
                        <a:t>Rekstrarreikningur </a:t>
                      </a:r>
                      <a:r>
                        <a:rPr lang="is-IS" sz="1600" b="1" u="sng" strike="noStrike" dirty="0" smtClean="0">
                          <a:effectLst/>
                        </a:rPr>
                        <a:t>1.9.2016 </a:t>
                      </a:r>
                      <a:r>
                        <a:rPr lang="is-IS" sz="1600" b="1" u="sng" strike="noStrike" dirty="0">
                          <a:effectLst/>
                        </a:rPr>
                        <a:t>- </a:t>
                      </a:r>
                      <a:r>
                        <a:rPr lang="is-IS" sz="1600" b="1" u="sng" strike="noStrike" dirty="0" smtClean="0">
                          <a:effectLst/>
                        </a:rPr>
                        <a:t>31.8.2017</a:t>
                      </a:r>
                      <a:endParaRPr lang="is-IS" sz="16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</a:tr>
              <a:tr h="289304">
                <a:tc>
                  <a:txBody>
                    <a:bodyPr/>
                    <a:lstStyle/>
                    <a:p>
                      <a:pPr algn="ctr" fontAlgn="b"/>
                      <a:endParaRPr lang="is-IS" sz="16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s-IS" sz="16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s-IS" sz="16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s-IS" sz="16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s-IS" sz="16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s-IS" sz="16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9304">
                <a:tc>
                  <a:txBody>
                    <a:bodyPr/>
                    <a:lstStyle/>
                    <a:p>
                      <a:pPr algn="ctr" fontAlgn="b"/>
                      <a:endParaRPr lang="is-IS" sz="16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s-IS" sz="16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s-IS" sz="16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s-IS" sz="16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s-IS" sz="16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s-IS" sz="16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30270"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u="none" strike="noStrike">
                          <a:effectLst/>
                        </a:rPr>
                        <a:t>Skýr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u="none" strike="noStrike" dirty="0" smtClean="0">
                          <a:effectLst/>
                        </a:rPr>
                        <a:t>1.9.2016- 31.8.2017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u="none" strike="noStrike" dirty="0" smtClean="0">
                          <a:effectLst/>
                        </a:rPr>
                        <a:t>1.9.2015- 31.8.2016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6645">
                <a:tc gridSpan="2">
                  <a:txBody>
                    <a:bodyPr/>
                    <a:lstStyle/>
                    <a:p>
                      <a:pPr algn="l" fontAlgn="b"/>
                      <a:r>
                        <a:rPr lang="is-IS" sz="1100" b="1" u="none" strike="noStrike" dirty="0">
                          <a:effectLst/>
                        </a:rPr>
                        <a:t>Rekstrartekjur</a:t>
                      </a:r>
                      <a:endParaRPr lang="is-I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6645"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u="none" strike="noStrike">
                          <a:effectLst/>
                        </a:rPr>
                        <a:t>Árgjöld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 smtClean="0">
                          <a:effectLst/>
                        </a:rPr>
                        <a:t>665.000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 smtClean="0">
                          <a:effectLst/>
                        </a:rPr>
                        <a:t>635.000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6645"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u="none" strike="noStrike" dirty="0">
                          <a:effectLst/>
                        </a:rPr>
                        <a:t>Vaxtatekjur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 smtClean="0">
                          <a:effectLst/>
                        </a:rPr>
                        <a:t>47.482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 smtClean="0">
                          <a:effectLst/>
                        </a:rPr>
                        <a:t>31.624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645"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Tekjur alls</a:t>
                      </a:r>
                      <a:endParaRPr lang="is-IS" sz="1100" b="1" i="0" u="none" strike="noStrike" dirty="0">
                        <a:solidFill>
                          <a:srgbClr val="000000"/>
                        </a:solidFill>
                        <a:effectLst/>
                        <a:latin typeface="Lucida Sans Unicode" panose="020B0602030504020204" pitchFamily="34" charset="0"/>
                        <a:cs typeface="Lucida Sans Unicode" panose="020B0602030504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1" u="none" strike="noStrike" dirty="0" smtClean="0">
                          <a:effectLst/>
                        </a:rPr>
                        <a:t>712.482</a:t>
                      </a:r>
                      <a:endParaRPr lang="is-I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1" u="none" strike="noStrike" dirty="0" smtClean="0">
                          <a:effectLst/>
                        </a:rPr>
                        <a:t>666.624</a:t>
                      </a:r>
                      <a:endParaRPr lang="is-I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06645"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6645">
                <a:tc gridSpan="2">
                  <a:txBody>
                    <a:bodyPr/>
                    <a:lstStyle/>
                    <a:p>
                      <a:pPr algn="l" fontAlgn="b"/>
                      <a:r>
                        <a:rPr lang="is-IS" sz="1100" b="1" u="none" strike="noStrike" dirty="0">
                          <a:effectLst/>
                        </a:rPr>
                        <a:t>Rekstrargjöld</a:t>
                      </a:r>
                      <a:endParaRPr lang="is-I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6645"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u="none" strike="noStrike">
                          <a:effectLst/>
                        </a:rPr>
                        <a:t>Skrifstofukostnaður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u="none" strike="noStrike">
                          <a:effectLst/>
                        </a:rPr>
                        <a:t>1)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 smtClean="0">
                          <a:effectLst/>
                        </a:rPr>
                        <a:t>95.456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 smtClean="0">
                          <a:effectLst/>
                        </a:rPr>
                        <a:t>95.455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6645"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u="none" strike="noStrike">
                          <a:effectLst/>
                        </a:rPr>
                        <a:t>Fundarkostnaður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u="none" strike="noStrike">
                          <a:effectLst/>
                        </a:rPr>
                        <a:t>2)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 smtClean="0">
                          <a:effectLst/>
                        </a:rPr>
                        <a:t>394.801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 smtClean="0">
                          <a:effectLst/>
                        </a:rPr>
                        <a:t>376.449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6645"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u="none" strike="noStrike">
                          <a:effectLst/>
                        </a:rPr>
                        <a:t>Þjónustugjöld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 smtClean="0">
                          <a:effectLst/>
                        </a:rPr>
                        <a:t>5.875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 smtClean="0">
                          <a:effectLst/>
                        </a:rPr>
                        <a:t>3.441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6645"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u="none" strike="noStrike">
                          <a:effectLst/>
                        </a:rPr>
                        <a:t>Fjármagnstekjuskattur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 smtClean="0">
                          <a:effectLst/>
                        </a:rPr>
                        <a:t>9.496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 smtClean="0">
                          <a:effectLst/>
                        </a:rPr>
                        <a:t>6.324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645"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Gjöld alls</a:t>
                      </a:r>
                      <a:endParaRPr lang="is-IS" sz="1100" b="1" i="0" u="none" strike="noStrike" dirty="0">
                        <a:solidFill>
                          <a:srgbClr val="000000"/>
                        </a:solidFill>
                        <a:effectLst/>
                        <a:latin typeface="Lucida Sans Unicode" panose="020B0602030504020204" pitchFamily="34" charset="0"/>
                        <a:cs typeface="Lucida Sans Unicode" panose="020B0602030504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1" u="none" strike="noStrike" dirty="0" smtClean="0">
                          <a:effectLst/>
                        </a:rPr>
                        <a:t>505.628</a:t>
                      </a:r>
                      <a:endParaRPr lang="is-I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1" u="none" strike="noStrike" dirty="0" smtClean="0">
                          <a:effectLst/>
                        </a:rPr>
                        <a:t>481.669</a:t>
                      </a:r>
                      <a:endParaRPr lang="is-I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06645"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6645"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16978">
                <a:tc gridSpan="2">
                  <a:txBody>
                    <a:bodyPr/>
                    <a:lstStyle/>
                    <a:p>
                      <a:pPr algn="l" fontAlgn="b"/>
                      <a:r>
                        <a:rPr lang="is-IS" sz="1100" b="1" u="none" strike="noStrike" dirty="0">
                          <a:effectLst/>
                        </a:rPr>
                        <a:t>Hagnaður (tap)</a:t>
                      </a:r>
                      <a:endParaRPr lang="is-I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1" u="none" strike="noStrike" dirty="0" smtClean="0">
                          <a:effectLst/>
                        </a:rPr>
                        <a:t>206.854</a:t>
                      </a:r>
                      <a:endParaRPr lang="is-I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1" u="none" strike="noStrike" dirty="0" smtClean="0">
                          <a:effectLst/>
                        </a:rPr>
                        <a:t>184.955</a:t>
                      </a:r>
                      <a:endParaRPr lang="is-I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9659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52293"/>
              </p:ext>
            </p:extLst>
          </p:nvPr>
        </p:nvGraphicFramePr>
        <p:xfrm>
          <a:off x="2051719" y="260653"/>
          <a:ext cx="5832649" cy="5752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798"/>
                <a:gridCol w="278839"/>
                <a:gridCol w="328633"/>
                <a:gridCol w="2698768"/>
                <a:gridCol w="468052"/>
                <a:gridCol w="833455"/>
                <a:gridCol w="82732"/>
                <a:gridCol w="853372"/>
              </a:tblGrid>
              <a:tr h="229491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is-IS" sz="1600" b="1" u="none" strike="noStrike" dirty="0">
                          <a:effectLst/>
                        </a:rPr>
                        <a:t>Efnahagsreikningur </a:t>
                      </a:r>
                      <a:r>
                        <a:rPr lang="is-IS" sz="1600" b="1" u="none" strike="noStrike" dirty="0" smtClean="0">
                          <a:effectLst/>
                        </a:rPr>
                        <a:t>31.08.2017</a:t>
                      </a:r>
                      <a:endParaRPr lang="is-I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</a:tr>
              <a:tr h="257451"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endParaRPr lang="is-IS"/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</a:tr>
              <a:tr h="201531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is-IS" sz="1400" b="1" u="none" strike="noStrike" dirty="0">
                          <a:effectLst/>
                        </a:rPr>
                        <a:t>Eignir</a:t>
                      </a:r>
                      <a:endParaRPr lang="is-I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</a:tr>
              <a:tr h="257451"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 smtClean="0">
                          <a:effectLst/>
                        </a:rPr>
                        <a:t>31.8.2017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 smtClean="0">
                          <a:effectLst/>
                        </a:rPr>
                        <a:t>31.8.2016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</a:tr>
              <a:tr h="257451"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is-IS" sz="1100" u="none" strike="noStrike" dirty="0">
                          <a:effectLst/>
                        </a:rPr>
                        <a:t>Veltufjármunir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endParaRPr lang="is-IS"/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</a:tr>
              <a:tr h="257451"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s-IS" sz="1100" u="none" strike="noStrike" dirty="0">
                          <a:effectLst/>
                        </a:rPr>
                        <a:t>Skammtímakröfur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endParaRPr lang="is-IS"/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</a:tr>
              <a:tr h="159590"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u="none" strike="noStrike" dirty="0">
                          <a:effectLst/>
                        </a:rPr>
                        <a:t>Útistandandi árgjöld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>
                          <a:effectLst/>
                        </a:rPr>
                        <a:t>0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s-IS" sz="1100" dirty="0"/>
                    </a:p>
                  </a:txBody>
                  <a:tcPr marL="6330" marR="6330" marT="633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 smtClean="0">
                          <a:effectLst/>
                        </a:rPr>
                        <a:t>0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582"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>
                          <a:effectLst/>
                        </a:rPr>
                        <a:t>0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is-IS" sz="1100" dirty="0"/>
                    </a:p>
                  </a:txBody>
                  <a:tcPr marL="6330" marR="6330" marT="633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 smtClean="0">
                          <a:effectLst/>
                        </a:rPr>
                        <a:t>0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57451"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s-IS" sz="1100" u="none" strike="noStrike" dirty="0">
                          <a:effectLst/>
                        </a:rPr>
                        <a:t>Handbært fé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endParaRPr lang="is-IS"/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</a:tr>
              <a:tr h="159590"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u="none" strike="noStrike" dirty="0" smtClean="0">
                          <a:effectLst/>
                        </a:rPr>
                        <a:t>Bankainnistæður 0121-26-11616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is-I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4.884.850</a:t>
                      </a:r>
                      <a:endParaRPr kumimoji="0" lang="is-I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30" marR="6330" marT="633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endParaRPr kumimoji="0" lang="is-I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30" marR="6330" marT="633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is-I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4.677.996</a:t>
                      </a:r>
                      <a:endParaRPr kumimoji="0" lang="is-I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30" marR="6330" marT="633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208"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 smtClean="0">
                          <a:effectLst/>
                        </a:rPr>
                        <a:t>4.884.850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is-IS" sz="1100" dirty="0"/>
                    </a:p>
                  </a:txBody>
                  <a:tcPr marL="6330" marR="6330" marT="633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 smtClean="0">
                          <a:effectLst/>
                        </a:rPr>
                        <a:t>4.677.996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59590"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endParaRPr lang="is-IS" sz="1100"/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</a:tr>
              <a:tr h="159590"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1" u="none" strike="noStrike" dirty="0">
                          <a:effectLst/>
                        </a:rPr>
                        <a:t>Eignir</a:t>
                      </a:r>
                      <a:endParaRPr lang="is-I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1" u="none" strike="noStrike" dirty="0" smtClean="0">
                          <a:effectLst/>
                        </a:rPr>
                        <a:t>4.884.850</a:t>
                      </a:r>
                      <a:endParaRPr lang="is-I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endParaRPr lang="is-IS" sz="1100" b="1" dirty="0"/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1" u="none" strike="noStrike" dirty="0" smtClean="0">
                          <a:effectLst/>
                        </a:rPr>
                        <a:t>4.677.996</a:t>
                      </a:r>
                      <a:endParaRPr lang="is-I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</a:tr>
              <a:tr h="257451"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endParaRPr lang="is-IS"/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</a:tr>
              <a:tr h="201531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is-IS" sz="1400" b="1" u="none" strike="noStrike" dirty="0">
                          <a:effectLst/>
                        </a:rPr>
                        <a:t>Skuldir og eigið fé</a:t>
                      </a:r>
                      <a:endParaRPr lang="is-I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</a:tr>
              <a:tr h="257451"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 smtClean="0">
                          <a:effectLst/>
                        </a:rPr>
                        <a:t>31.8.2017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endParaRPr lang="is-IS"/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 smtClean="0">
                          <a:effectLst/>
                        </a:rPr>
                        <a:t>31.8.2016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</a:tr>
              <a:tr h="257451"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s-IS" sz="1100" u="none" strike="noStrike" dirty="0">
                          <a:effectLst/>
                        </a:rPr>
                        <a:t>Skuldir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>
                          <a:effectLst/>
                        </a:rPr>
                        <a:t>0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endParaRPr lang="is-IS"/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>
                          <a:effectLst/>
                        </a:rPr>
                        <a:t>0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</a:tr>
              <a:tr h="257451"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s-IS" sz="1100" u="none" strike="noStrike" dirty="0">
                          <a:effectLst/>
                        </a:rPr>
                        <a:t>Eigið fé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endParaRPr lang="is-IS"/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</a:tr>
              <a:tr h="257451"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s-IS" sz="1100" u="none" strike="noStrike">
                          <a:effectLst/>
                        </a:rPr>
                        <a:t>Höfuðstóll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 smtClean="0">
                          <a:effectLst/>
                        </a:rPr>
                        <a:t>4.677.996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endParaRPr lang="is-IS"/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 smtClean="0">
                          <a:effectLst/>
                        </a:rPr>
                        <a:t>4.493.041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</a:tr>
              <a:tr h="257451"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s-IS" sz="1100" u="none" strike="noStrike">
                          <a:effectLst/>
                        </a:rPr>
                        <a:t>Rekstrarafgangur (tap)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 smtClean="0">
                          <a:effectLst/>
                        </a:rPr>
                        <a:t>206.854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 marL="6330" marR="6330" marT="633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 smtClean="0">
                          <a:effectLst/>
                        </a:rPr>
                        <a:t>184.955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451"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 smtClean="0">
                          <a:effectLst/>
                        </a:rPr>
                        <a:t>4.884.850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is-IS"/>
                    </a:p>
                  </a:txBody>
                  <a:tcPr marL="6330" marR="6330" marT="633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 smtClean="0">
                          <a:effectLst/>
                        </a:rPr>
                        <a:t>4.677.996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57451"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endParaRPr lang="is-IS"/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</a:tr>
              <a:tr h="257451"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1" u="none" strike="noStrike" dirty="0">
                          <a:effectLst/>
                        </a:rPr>
                        <a:t>Skuldir og eigið fé</a:t>
                      </a:r>
                      <a:endParaRPr lang="is-I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1" u="none" strike="noStrike" dirty="0" smtClean="0">
                          <a:effectLst/>
                        </a:rPr>
                        <a:t>4.884.850</a:t>
                      </a:r>
                      <a:endParaRPr lang="is-I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endParaRPr lang="is-IS" b="1" dirty="0"/>
                    </a:p>
                  </a:txBody>
                  <a:tcPr marL="6330" marR="6330" marT="63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1" u="none" strike="noStrike" dirty="0" smtClean="0">
                          <a:effectLst/>
                        </a:rPr>
                        <a:t>4.677.996</a:t>
                      </a:r>
                      <a:endParaRPr lang="is-I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0" marR="6330" marT="633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6516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279012"/>
              </p:ext>
            </p:extLst>
          </p:nvPr>
        </p:nvGraphicFramePr>
        <p:xfrm>
          <a:off x="1771650" y="911225"/>
          <a:ext cx="6040710" cy="44559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074"/>
                <a:gridCol w="3623608"/>
                <a:gridCol w="228859"/>
                <a:gridCol w="807416"/>
                <a:gridCol w="44450"/>
                <a:gridCol w="1050303"/>
              </a:tblGrid>
              <a:tr h="26670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is-IS" sz="1600" b="1" u="sng" strike="noStrike" dirty="0">
                          <a:effectLst/>
                        </a:rPr>
                        <a:t>Sjóðsstreymi  </a:t>
                      </a:r>
                      <a:r>
                        <a:rPr lang="is-IS" sz="1600" b="1" u="sng" strike="noStrike" dirty="0" smtClean="0">
                          <a:effectLst/>
                        </a:rPr>
                        <a:t>1.9.2016 </a:t>
                      </a:r>
                      <a:r>
                        <a:rPr lang="is-IS" sz="1600" b="1" u="sng" strike="noStrike" dirty="0">
                          <a:effectLst/>
                        </a:rPr>
                        <a:t>- </a:t>
                      </a:r>
                      <a:r>
                        <a:rPr lang="is-IS" sz="1600" b="1" u="sng" strike="noStrike" dirty="0" smtClean="0">
                          <a:effectLst/>
                        </a:rPr>
                        <a:t>31.8.2017</a:t>
                      </a:r>
                      <a:endParaRPr lang="is-IS" sz="16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endParaRPr lang="is-IS" sz="16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s-IS" sz="16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s-IS" sz="16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s-IS" sz="16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is-I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s-IS" sz="16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9249"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u="none" strike="noStrike" dirty="0" smtClean="0">
                          <a:effectLst/>
                        </a:rPr>
                        <a:t>1.9.2016- 31.8.2017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u="none" strike="noStrike" dirty="0" smtClean="0">
                          <a:effectLst/>
                        </a:rPr>
                        <a:t>1.9.2015- 31.8.2016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is-IS" sz="1100" u="none" strike="noStrike">
                          <a:effectLst/>
                        </a:rPr>
                        <a:t>Rekstrarhreyfingar</a:t>
                      </a:r>
                      <a:endParaRPr lang="is-I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is-I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u="none" strike="noStrike">
                          <a:effectLst/>
                        </a:rPr>
                        <a:t>Hagnaður (tap) ársins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 smtClean="0">
                          <a:effectLst/>
                        </a:rPr>
                        <a:t>206.854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 smtClean="0">
                          <a:effectLst/>
                        </a:rPr>
                        <a:t>184.955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>
                          <a:effectLst/>
                        </a:rPr>
                        <a:t>Veltufé frá rekstri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 smtClean="0">
                          <a:effectLst/>
                        </a:rPr>
                        <a:t>206.854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 smtClean="0">
                          <a:effectLst/>
                        </a:rPr>
                        <a:t>184.955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is-I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nn-NO" sz="1100" u="none" strike="noStrike" dirty="0">
                          <a:effectLst/>
                        </a:rPr>
                        <a:t>Breyting á rekstrartengdum eignum og skuldum</a:t>
                      </a:r>
                      <a:endParaRPr lang="nn-N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is-I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u="none" strike="noStrike">
                          <a:effectLst/>
                        </a:rPr>
                        <a:t>Skammtímakröfur, lækkun (hækkun)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 smtClean="0">
                          <a:effectLst/>
                        </a:rPr>
                        <a:t>0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 smtClean="0">
                          <a:effectLst/>
                        </a:rPr>
                        <a:t>0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1" u="none" strike="noStrike" dirty="0">
                          <a:effectLst/>
                        </a:rPr>
                        <a:t>Handbært fé frá rekstri</a:t>
                      </a:r>
                      <a:endParaRPr lang="is-I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1" u="none" strike="noStrike" dirty="0" smtClean="0">
                          <a:effectLst/>
                        </a:rPr>
                        <a:t>206.854</a:t>
                      </a:r>
                      <a:endParaRPr lang="is-I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is-IS" b="1" dirty="0"/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1" u="none" strike="noStrike" dirty="0" smtClean="0">
                          <a:effectLst/>
                        </a:rPr>
                        <a:t>184.955</a:t>
                      </a:r>
                      <a:endParaRPr lang="is-I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is-I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is-I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is-IS" sz="1100" u="none" strike="noStrike">
                          <a:effectLst/>
                        </a:rPr>
                        <a:t>Hækkun (lækkun) handbærs fjár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 smtClean="0">
                          <a:effectLst/>
                        </a:rPr>
                        <a:t>206.854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 smtClean="0">
                          <a:effectLst/>
                        </a:rPr>
                        <a:t>184.955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is-IS" sz="1100" u="none" strike="noStrike">
                          <a:effectLst/>
                        </a:rPr>
                        <a:t>Handbært fé í upphafi árs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 smtClean="0">
                          <a:effectLst/>
                        </a:rPr>
                        <a:t>4.677.996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 smtClean="0">
                          <a:effectLst/>
                        </a:rPr>
                        <a:t>4.493.041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1100" b="1" u="none" strike="noStrike" dirty="0">
                          <a:effectLst/>
                        </a:rPr>
                        <a:t>Handbært fé í lok árs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1" u="none" strike="noStrike" dirty="0" smtClean="0">
                          <a:effectLst/>
                        </a:rPr>
                        <a:t>4.884.850</a:t>
                      </a:r>
                      <a:endParaRPr lang="is-I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is-IS" b="1" dirty="0"/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1" u="none" strike="noStrike" dirty="0" smtClean="0">
                          <a:effectLst/>
                        </a:rPr>
                        <a:t>4.677.996</a:t>
                      </a:r>
                      <a:endParaRPr lang="is-I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8830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666154"/>
              </p:ext>
            </p:extLst>
          </p:nvPr>
        </p:nvGraphicFramePr>
        <p:xfrm>
          <a:off x="1892300" y="764701"/>
          <a:ext cx="5359400" cy="39433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7410"/>
                <a:gridCol w="2475034"/>
                <a:gridCol w="1174028"/>
                <a:gridCol w="44450"/>
                <a:gridCol w="609239"/>
                <a:gridCol w="609239"/>
              </a:tblGrid>
              <a:tr h="215249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is-IS" sz="1600" b="1" u="none" strike="noStrike" dirty="0">
                          <a:effectLst/>
                        </a:rPr>
                        <a:t>Skýringar</a:t>
                      </a:r>
                      <a:endParaRPr lang="is-I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</a:tr>
              <a:tr h="256577"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s-I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s-I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is-I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s-I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s-I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6577"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s-I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s-I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is-I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s-I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s-I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6577"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is-I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6577">
                <a:tc gridSpan="2">
                  <a:txBody>
                    <a:bodyPr/>
                    <a:lstStyle/>
                    <a:p>
                      <a:pPr algn="l" fontAlgn="b"/>
                      <a:r>
                        <a:rPr lang="is-IS" sz="1200" u="none" strike="noStrike">
                          <a:effectLst/>
                        </a:rPr>
                        <a:t>1)  Skrifstofukostnaður:</a:t>
                      </a:r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is-I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6577"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u="none" strike="noStrike">
                          <a:effectLst/>
                        </a:rPr>
                        <a:t>Vefhýsing</a:t>
                      </a:r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u="none" strike="noStrike" dirty="0" smtClean="0">
                          <a:effectLst/>
                        </a:rPr>
                        <a:t>65.456 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is-I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6577"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u="none" strike="noStrike">
                          <a:effectLst/>
                        </a:rPr>
                        <a:t>Þóknun til ritara</a:t>
                      </a:r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u="none" strike="noStrike" dirty="0" smtClean="0">
                          <a:effectLst/>
                        </a:rPr>
                        <a:t>30.000 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6577"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1" u="none" strike="noStrike" dirty="0">
                          <a:effectLst/>
                        </a:rPr>
                        <a:t>Samtals</a:t>
                      </a:r>
                      <a:endParaRPr lang="is-I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1" u="none" strike="noStrike" dirty="0" smtClean="0">
                          <a:effectLst/>
                        </a:rPr>
                        <a:t>95.456 </a:t>
                      </a:r>
                      <a:endParaRPr lang="is-I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is-IS"/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6577"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is-I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6577"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is-I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6577">
                <a:tc gridSpan="2">
                  <a:txBody>
                    <a:bodyPr/>
                    <a:lstStyle/>
                    <a:p>
                      <a:pPr algn="l" fontAlgn="b"/>
                      <a:r>
                        <a:rPr lang="is-IS" sz="1200" u="none" strike="noStrike">
                          <a:effectLst/>
                        </a:rPr>
                        <a:t>2)  Fundakostnaður:</a:t>
                      </a:r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is-I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6577"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u="none" strike="noStrike">
                          <a:effectLst/>
                        </a:rPr>
                        <a:t>Aðalfundur</a:t>
                      </a:r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u="none" strike="noStrike" dirty="0" smtClean="0">
                          <a:effectLst/>
                        </a:rPr>
                        <a:t>232.780 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is-I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6577"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u="none" strike="noStrike">
                          <a:effectLst/>
                        </a:rPr>
                        <a:t>Vorfundur</a:t>
                      </a:r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u="none" strike="noStrike" dirty="0" smtClean="0">
                          <a:effectLst/>
                        </a:rPr>
                        <a:t>162.021 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6577"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1" u="none" strike="noStrike" dirty="0">
                          <a:effectLst/>
                        </a:rPr>
                        <a:t>Samtals</a:t>
                      </a:r>
                      <a:endParaRPr lang="is-I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1" u="none" strike="noStrike" dirty="0" smtClean="0">
                          <a:effectLst/>
                        </a:rPr>
                        <a:t>394.801 </a:t>
                      </a:r>
                      <a:endParaRPr lang="is-I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is-IS"/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5412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95736" y="692696"/>
            <a:ext cx="47067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s-IS" sz="2800" dirty="0" smtClean="0"/>
              <a:t>Tillaga um óbreytt árgjald</a:t>
            </a:r>
            <a:endParaRPr lang="is-IS" sz="2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443728"/>
              </p:ext>
            </p:extLst>
          </p:nvPr>
        </p:nvGraphicFramePr>
        <p:xfrm>
          <a:off x="1835696" y="1628797"/>
          <a:ext cx="5760640" cy="36447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8253"/>
                <a:gridCol w="2142387"/>
              </a:tblGrid>
              <a:tr h="260337">
                <a:tc>
                  <a:txBody>
                    <a:bodyPr/>
                    <a:lstStyle/>
                    <a:p>
                      <a:pPr algn="l" fontAlgn="b"/>
                      <a:r>
                        <a:rPr lang="is-IS" sz="1600" u="none" strike="noStrike" dirty="0">
                          <a:effectLst/>
                        </a:rPr>
                        <a:t>Landspítali</a:t>
                      </a:r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u="none" strike="noStrike">
                          <a:effectLst/>
                        </a:rPr>
                        <a:t>100.000 </a:t>
                      </a:r>
                      <a:endParaRPr lang="is-I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0337">
                <a:tc>
                  <a:txBody>
                    <a:bodyPr/>
                    <a:lstStyle/>
                    <a:p>
                      <a:pPr algn="l" fontAlgn="b"/>
                      <a:r>
                        <a:rPr lang="is-IS" sz="1600" u="none" strike="noStrike" dirty="0">
                          <a:effectLst/>
                        </a:rPr>
                        <a:t>Sjúkrahúsið á Akureyri</a:t>
                      </a:r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u="none" strike="noStrike">
                          <a:effectLst/>
                        </a:rPr>
                        <a:t>75.000 </a:t>
                      </a:r>
                      <a:endParaRPr lang="is-I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0337">
                <a:tc>
                  <a:txBody>
                    <a:bodyPr/>
                    <a:lstStyle/>
                    <a:p>
                      <a:pPr algn="l" fontAlgn="b"/>
                      <a:r>
                        <a:rPr lang="is-IS" sz="1600" u="none" strike="noStrike" dirty="0">
                          <a:effectLst/>
                        </a:rPr>
                        <a:t>Hrafnista</a:t>
                      </a:r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u="none" strike="noStrike" dirty="0">
                          <a:effectLst/>
                        </a:rPr>
                        <a:t>50.000 </a:t>
                      </a:r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0337">
                <a:tc>
                  <a:txBody>
                    <a:bodyPr/>
                    <a:lstStyle/>
                    <a:p>
                      <a:pPr algn="l" fontAlgn="b"/>
                      <a:r>
                        <a:rPr lang="is-IS" sz="1600" u="none" strike="noStrike">
                          <a:effectLst/>
                        </a:rPr>
                        <a:t>Heilbrigðisstofnun Vesturlands</a:t>
                      </a:r>
                      <a:endParaRPr lang="is-I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u="none" strike="noStrike" dirty="0">
                          <a:effectLst/>
                        </a:rPr>
                        <a:t>50.000 </a:t>
                      </a:r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0337">
                <a:tc>
                  <a:txBody>
                    <a:bodyPr/>
                    <a:lstStyle/>
                    <a:p>
                      <a:pPr algn="l" fontAlgn="b"/>
                      <a:r>
                        <a:rPr lang="is-IS" sz="1600" u="none" strike="noStrike">
                          <a:effectLst/>
                        </a:rPr>
                        <a:t>Heilbrigðisstofnun Vestfjarða</a:t>
                      </a:r>
                      <a:endParaRPr lang="is-I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u="none" strike="noStrike" dirty="0">
                          <a:effectLst/>
                        </a:rPr>
                        <a:t>50.000 </a:t>
                      </a:r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0337">
                <a:tc>
                  <a:txBody>
                    <a:bodyPr/>
                    <a:lstStyle/>
                    <a:p>
                      <a:pPr algn="l" fontAlgn="b"/>
                      <a:r>
                        <a:rPr lang="is-IS" sz="1600" u="none" strike="noStrike" dirty="0">
                          <a:effectLst/>
                        </a:rPr>
                        <a:t>Heilbrigðisstofnun Norðurlands</a:t>
                      </a:r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u="none" strike="noStrike" dirty="0">
                          <a:effectLst/>
                        </a:rPr>
                        <a:t>50.000 </a:t>
                      </a:r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0337">
                <a:tc>
                  <a:txBody>
                    <a:bodyPr/>
                    <a:lstStyle/>
                    <a:p>
                      <a:pPr algn="l" fontAlgn="b"/>
                      <a:r>
                        <a:rPr lang="is-IS" sz="1600" u="none" strike="noStrike">
                          <a:effectLst/>
                        </a:rPr>
                        <a:t>Heilbrigðisstofnun Austurlands</a:t>
                      </a:r>
                      <a:endParaRPr lang="is-I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u="none" strike="noStrike" dirty="0">
                          <a:effectLst/>
                        </a:rPr>
                        <a:t>50.000 </a:t>
                      </a:r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0337">
                <a:tc>
                  <a:txBody>
                    <a:bodyPr/>
                    <a:lstStyle/>
                    <a:p>
                      <a:pPr algn="l" fontAlgn="b"/>
                      <a:r>
                        <a:rPr lang="is-IS" sz="1600" u="none" strike="noStrike">
                          <a:effectLst/>
                        </a:rPr>
                        <a:t>Heilbrigðisstofnun Suðurlands</a:t>
                      </a:r>
                      <a:endParaRPr lang="is-I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u="none" strike="noStrike" dirty="0">
                          <a:effectLst/>
                        </a:rPr>
                        <a:t>50.000 </a:t>
                      </a:r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0337">
                <a:tc>
                  <a:txBody>
                    <a:bodyPr/>
                    <a:lstStyle/>
                    <a:p>
                      <a:pPr algn="l" fontAlgn="b"/>
                      <a:r>
                        <a:rPr lang="is-IS" sz="1600" u="none" strike="noStrike">
                          <a:effectLst/>
                        </a:rPr>
                        <a:t>Heilbrigðisstofnun Suðurnesja</a:t>
                      </a:r>
                      <a:endParaRPr lang="is-I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u="none" strike="noStrike" dirty="0">
                          <a:effectLst/>
                        </a:rPr>
                        <a:t>50.000 </a:t>
                      </a:r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0337">
                <a:tc>
                  <a:txBody>
                    <a:bodyPr/>
                    <a:lstStyle/>
                    <a:p>
                      <a:pPr algn="l" fontAlgn="b"/>
                      <a:r>
                        <a:rPr lang="is-IS" sz="1600" u="none" strike="noStrike" dirty="0" smtClean="0">
                          <a:effectLst/>
                        </a:rPr>
                        <a:t>Heilsugæsla höfuðborgarsvæðisins </a:t>
                      </a:r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u="none" strike="noStrike" dirty="0">
                          <a:effectLst/>
                        </a:rPr>
                        <a:t>50.000 </a:t>
                      </a:r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033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600" u="none" strike="noStrike" dirty="0" smtClean="0">
                          <a:effectLst/>
                        </a:rPr>
                        <a:t>Heilsustofnun NLFÍ</a:t>
                      </a:r>
                      <a:endParaRPr lang="is-I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s-I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30.000</a:t>
                      </a:r>
                      <a:endParaRPr kumimoji="0" lang="is-I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260337">
                <a:tc>
                  <a:txBody>
                    <a:bodyPr/>
                    <a:lstStyle/>
                    <a:p>
                      <a:pPr algn="l" fontAlgn="b"/>
                      <a:r>
                        <a:rPr lang="is-IS" sz="1600" u="none" strike="noStrike" dirty="0" smtClean="0">
                          <a:effectLst/>
                        </a:rPr>
                        <a:t>Múlabær</a:t>
                      </a:r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u="none" strike="noStrike" dirty="0" smtClean="0">
                          <a:effectLst/>
                        </a:rPr>
                        <a:t>30.000 </a:t>
                      </a:r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0337">
                <a:tc>
                  <a:txBody>
                    <a:bodyPr/>
                    <a:lstStyle/>
                    <a:p>
                      <a:pPr algn="l" fontAlgn="b"/>
                      <a:r>
                        <a:rPr lang="is-IS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Reykjalundur</a:t>
                      </a:r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u="sng" strike="noStrike" dirty="0" smtClean="0">
                          <a:effectLst/>
                        </a:rPr>
                        <a:t>30.000</a:t>
                      </a:r>
                      <a:r>
                        <a:rPr lang="is-IS" sz="1600" u="none" strike="noStrike" dirty="0" smtClean="0">
                          <a:effectLst/>
                        </a:rPr>
                        <a:t> </a:t>
                      </a:r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0337">
                <a:tc>
                  <a:txBody>
                    <a:bodyPr/>
                    <a:lstStyle/>
                    <a:p>
                      <a:pPr algn="l" fontAlgn="b"/>
                      <a:endParaRPr lang="is-I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u="none" strike="noStrike" dirty="0" smtClean="0">
                          <a:effectLst/>
                        </a:rPr>
                        <a:t>665.000 </a:t>
                      </a:r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907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750</TotalTime>
  <Words>537</Words>
  <Application>Microsoft Office PowerPoint</Application>
  <PresentationFormat>On-screen Show (4:3)</PresentationFormat>
  <Paragraphs>261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Concourse</vt:lpstr>
      <vt:lpstr>Aðalfundur LH</vt:lpstr>
      <vt:lpstr>Fyrirkomulag dagsins</vt:lpstr>
      <vt:lpstr>Dagskrá aðalfundar</vt:lpstr>
      <vt:lpstr>Dagskrá aðalfundar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Framboð til stjórnar</vt:lpstr>
      <vt:lpstr>Kosning skoðunarmanna</vt:lpstr>
      <vt:lpstr>Stutt hlé – fram að málþingi</vt:lpstr>
      <vt:lpstr>Þjónustuviðmið í heilbrigðisþjónustu</vt:lpstr>
      <vt:lpstr>DAGSKRÁ</vt:lpstr>
      <vt:lpstr>Takk fyrir komuna 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Aðalfundur LH</dc:title>
  <dc:creator>Hildigunnur Svavarsdóttir</dc:creator>
  <cp:lastModifiedBy>Rósa Marinósdóttir</cp:lastModifiedBy>
  <cp:revision>42</cp:revision>
  <cp:lastPrinted>2017-11-16T09:15:08Z</cp:lastPrinted>
  <dcterms:created xsi:type="dcterms:W3CDTF">2015-11-09T10:35:22Z</dcterms:created>
  <dcterms:modified xsi:type="dcterms:W3CDTF">2017-12-04T10:15:37Z</dcterms:modified>
</cp:coreProperties>
</file>