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62" r:id="rId4"/>
    <p:sldId id="266" r:id="rId5"/>
    <p:sldId id="258" r:id="rId6"/>
    <p:sldId id="261" r:id="rId7"/>
    <p:sldId id="260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12D8E-DABC-4202-A4D2-E38D8A8BCE92}" type="datetimeFigureOut">
              <a:rPr lang="is-IS" smtClean="0"/>
              <a:t>23.3.2017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C39C1-104D-4331-9A78-0B2E72B28971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49460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C39C1-104D-4331-9A78-0B2E72B28971}" type="slidenum">
              <a:rPr lang="is-IS" smtClean="0"/>
              <a:t>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90660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C39C1-104D-4331-9A78-0B2E72B28971}" type="slidenum">
              <a:rPr lang="is-IS" smtClean="0"/>
              <a:t>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50122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1754-D8F1-403F-B5B0-7AB3CEF80001}" type="datetimeFigureOut">
              <a:rPr lang="is-IS" smtClean="0"/>
              <a:t>23.3.2017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82006-A041-4571-B592-F49EF502B5F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44161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1754-D8F1-403F-B5B0-7AB3CEF80001}" type="datetimeFigureOut">
              <a:rPr lang="is-IS" smtClean="0"/>
              <a:t>23.3.2017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82006-A041-4571-B592-F49EF502B5F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61619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1754-D8F1-403F-B5B0-7AB3CEF80001}" type="datetimeFigureOut">
              <a:rPr lang="is-IS" smtClean="0"/>
              <a:t>23.3.2017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82006-A041-4571-B592-F49EF502B5F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2239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1754-D8F1-403F-B5B0-7AB3CEF80001}" type="datetimeFigureOut">
              <a:rPr lang="is-IS" smtClean="0"/>
              <a:t>23.3.2017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82006-A041-4571-B592-F49EF502B5F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74018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1754-D8F1-403F-B5B0-7AB3CEF80001}" type="datetimeFigureOut">
              <a:rPr lang="is-IS" smtClean="0"/>
              <a:t>23.3.2017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82006-A041-4571-B592-F49EF502B5F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6487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1754-D8F1-403F-B5B0-7AB3CEF80001}" type="datetimeFigureOut">
              <a:rPr lang="is-IS" smtClean="0"/>
              <a:t>23.3.2017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82006-A041-4571-B592-F49EF502B5F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34016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1754-D8F1-403F-B5B0-7AB3CEF80001}" type="datetimeFigureOut">
              <a:rPr lang="is-IS" smtClean="0"/>
              <a:t>23.3.2017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82006-A041-4571-B592-F49EF502B5F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01845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1754-D8F1-403F-B5B0-7AB3CEF80001}" type="datetimeFigureOut">
              <a:rPr lang="is-IS" smtClean="0"/>
              <a:t>23.3.2017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82006-A041-4571-B592-F49EF502B5F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61782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1754-D8F1-403F-B5B0-7AB3CEF80001}" type="datetimeFigureOut">
              <a:rPr lang="is-IS" smtClean="0"/>
              <a:t>23.3.2017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82006-A041-4571-B592-F49EF502B5F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00761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1754-D8F1-403F-B5B0-7AB3CEF80001}" type="datetimeFigureOut">
              <a:rPr lang="is-IS" smtClean="0"/>
              <a:t>23.3.2017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82006-A041-4571-B592-F49EF502B5F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69596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1754-D8F1-403F-B5B0-7AB3CEF80001}" type="datetimeFigureOut">
              <a:rPr lang="is-IS" smtClean="0"/>
              <a:t>23.3.2017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82006-A041-4571-B592-F49EF502B5F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81593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1754-D8F1-403F-B5B0-7AB3CEF80001}" type="datetimeFigureOut">
              <a:rPr lang="is-IS" smtClean="0"/>
              <a:t>23.3.2017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82006-A041-4571-B592-F49EF502B5F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3905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0288"/>
            <a:ext cx="7772400" cy="2244927"/>
          </a:xfrm>
        </p:spPr>
        <p:txBody>
          <a:bodyPr>
            <a:normAutofit/>
          </a:bodyPr>
          <a:lstStyle/>
          <a:p>
            <a:r>
              <a:rPr lang="is-IS" sz="4800" b="1" dirty="0" smtClean="0"/>
              <a:t>Aðgengi að fæðingaþjónustu á landsbyggðinni-</a:t>
            </a:r>
            <a:br>
              <a:rPr lang="is-IS" sz="4800" b="1" dirty="0" smtClean="0"/>
            </a:br>
            <a:r>
              <a:rPr lang="is-IS" sz="4800" b="1" dirty="0" smtClean="0"/>
              <a:t>Hvað er raunhæft?</a:t>
            </a:r>
            <a:endParaRPr lang="is-IS" sz="4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183" y="3175462"/>
            <a:ext cx="5070763" cy="319396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815" y="5644342"/>
            <a:ext cx="6858000" cy="154420"/>
          </a:xfrm>
        </p:spPr>
        <p:txBody>
          <a:bodyPr>
            <a:normAutofit fontScale="25000" lnSpcReduction="20000"/>
          </a:bodyPr>
          <a:lstStyle/>
          <a:p>
            <a:endParaRPr lang="is-I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79" y="300424"/>
            <a:ext cx="2754205" cy="7298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65" y="6623223"/>
            <a:ext cx="9201665" cy="28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6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581746"/>
          </a:xfrm>
        </p:spPr>
        <p:txBody>
          <a:bodyPr>
            <a:normAutofit fontScale="90000"/>
          </a:bodyPr>
          <a:lstStyle/>
          <a:p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186246"/>
            <a:ext cx="6858000" cy="3763155"/>
          </a:xfrm>
        </p:spPr>
        <p:txBody>
          <a:bodyPr>
            <a:normAutofit/>
          </a:bodyPr>
          <a:lstStyle/>
          <a:p>
            <a:endParaRPr lang="is-I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79" y="300424"/>
            <a:ext cx="2754205" cy="7298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65" y="6623223"/>
            <a:ext cx="9201665" cy="28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5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581746"/>
          </a:xfrm>
        </p:spPr>
        <p:txBody>
          <a:bodyPr>
            <a:normAutofit fontScale="90000"/>
          </a:bodyPr>
          <a:lstStyle/>
          <a:p>
            <a:r>
              <a:rPr lang="is-IS" altLang="is-IS" sz="3800" kern="0" dirty="0">
                <a:solidFill>
                  <a:srgbClr val="000000"/>
                </a:solidFill>
                <a:latin typeface="Calibri"/>
              </a:rPr>
              <a:t>Leiðbeiningar um val á fæðingastað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186246"/>
            <a:ext cx="6858000" cy="3763155"/>
          </a:xfrm>
        </p:spPr>
        <p:txBody>
          <a:bodyPr>
            <a:normAutofit fontScale="92500" lnSpcReduction="10000"/>
          </a:bodyPr>
          <a:lstStyle/>
          <a:p>
            <a:pPr marL="342900" lvl="0" indent="-342900" algn="l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s-IS" altLang="is-IS" sz="3200" kern="0" dirty="0">
                <a:solidFill>
                  <a:srgbClr val="000000"/>
                </a:solidFill>
              </a:rPr>
              <a:t>Fæðingastaður A: Landspítali Háskólasjúkrahús</a:t>
            </a:r>
          </a:p>
          <a:p>
            <a:pPr marL="342900" lvl="0" indent="-342900" algn="l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s-IS" altLang="is-IS" sz="3200" kern="0" dirty="0">
                <a:solidFill>
                  <a:srgbClr val="000000"/>
                </a:solidFill>
              </a:rPr>
              <a:t>Fæðingastaður B: </a:t>
            </a:r>
            <a:r>
              <a:rPr lang="is-IS" altLang="is-IS" sz="3200" kern="0" dirty="0" smtClean="0">
                <a:solidFill>
                  <a:srgbClr val="000000"/>
                </a:solidFill>
              </a:rPr>
              <a:t>Sjúkrahúsið á Akureyri</a:t>
            </a:r>
            <a:endParaRPr lang="is-IS" altLang="is-IS" sz="3200" kern="0" dirty="0">
              <a:solidFill>
                <a:srgbClr val="000000"/>
              </a:solidFill>
            </a:endParaRPr>
          </a:p>
          <a:p>
            <a:pPr marL="342900" lvl="0" indent="-342900" algn="l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s-IS" altLang="is-IS" sz="3200" kern="0" dirty="0">
                <a:solidFill>
                  <a:srgbClr val="000000"/>
                </a:solidFill>
              </a:rPr>
              <a:t>Fæðingastaður C: </a:t>
            </a:r>
            <a:r>
              <a:rPr lang="is-IS" altLang="is-IS" sz="3200" kern="0" dirty="0" smtClean="0">
                <a:solidFill>
                  <a:srgbClr val="000000"/>
                </a:solidFill>
              </a:rPr>
              <a:t>Akranes, Ísafjörður, Neskaupsstaður.</a:t>
            </a:r>
            <a:endParaRPr lang="is-IS" altLang="is-IS" sz="3200" kern="0" dirty="0">
              <a:solidFill>
                <a:srgbClr val="000000"/>
              </a:solidFill>
            </a:endParaRPr>
          </a:p>
          <a:p>
            <a:pPr marL="342900" lvl="0" indent="-342900" algn="l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s-IS" altLang="is-IS" sz="3200" kern="0" dirty="0">
                <a:solidFill>
                  <a:srgbClr val="000000"/>
                </a:solidFill>
              </a:rPr>
              <a:t>Fæðingastaður D1: Selfoss, </a:t>
            </a:r>
            <a:r>
              <a:rPr lang="is-IS" altLang="is-IS" sz="3200" kern="0" dirty="0" smtClean="0">
                <a:solidFill>
                  <a:srgbClr val="000000"/>
                </a:solidFill>
              </a:rPr>
              <a:t>Eyjar, Keflavík.</a:t>
            </a:r>
            <a:endParaRPr lang="is-IS" altLang="is-IS" sz="3200" kern="0" dirty="0">
              <a:solidFill>
                <a:srgbClr val="000000"/>
              </a:solidFill>
            </a:endParaRPr>
          </a:p>
          <a:p>
            <a:pPr marL="342900" lvl="0" indent="-342900" algn="l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s-IS" altLang="is-IS" sz="3200" kern="0" dirty="0">
                <a:solidFill>
                  <a:srgbClr val="000000"/>
                </a:solidFill>
              </a:rPr>
              <a:t>Fæðingastaður D2: Heima</a:t>
            </a:r>
          </a:p>
          <a:p>
            <a:endParaRPr lang="is-I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79" y="300424"/>
            <a:ext cx="2754205" cy="7298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65" y="6623223"/>
            <a:ext cx="9201665" cy="28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4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581746"/>
          </a:xfrm>
        </p:spPr>
        <p:txBody>
          <a:bodyPr>
            <a:normAutofit fontScale="90000"/>
          </a:bodyPr>
          <a:lstStyle/>
          <a:p>
            <a:r>
              <a:rPr lang="is-IS" altLang="is-IS" sz="3800" kern="0" dirty="0">
                <a:solidFill>
                  <a:srgbClr val="000000"/>
                </a:solidFill>
                <a:latin typeface="Calibri"/>
              </a:rPr>
              <a:t>Breytingarferlið á </a:t>
            </a:r>
            <a:r>
              <a:rPr lang="is-IS" altLang="is-IS" sz="3800" kern="0" dirty="0" err="1">
                <a:solidFill>
                  <a:srgbClr val="000000"/>
                </a:solidFill>
                <a:latin typeface="Calibri"/>
              </a:rPr>
              <a:t>HSu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186246"/>
            <a:ext cx="6858000" cy="3763155"/>
          </a:xfrm>
        </p:spPr>
        <p:txBody>
          <a:bodyPr>
            <a:normAutofit/>
          </a:bodyPr>
          <a:lstStyle/>
          <a:p>
            <a:pPr marL="342900" lvl="0" indent="-342900" algn="l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s-IS" altLang="is-IS" sz="3200" kern="0" dirty="0">
                <a:solidFill>
                  <a:srgbClr val="000000"/>
                </a:solidFill>
              </a:rPr>
              <a:t>Breyttist úr fæðingastað C1 í D1, áramótin 2009-2010.</a:t>
            </a:r>
          </a:p>
          <a:p>
            <a:pPr marL="342900" lvl="0" indent="-342900" algn="l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s-IS" altLang="is-IS" sz="3200" kern="0" dirty="0">
                <a:solidFill>
                  <a:srgbClr val="000000"/>
                </a:solidFill>
              </a:rPr>
              <a:t>Undirbúa starfsfólk fyrir breytingar.</a:t>
            </a:r>
          </a:p>
          <a:p>
            <a:pPr marL="342900" lvl="0" indent="-342900" algn="l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s-IS" altLang="is-IS" sz="3200" kern="0" dirty="0">
                <a:solidFill>
                  <a:srgbClr val="000000"/>
                </a:solidFill>
              </a:rPr>
              <a:t>Undirbúa samfélagið fyrir breytingar.</a:t>
            </a:r>
          </a:p>
          <a:p>
            <a:pPr marL="342900" lvl="0" indent="-342900" algn="l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s-IS" altLang="is-IS" sz="3200" kern="0" dirty="0">
                <a:solidFill>
                  <a:srgbClr val="000000"/>
                </a:solidFill>
              </a:rPr>
              <a:t>Samstarfssamningur við LSH.</a:t>
            </a:r>
          </a:p>
          <a:p>
            <a:pPr marL="342900" lvl="0" indent="-342900" algn="l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s-IS" altLang="is-IS" sz="3200" kern="0" dirty="0">
                <a:solidFill>
                  <a:srgbClr val="000000"/>
                </a:solidFill>
              </a:rPr>
              <a:t>Andstaða starfsfólks, helst lækna.</a:t>
            </a:r>
          </a:p>
          <a:p>
            <a:endParaRPr lang="is-I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79" y="300424"/>
            <a:ext cx="2754205" cy="7298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65" y="6623223"/>
            <a:ext cx="9201665" cy="28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43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06190"/>
          </a:xfrm>
        </p:spPr>
        <p:txBody>
          <a:bodyPr>
            <a:normAutofit fontScale="90000"/>
          </a:bodyPr>
          <a:lstStyle/>
          <a:p>
            <a:r>
              <a:rPr lang="is-IS" dirty="0" smtClean="0"/>
              <a:t>Fæðingaþjónusta fyrr og nú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186246"/>
            <a:ext cx="6858000" cy="3763155"/>
          </a:xfrm>
        </p:spPr>
        <p:txBody>
          <a:bodyPr>
            <a:normAutofit/>
          </a:bodyPr>
          <a:lstStyle/>
          <a:p>
            <a:pPr algn="l"/>
            <a:endParaRPr lang="is-I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s-IS" dirty="0" smtClean="0"/>
              <a:t>Almennir skurðlæknar-héraðslæknar: Sjúkrahús landsins sjálfstæð eining.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s-I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s-I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s-IS" dirty="0" smtClean="0"/>
              <a:t>Sérhæfing lækna og annars heilbrigðisstarfsfólks: Meiri samvinna milli heilbrigðisstofnana.</a:t>
            </a:r>
            <a:endParaRPr lang="is-I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79" y="300424"/>
            <a:ext cx="2754205" cy="7298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65" y="6623223"/>
            <a:ext cx="9201665" cy="28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7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28650" y="964275"/>
            <a:ext cx="7886700" cy="964278"/>
          </a:xfrm>
        </p:spPr>
        <p:txBody>
          <a:bodyPr/>
          <a:lstStyle/>
          <a:p>
            <a:r>
              <a:rPr lang="is-IS" altLang="is-IS" sz="3200" kern="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Fæðingastaðir á Íslandi 2010 og 2014</a:t>
            </a:r>
            <a:endParaRPr lang="is-I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28650" y="1928553"/>
            <a:ext cx="3886200" cy="4248410"/>
          </a:xfrm>
        </p:spPr>
        <p:txBody>
          <a:bodyPr>
            <a:normAutofit fontScale="92500" lnSpcReduction="10000"/>
          </a:bodyPr>
          <a:lstStyle/>
          <a:p>
            <a:pPr marL="342900" lvl="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is-IS" altLang="is-IS" sz="1600" kern="0" dirty="0">
                <a:solidFill>
                  <a:srgbClr val="000000"/>
                </a:solidFill>
              </a:rPr>
              <a:t>Landspítali háskólasjúkrahús:  69,8%</a:t>
            </a:r>
          </a:p>
          <a:p>
            <a:pPr marL="342900" lvl="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is-IS" altLang="is-IS" sz="1600" kern="0" dirty="0">
                <a:solidFill>
                  <a:srgbClr val="000000"/>
                </a:solidFill>
              </a:rPr>
              <a:t>Fjórðungssjúkrahúsið á Akureyri:  10,3%</a:t>
            </a:r>
          </a:p>
          <a:p>
            <a:pPr marL="342900" lvl="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is-IS" altLang="is-IS" sz="1600" kern="0" dirty="0" err="1">
                <a:solidFill>
                  <a:srgbClr val="000000"/>
                </a:solidFill>
              </a:rPr>
              <a:t>Heilbrigðisst</a:t>
            </a:r>
            <a:r>
              <a:rPr lang="is-IS" altLang="is-IS" sz="1600" kern="0" dirty="0">
                <a:solidFill>
                  <a:srgbClr val="000000"/>
                </a:solidFill>
              </a:rPr>
              <a:t>. Suðurnesja: 5,2%</a:t>
            </a:r>
          </a:p>
          <a:p>
            <a:pPr marL="342900" lvl="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is-IS" altLang="is-IS" sz="1600" kern="0" dirty="0" err="1">
                <a:solidFill>
                  <a:srgbClr val="000000"/>
                </a:solidFill>
              </a:rPr>
              <a:t>Heilbrigðisst</a:t>
            </a:r>
            <a:r>
              <a:rPr lang="is-IS" altLang="is-IS" sz="1600" kern="0" dirty="0">
                <a:solidFill>
                  <a:srgbClr val="000000"/>
                </a:solidFill>
              </a:rPr>
              <a:t>.  Akranesi:  4,6%</a:t>
            </a:r>
          </a:p>
          <a:p>
            <a:pPr marL="342900" lvl="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is-IS" altLang="is-IS" sz="1600" kern="0" dirty="0" err="1">
                <a:solidFill>
                  <a:srgbClr val="000000"/>
                </a:solidFill>
              </a:rPr>
              <a:t>Heilbrigðisst</a:t>
            </a:r>
            <a:r>
              <a:rPr lang="is-IS" altLang="is-IS" sz="1600" kern="0" dirty="0">
                <a:solidFill>
                  <a:srgbClr val="000000"/>
                </a:solidFill>
              </a:rPr>
              <a:t>. Suðurlands: 3,9%</a:t>
            </a:r>
          </a:p>
          <a:p>
            <a:pPr marL="342900" lvl="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is-IS" altLang="is-IS" sz="1600" kern="0" dirty="0" err="1">
                <a:solidFill>
                  <a:srgbClr val="000000"/>
                </a:solidFill>
              </a:rPr>
              <a:t>Heilbrigðisst</a:t>
            </a:r>
            <a:r>
              <a:rPr lang="is-IS" altLang="is-IS" sz="1600" kern="0" dirty="0">
                <a:solidFill>
                  <a:srgbClr val="000000"/>
                </a:solidFill>
              </a:rPr>
              <a:t>. Ísafirði: 1,2%</a:t>
            </a:r>
          </a:p>
          <a:p>
            <a:pPr marL="342900" lvl="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is-IS" altLang="is-IS" sz="1600" kern="0" dirty="0" err="1">
                <a:solidFill>
                  <a:srgbClr val="000000"/>
                </a:solidFill>
              </a:rPr>
              <a:t>Heilbrigðisst</a:t>
            </a:r>
            <a:r>
              <a:rPr lang="is-IS" altLang="is-IS" sz="1600" kern="0" dirty="0">
                <a:solidFill>
                  <a:srgbClr val="000000"/>
                </a:solidFill>
              </a:rPr>
              <a:t>. Vestmannaeyjum: 1,1%</a:t>
            </a:r>
          </a:p>
          <a:p>
            <a:pPr marL="342900" lvl="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is-IS" altLang="is-IS" sz="1600" kern="0" dirty="0" err="1"/>
              <a:t>Heilbrigðisst</a:t>
            </a:r>
            <a:r>
              <a:rPr lang="is-IS" altLang="is-IS" sz="1600" kern="0" dirty="0"/>
              <a:t>. Sauðárkróki: 0,6%</a:t>
            </a:r>
          </a:p>
          <a:p>
            <a:pPr marL="342900" lvl="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is-IS" altLang="is-IS" sz="1600" kern="0" dirty="0" err="1"/>
              <a:t>Heilbrigðisst</a:t>
            </a:r>
            <a:r>
              <a:rPr lang="is-IS" altLang="is-IS" sz="1600" kern="0" dirty="0"/>
              <a:t>. Neskaupsstað: 0,9%</a:t>
            </a:r>
          </a:p>
          <a:p>
            <a:pPr marL="342900" lvl="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is-IS" altLang="is-IS" sz="1600" kern="0" dirty="0" err="1"/>
              <a:t>Heilbrigðisst</a:t>
            </a:r>
            <a:r>
              <a:rPr lang="is-IS" altLang="is-IS" sz="1600" kern="0" dirty="0"/>
              <a:t>. Egilsstaða: 0,6%</a:t>
            </a:r>
          </a:p>
          <a:p>
            <a:pPr marL="342900" lvl="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is-IS" altLang="is-IS" sz="1600" kern="0" dirty="0" err="1"/>
              <a:t>Heilbrigðisst</a:t>
            </a:r>
            <a:r>
              <a:rPr lang="is-IS" altLang="is-IS" sz="1600" kern="0" dirty="0"/>
              <a:t>.  Húsavíkur: 0,3%</a:t>
            </a:r>
          </a:p>
          <a:p>
            <a:pPr marL="342900" lvl="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is-IS" altLang="is-IS" sz="1600" kern="0" dirty="0" err="1"/>
              <a:t>Heilbrigðisst</a:t>
            </a:r>
            <a:r>
              <a:rPr lang="is-IS" altLang="is-IS" sz="1600" kern="0" dirty="0"/>
              <a:t>. Siglufjarðar: 0,2%</a:t>
            </a:r>
          </a:p>
          <a:p>
            <a:pPr marL="342900" lvl="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is-IS" altLang="is-IS" sz="1600" kern="0" dirty="0" err="1"/>
              <a:t>Heilbrigðisst</a:t>
            </a:r>
            <a:r>
              <a:rPr lang="is-IS" altLang="is-IS" sz="1600" kern="0" dirty="0"/>
              <a:t>. Patreksfjarðar: 0,2%</a:t>
            </a:r>
          </a:p>
          <a:p>
            <a:pPr marL="342900" lvl="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is-IS" altLang="is-IS" sz="1600" kern="0" dirty="0" err="1"/>
              <a:t>Heilbrigðisst</a:t>
            </a:r>
            <a:r>
              <a:rPr lang="is-IS" altLang="is-IS" sz="1600" kern="0" dirty="0"/>
              <a:t>. Blönduóss: 0,1%</a:t>
            </a:r>
          </a:p>
          <a:p>
            <a:pPr marL="342900" lvl="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is-IS" altLang="is-IS" sz="1600" kern="0" dirty="0" err="1"/>
              <a:t>Heilbrigðisst</a:t>
            </a:r>
            <a:r>
              <a:rPr lang="is-IS" altLang="is-IS" sz="1600" kern="0" dirty="0"/>
              <a:t>. Höfn: 0,1%</a:t>
            </a:r>
          </a:p>
          <a:p>
            <a:pPr marL="342900" lvl="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is-IS" altLang="is-IS" sz="1600" kern="0" dirty="0">
                <a:solidFill>
                  <a:srgbClr val="000000"/>
                </a:solidFill>
              </a:rPr>
              <a:t>Heimafæðingar: 0,7%</a:t>
            </a:r>
          </a:p>
          <a:p>
            <a:endParaRPr lang="is-I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629150" y="1928553"/>
            <a:ext cx="3886200" cy="4248410"/>
          </a:xfrm>
        </p:spPr>
        <p:txBody>
          <a:bodyPr>
            <a:normAutofit fontScale="92500" lnSpcReduction="10000"/>
          </a:bodyPr>
          <a:lstStyle/>
          <a:p>
            <a:pPr marL="324000" lvl="0" indent="-324000" fontAlgn="base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defRPr/>
            </a:pPr>
            <a:r>
              <a:rPr lang="is-IS" altLang="is-IS" sz="1600" dirty="0">
                <a:solidFill>
                  <a:srgbClr val="000000"/>
                </a:solidFill>
                <a:latin typeface="Calibri" panose="020F0502020204030204" pitchFamily="34" charset="0"/>
              </a:rPr>
              <a:t>Landspítali háskólasjúkrahús:  73,8%</a:t>
            </a:r>
          </a:p>
          <a:p>
            <a:pPr marL="324000" lvl="0" indent="-324000" fontAlgn="base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defRPr/>
            </a:pPr>
            <a:r>
              <a:rPr lang="is-IS" altLang="is-I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Fjóðungssjúkrahúsið</a:t>
            </a:r>
            <a:r>
              <a:rPr lang="is-IS" altLang="is-IS" sz="1600" dirty="0">
                <a:solidFill>
                  <a:srgbClr val="000000"/>
                </a:solidFill>
                <a:latin typeface="Calibri" panose="020F0502020204030204" pitchFamily="34" charset="0"/>
              </a:rPr>
              <a:t> á Akureyri:  10,2%</a:t>
            </a:r>
          </a:p>
          <a:p>
            <a:pPr marL="324000" lvl="0" indent="-324000" fontAlgn="base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defRPr/>
            </a:pPr>
            <a:r>
              <a:rPr lang="is-IS" altLang="is-I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Heilbrigðisst</a:t>
            </a:r>
            <a:r>
              <a:rPr lang="is-IS" altLang="is-IS" sz="1600" dirty="0">
                <a:solidFill>
                  <a:srgbClr val="000000"/>
                </a:solidFill>
                <a:latin typeface="Calibri" panose="020F0502020204030204" pitchFamily="34" charset="0"/>
              </a:rPr>
              <a:t>.  Akranesi:  6,3%</a:t>
            </a:r>
          </a:p>
          <a:p>
            <a:pPr marL="324000" lvl="0" indent="-324000" fontAlgn="base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defRPr/>
            </a:pPr>
            <a:r>
              <a:rPr lang="is-IS" altLang="is-I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Heilbrigðisst</a:t>
            </a:r>
            <a:r>
              <a:rPr lang="is-IS" altLang="is-IS" sz="1600" dirty="0">
                <a:solidFill>
                  <a:srgbClr val="000000"/>
                </a:solidFill>
                <a:latin typeface="Calibri" panose="020F0502020204030204" pitchFamily="34" charset="0"/>
              </a:rPr>
              <a:t>. Suðurnesja: 2,4 %</a:t>
            </a:r>
          </a:p>
          <a:p>
            <a:pPr marL="324000" lvl="0" indent="-324000" fontAlgn="base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defRPr/>
            </a:pPr>
            <a:r>
              <a:rPr lang="is-IS" altLang="is-I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Heilbrigðisst</a:t>
            </a:r>
            <a:r>
              <a:rPr lang="is-IS" altLang="is-IS" sz="1600" dirty="0">
                <a:solidFill>
                  <a:srgbClr val="000000"/>
                </a:solidFill>
                <a:latin typeface="Calibri" panose="020F0502020204030204" pitchFamily="34" charset="0"/>
              </a:rPr>
              <a:t>. Suðurlands: 1,9%</a:t>
            </a:r>
          </a:p>
          <a:p>
            <a:pPr marL="324000" lvl="0" indent="-324000" fontAlgn="base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defRPr/>
            </a:pPr>
            <a:r>
              <a:rPr lang="is-IS" altLang="is-I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Heilbrigðisst</a:t>
            </a:r>
            <a:r>
              <a:rPr lang="is-IS" altLang="is-IS" sz="1600" dirty="0">
                <a:solidFill>
                  <a:srgbClr val="000000"/>
                </a:solidFill>
                <a:latin typeface="Calibri" panose="020F0502020204030204" pitchFamily="34" charset="0"/>
              </a:rPr>
              <a:t>. Ísafirði: 0,9%</a:t>
            </a:r>
          </a:p>
          <a:p>
            <a:pPr marL="324000" lvl="0" indent="-324000" fontAlgn="base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defRPr/>
            </a:pPr>
            <a:r>
              <a:rPr lang="is-IS" altLang="is-I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Heilbrigðisst</a:t>
            </a:r>
            <a:r>
              <a:rPr lang="is-IS" altLang="is-IS" sz="1600" dirty="0">
                <a:solidFill>
                  <a:srgbClr val="000000"/>
                </a:solidFill>
                <a:latin typeface="Calibri" panose="020F0502020204030204" pitchFamily="34" charset="0"/>
              </a:rPr>
              <a:t>. Neskaupsstað: 1,8%</a:t>
            </a:r>
          </a:p>
          <a:p>
            <a:pPr marL="324000" lvl="0" indent="-324000" fontAlgn="base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defRPr/>
            </a:pPr>
            <a:r>
              <a:rPr lang="is-IS" altLang="is-I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Heilbrigðisst</a:t>
            </a:r>
            <a:r>
              <a:rPr lang="is-IS" altLang="is-IS" sz="1600" dirty="0">
                <a:solidFill>
                  <a:srgbClr val="000000"/>
                </a:solidFill>
                <a:latin typeface="Calibri" panose="020F0502020204030204" pitchFamily="34" charset="0"/>
              </a:rPr>
              <a:t>. Vestmannaeyjum: 0,2%</a:t>
            </a:r>
          </a:p>
          <a:p>
            <a:pPr marL="324000" lvl="0" indent="-324000" fontAlgn="base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defRPr/>
            </a:pPr>
            <a:r>
              <a:rPr lang="is-IS" altLang="is-IS" sz="1600" dirty="0" err="1">
                <a:solidFill>
                  <a:srgbClr val="FF0000"/>
                </a:solidFill>
                <a:latin typeface="Calibri" panose="020F0502020204030204" pitchFamily="34" charset="0"/>
              </a:rPr>
              <a:t>Heilbrigðisst</a:t>
            </a:r>
            <a:r>
              <a:rPr lang="is-IS" altLang="is-IS" sz="1600" dirty="0">
                <a:solidFill>
                  <a:srgbClr val="FF0000"/>
                </a:solidFill>
                <a:latin typeface="Calibri" panose="020F0502020204030204" pitchFamily="34" charset="0"/>
              </a:rPr>
              <a:t>. Sauðárkróki: 0,04%</a:t>
            </a:r>
          </a:p>
          <a:p>
            <a:pPr marL="324000" lvl="0" indent="-324000" fontAlgn="base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defRPr/>
            </a:pPr>
            <a:r>
              <a:rPr lang="is-IS" altLang="is-IS" sz="1600" dirty="0">
                <a:solidFill>
                  <a:srgbClr val="FF0000"/>
                </a:solidFill>
                <a:latin typeface="Calibri" panose="020F0502020204030204" pitchFamily="34" charset="0"/>
              </a:rPr>
              <a:t>Húsavík: 0,02%</a:t>
            </a:r>
          </a:p>
          <a:p>
            <a:pPr marL="324000" lvl="0" indent="-324000" fontAlgn="base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defRPr/>
            </a:pPr>
            <a:r>
              <a:rPr lang="is-IS" altLang="is-IS" sz="1600" dirty="0" err="1">
                <a:solidFill>
                  <a:srgbClr val="FF0000"/>
                </a:solidFill>
                <a:latin typeface="Calibri" panose="020F0502020204030204" pitchFamily="34" charset="0"/>
              </a:rPr>
              <a:t>Heilbrigðisst</a:t>
            </a:r>
            <a:r>
              <a:rPr lang="is-IS" altLang="is-IS" sz="1600" dirty="0">
                <a:solidFill>
                  <a:srgbClr val="FF0000"/>
                </a:solidFill>
                <a:latin typeface="Calibri" panose="020F0502020204030204" pitchFamily="34" charset="0"/>
              </a:rPr>
              <a:t>. Höfn: 0,04%</a:t>
            </a:r>
          </a:p>
          <a:p>
            <a:pPr marL="324000" lvl="0" indent="-324000" fontAlgn="base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defRPr/>
            </a:pPr>
            <a:r>
              <a:rPr lang="is-IS" altLang="is-IS" sz="1600" dirty="0">
                <a:solidFill>
                  <a:srgbClr val="FF0000"/>
                </a:solidFill>
                <a:latin typeface="Calibri" panose="020F0502020204030204" pitchFamily="34" charset="0"/>
              </a:rPr>
              <a:t>Á leið á fæðingastað: 0,2%</a:t>
            </a:r>
          </a:p>
          <a:p>
            <a:pPr marL="324000" lvl="0" indent="-324000" fontAlgn="base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defRPr/>
            </a:pPr>
            <a:r>
              <a:rPr lang="is-IS" altLang="is-IS" sz="1600" dirty="0">
                <a:solidFill>
                  <a:srgbClr val="000000"/>
                </a:solidFill>
                <a:latin typeface="Calibri" panose="020F0502020204030204" pitchFamily="34" charset="0"/>
              </a:rPr>
              <a:t>Heimafæðingar: 2,2% </a:t>
            </a:r>
          </a:p>
          <a:p>
            <a:endParaRPr lang="is-I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79" y="300424"/>
            <a:ext cx="2754205" cy="7298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65" y="6623223"/>
            <a:ext cx="9201665" cy="28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5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581746"/>
          </a:xfrm>
        </p:spPr>
        <p:txBody>
          <a:bodyPr>
            <a:normAutofit fontScale="90000"/>
          </a:bodyPr>
          <a:lstStyle/>
          <a:p>
            <a:r>
              <a:rPr lang="is-IS" dirty="0">
                <a:solidFill>
                  <a:prstClr val="black"/>
                </a:solidFill>
              </a:rPr>
              <a:t>Hvað er raunhæft?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186246"/>
            <a:ext cx="6858000" cy="3763155"/>
          </a:xfrm>
        </p:spPr>
        <p:txBody>
          <a:bodyPr>
            <a:norm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is-IS" dirty="0">
                <a:solidFill>
                  <a:prstClr val="black"/>
                </a:solidFill>
              </a:rPr>
              <a:t>Hvar á landinu á að vera sólahringsþjónusta á skurðstofu?</a:t>
            </a:r>
          </a:p>
          <a:p>
            <a:endParaRPr lang="is-I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79" y="300424"/>
            <a:ext cx="2754205" cy="7298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65" y="6623223"/>
            <a:ext cx="9201665" cy="284205"/>
          </a:xfrm>
          <a:prstGeom prst="rect">
            <a:avLst/>
          </a:prstGeom>
        </p:spPr>
      </p:pic>
      <p:pic>
        <p:nvPicPr>
          <p:cNvPr id="4" name="Picture 3" descr="&lt;strong&gt;Landspitali&lt;/strong&gt; National Hospital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57" y="3184012"/>
            <a:ext cx="4225132" cy="2444943"/>
          </a:xfrm>
          <a:prstGeom prst="rect">
            <a:avLst/>
          </a:prstGeom>
        </p:spPr>
      </p:pic>
      <p:pic>
        <p:nvPicPr>
          <p:cNvPr id="6" name="Picture 5" descr="Description &lt;strong&gt;Vestmannaeyjar&lt;/strong&gt;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356" y="3184012"/>
            <a:ext cx="3815543" cy="249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10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581746"/>
          </a:xfrm>
        </p:spPr>
        <p:txBody>
          <a:bodyPr>
            <a:normAutofit fontScale="90000"/>
          </a:bodyPr>
          <a:lstStyle/>
          <a:p>
            <a:r>
              <a:rPr lang="is-IS" dirty="0" smtClean="0"/>
              <a:t>Hvað er raunhæft?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186246"/>
            <a:ext cx="6858000" cy="3763155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s-IS" dirty="0" smtClean="0"/>
              <a:t>Sjúkraflutningar: Hvar og hvernig?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s-I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79" y="300424"/>
            <a:ext cx="2754205" cy="7298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65" y="6623223"/>
            <a:ext cx="9201665" cy="284205"/>
          </a:xfrm>
          <a:prstGeom prst="rect">
            <a:avLst/>
          </a:prstGeom>
        </p:spPr>
      </p:pic>
      <p:pic>
        <p:nvPicPr>
          <p:cNvPr id="4" name="Picture 3" descr="&lt;strong&gt;Sjúkrabíll&lt;/strong&gt; - Ambulance | Flickr - Photo Sharing!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3838684"/>
            <a:ext cx="2559858" cy="1704865"/>
          </a:xfrm>
          <a:prstGeom prst="rect">
            <a:avLst/>
          </a:prstGeom>
        </p:spPr>
      </p:pic>
      <p:pic>
        <p:nvPicPr>
          <p:cNvPr id="6" name="Picture 5" descr="TF-SIF (&lt;strong&gt;þyrla&lt;/strong&gt;) - Wikipedia, frjálsa alfræðiriti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261" y="3907918"/>
            <a:ext cx="2397545" cy="156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3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0288"/>
            <a:ext cx="7772400" cy="1188334"/>
          </a:xfrm>
        </p:spPr>
        <p:txBody>
          <a:bodyPr>
            <a:noAutofit/>
          </a:bodyPr>
          <a:lstStyle/>
          <a:p>
            <a:r>
              <a:rPr lang="is-IS" sz="3600" b="1" dirty="0" smtClean="0"/>
              <a:t>Styrkja ljósmæðraþjónustu á landsbyggðinni</a:t>
            </a:r>
            <a:endParaRPr lang="is-I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881" y="2259016"/>
            <a:ext cx="5400207" cy="405015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143000" y="5949401"/>
            <a:ext cx="6130255" cy="45719"/>
          </a:xfrm>
        </p:spPr>
        <p:txBody>
          <a:bodyPr>
            <a:normAutofit fontScale="25000" lnSpcReduction="20000"/>
          </a:bodyPr>
          <a:lstStyle/>
          <a:p>
            <a:endParaRPr lang="is-I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79" y="300424"/>
            <a:ext cx="2754205" cy="7298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65" y="6623223"/>
            <a:ext cx="9201665" cy="28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5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581746"/>
          </a:xfrm>
        </p:spPr>
        <p:txBody>
          <a:bodyPr>
            <a:normAutofit fontScale="90000"/>
          </a:bodyPr>
          <a:lstStyle/>
          <a:p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186246"/>
            <a:ext cx="6858000" cy="3763155"/>
          </a:xfrm>
        </p:spPr>
        <p:txBody>
          <a:bodyPr>
            <a:normAutofit/>
          </a:bodyPr>
          <a:lstStyle/>
          <a:p>
            <a:endParaRPr lang="is-I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79" y="300424"/>
            <a:ext cx="2754205" cy="7298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65" y="6623223"/>
            <a:ext cx="9201665" cy="284205"/>
          </a:xfrm>
          <a:prstGeom prst="rect">
            <a:avLst/>
          </a:prstGeom>
        </p:spPr>
      </p:pic>
      <p:pic>
        <p:nvPicPr>
          <p:cNvPr id="6" name="Content Placeholder 4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2879" y="1168276"/>
            <a:ext cx="4522221" cy="526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7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787</TotalTime>
  <Words>302</Words>
  <Application>Microsoft Office PowerPoint</Application>
  <PresentationFormat>On-screen Show (4:3)</PresentationFormat>
  <Paragraphs>56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Aðgengi að fæðingaþjónustu á landsbyggðinni- Hvað er raunhæft?</vt:lpstr>
      <vt:lpstr>Leiðbeiningar um val á fæðingastað</vt:lpstr>
      <vt:lpstr>Breytingarferlið á HSu</vt:lpstr>
      <vt:lpstr>Fæðingaþjónusta fyrr og nú</vt:lpstr>
      <vt:lpstr>Fæðingastaðir á Íslandi 2010 og 2014</vt:lpstr>
      <vt:lpstr>Hvað er raunhæft?</vt:lpstr>
      <vt:lpstr>Hvað er raunhæft?</vt:lpstr>
      <vt:lpstr>Styrkja ljósmæðraþjónustu á landsbyggðinni</vt:lpstr>
      <vt:lpstr>PowerPoint Presentation</vt:lpstr>
      <vt:lpstr>PowerPoint Presentation</vt:lpstr>
    </vt:vector>
  </TitlesOfParts>
  <Company>HSU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Gerður Óskarsdóttir</dc:creator>
  <cp:lastModifiedBy>Valdimar</cp:lastModifiedBy>
  <cp:revision>26</cp:revision>
  <dcterms:created xsi:type="dcterms:W3CDTF">2015-01-26T10:12:17Z</dcterms:created>
  <dcterms:modified xsi:type="dcterms:W3CDTF">2017-03-23T11:04:41Z</dcterms:modified>
</cp:coreProperties>
</file>