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4"/>
  </p:notesMasterIdLst>
  <p:sldIdLst>
    <p:sldId id="271" r:id="rId3"/>
    <p:sldId id="285" r:id="rId4"/>
    <p:sldId id="288" r:id="rId5"/>
    <p:sldId id="270" r:id="rId6"/>
    <p:sldId id="289" r:id="rId7"/>
    <p:sldId id="287" r:id="rId8"/>
    <p:sldId id="290" r:id="rId9"/>
    <p:sldId id="291" r:id="rId10"/>
    <p:sldId id="283" r:id="rId11"/>
    <p:sldId id="282" r:id="rId12"/>
    <p:sldId id="284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BC29-D469-4DB3-A939-46374BE0EB93}" type="datetimeFigureOut">
              <a:rPr lang="is-IS" smtClean="0"/>
              <a:t>22.3.2017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40B9C-DDAA-485F-A17C-0838DA6036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354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C1ED6-E46E-473F-90A2-3F740476D8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Använd “Visa” menyn och “sidhuvud och sidfot” för att ändra eller ta bort texten under strecket. </a:t>
            </a:r>
          </a:p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4796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 dirty="0" smtClean="0"/>
              <a:t>Í hringjum A og B er hinn veiki einstaklingur og allra nánasta umhverfi hans.</a:t>
            </a:r>
          </a:p>
          <a:p>
            <a:pPr marL="228600" indent="-228600">
              <a:buAutoNum type="arabicPeriod"/>
            </a:pPr>
            <a:r>
              <a:rPr lang="is-IS" dirty="0" smtClean="0"/>
              <a:t>Í hring C eru þau</a:t>
            </a:r>
            <a:r>
              <a:rPr lang="is-IS" baseline="0" dirty="0" smtClean="0"/>
              <a:t> úrræði sem einstaklingurinn og hann nánasta umhverfi leita oftast fyrst til</a:t>
            </a:r>
          </a:p>
          <a:p>
            <a:pPr marL="228600" indent="-228600">
              <a:buAutoNum type="arabicPeriod"/>
            </a:pPr>
            <a:r>
              <a:rPr lang="is-IS" baseline="0" dirty="0" smtClean="0"/>
              <a:t>Í hring D er síðan öll þau úrræði sem standa einstaklingnum til boða</a:t>
            </a:r>
          </a:p>
          <a:p>
            <a:pPr marL="228600" indent="-228600">
              <a:buAutoNum type="arabicPeriod"/>
            </a:pPr>
            <a:endParaRPr lang="is-IS" baseline="0" dirty="0" smtClean="0"/>
          </a:p>
          <a:p>
            <a:pPr marL="0" indent="0">
              <a:buNone/>
            </a:pPr>
            <a:r>
              <a:rPr lang="is-IS" baseline="0" dirty="0" smtClean="0"/>
              <a:t>Allar leiðir eru einstaklingnum opnar beint </a:t>
            </a:r>
          </a:p>
          <a:p>
            <a:pPr marL="0" indent="0">
              <a:buNone/>
            </a:pPr>
            <a:r>
              <a:rPr lang="is-IS" baseline="0" dirty="0" smtClean="0"/>
              <a:t>Ekki eru fyrir hendi skilgreint verklag um tengsl/samvinnu þessara úrræða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2928-6239-442E-8428-9ED399F419CB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647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Stýrð aðkoma að geðheilbrigðisþjónustu</a:t>
            </a:r>
          </a:p>
          <a:p>
            <a:r>
              <a:rPr lang="is-IS" dirty="0" smtClean="0"/>
              <a:t>Aðeins er hægt að</a:t>
            </a:r>
            <a:r>
              <a:rPr lang="is-IS" baseline="0" dirty="0" smtClean="0"/>
              <a:t> leita beint til heilsugæslunnar, LSH eða </a:t>
            </a:r>
            <a:r>
              <a:rPr lang="is-IS" baseline="0" dirty="0" err="1" smtClean="0"/>
              <a:t>SAk</a:t>
            </a:r>
            <a:r>
              <a:rPr lang="is-IS" baseline="0" dirty="0" smtClean="0"/>
              <a:t> – spurning með SÁÁ.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2928-6239-442E-8428-9ED399F419CB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80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48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2905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94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 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1583499" y="11967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ADHD, Læknadagar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67" y="150482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Fyrirsögn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67" y="32605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Viðburður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Höfundur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Dagsetning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 descr="S:\REKSTUR OG ÞJÓNUSTA\Samræmt útlit skjala\Glaere_forsida_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6" y="-18097"/>
            <a:ext cx="12335438" cy="6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4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3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7" y="4406983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67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66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840" y="1600200"/>
            <a:ext cx="5384800" cy="499715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840" y="1600200"/>
            <a:ext cx="5384800" cy="499715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0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840" y="1535117"/>
            <a:ext cx="5386917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840" y="2174897"/>
            <a:ext cx="5386917" cy="4422477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7610" y="1535117"/>
            <a:ext cx="5389034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7610" y="2174897"/>
            <a:ext cx="5389034" cy="4422477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2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40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898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844" y="273073"/>
            <a:ext cx="4011084" cy="1162051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74" y="273071"/>
            <a:ext cx="6815666" cy="625229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844" y="1435101"/>
            <a:ext cx="4011084" cy="5090244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81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627" y="4800682"/>
            <a:ext cx="7315200" cy="566739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562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5627" y="5367420"/>
            <a:ext cx="7315200" cy="8048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73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7787" y="1602000"/>
            <a:ext cx="10753477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2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7787" y="1602000"/>
            <a:ext cx="10753477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037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82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56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62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872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8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67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ADHD, Læknadagar 2017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CD2F-92E5-47EB-A12E-BFC23218FB6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36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84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840" y="1600200"/>
            <a:ext cx="109728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1711"/>
            <a:ext cx="83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1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landlaeknir.is/lisalib/getfile.aspx?itemid=3292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>
                <a:latin typeface="+mn-lt"/>
              </a:rPr>
              <a:t>Forgangsverkefni í heilbrigðisþjónustu</a:t>
            </a:r>
            <a:endParaRPr lang="is-I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Birgir Jakobsson</a:t>
            </a:r>
          </a:p>
          <a:p>
            <a:r>
              <a:rPr lang="is-IS" dirty="0" smtClean="0"/>
              <a:t>Landlæknir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ADHD, Læknadagar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r>
              <a:rPr lang="is-IS" b="1" dirty="0" smtClean="0">
                <a:solidFill>
                  <a:schemeClr val="tx2"/>
                </a:solidFill>
              </a:rPr>
              <a:t>Geðheil­brigðistefna 2016 -2020</a:t>
            </a:r>
            <a:endParaRPr lang="is-I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532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is-IS" b="1" i="1" dirty="0">
                <a:solidFill>
                  <a:schemeClr val="tx2"/>
                </a:solidFill>
              </a:rPr>
              <a:t>Meg­in­mark­mið geðheil­brigðis­stefnu: </a:t>
            </a:r>
            <a:r>
              <a:rPr lang="is-IS" b="1" dirty="0">
                <a:solidFill>
                  <a:schemeClr val="tx2"/>
                </a:solidFill>
              </a:rPr>
              <a:t/>
            </a:r>
            <a:br>
              <a:rPr lang="is-IS" b="1" dirty="0">
                <a:solidFill>
                  <a:schemeClr val="tx2"/>
                </a:solidFill>
              </a:rPr>
            </a:br>
            <a:r>
              <a:rPr lang="is-IS" dirty="0" smtClean="0">
                <a:solidFill>
                  <a:schemeClr val="tx2"/>
                </a:solidFill>
              </a:rPr>
              <a:t>Aukin </a:t>
            </a:r>
            <a:r>
              <a:rPr lang="is-IS" dirty="0">
                <a:solidFill>
                  <a:schemeClr val="tx2"/>
                </a:solidFill>
              </a:rPr>
              <a:t>vellíðan og betri geðheilsa lands­manna og virkari samfélagsþátttaka einstaklinga sem glíma við geðraskanir til skemmri eða lengri tíma óháð búsetu þeirra.</a:t>
            </a:r>
            <a:endParaRPr lang="is-IS" i="1" dirty="0" smtClean="0">
              <a:solidFill>
                <a:schemeClr val="tx2"/>
              </a:solidFill>
            </a:endParaRPr>
          </a:p>
          <a:p>
            <a:r>
              <a:rPr lang="is-IS" b="1" i="1" dirty="0" smtClean="0">
                <a:solidFill>
                  <a:schemeClr val="tx2"/>
                </a:solidFill>
              </a:rPr>
              <a:t>Undirmarkmið</a:t>
            </a:r>
            <a:r>
              <a:rPr lang="is-IS" b="1" i="1" dirty="0">
                <a:solidFill>
                  <a:schemeClr val="tx2"/>
                </a:solidFill>
              </a:rPr>
              <a:t>: </a:t>
            </a:r>
            <a:r>
              <a:rPr lang="is-IS" i="1" dirty="0">
                <a:solidFill>
                  <a:schemeClr val="tx2"/>
                </a:solidFill>
              </a:rPr>
              <a:t/>
            </a:r>
            <a:br>
              <a:rPr lang="is-IS" i="1" dirty="0">
                <a:solidFill>
                  <a:schemeClr val="tx2"/>
                </a:solidFill>
              </a:rPr>
            </a:br>
            <a:r>
              <a:rPr lang="is-IS" dirty="0">
                <a:solidFill>
                  <a:schemeClr val="tx2"/>
                </a:solidFill>
              </a:rPr>
              <a:t>    1.     Að þjónusta við einstaklinga með geðraskanir sé </a:t>
            </a:r>
            <a:r>
              <a:rPr lang="is-IS" u="sng" dirty="0">
                <a:solidFill>
                  <a:schemeClr val="tx2"/>
                </a:solidFill>
              </a:rPr>
              <a:t>samþætt og samfelld. </a:t>
            </a:r>
            <a:r>
              <a:rPr lang="is-IS" dirty="0">
                <a:solidFill>
                  <a:schemeClr val="tx2"/>
                </a:solidFill>
              </a:rPr>
              <a:t/>
            </a:r>
            <a:br>
              <a:rPr lang="is-IS" dirty="0">
                <a:solidFill>
                  <a:schemeClr val="tx2"/>
                </a:solidFill>
              </a:rPr>
            </a:br>
            <a:r>
              <a:rPr lang="is-IS" dirty="0">
                <a:solidFill>
                  <a:schemeClr val="tx2"/>
                </a:solidFill>
              </a:rPr>
              <a:t>    2.     Að uppeldisskilyrði barna stuðli að vellíðan þeirra. </a:t>
            </a:r>
            <a:br>
              <a:rPr lang="is-IS" dirty="0">
                <a:solidFill>
                  <a:schemeClr val="tx2"/>
                </a:solidFill>
              </a:rPr>
            </a:br>
            <a:r>
              <a:rPr lang="is-IS" dirty="0">
                <a:solidFill>
                  <a:schemeClr val="tx2"/>
                </a:solidFill>
              </a:rPr>
              <a:t>    3.     Að fólki verði ekki mismunað á grundvelli geðheilsu. </a:t>
            </a:r>
            <a:endParaRPr lang="is-IS" dirty="0" smtClean="0">
              <a:solidFill>
                <a:schemeClr val="tx2"/>
              </a:solidFill>
            </a:endParaRPr>
          </a:p>
          <a:p>
            <a:r>
              <a:rPr lang="is-IS" i="1" dirty="0">
                <a:solidFill>
                  <a:schemeClr val="tx2"/>
                </a:solidFill>
              </a:rPr>
              <a:t>Samþætt og sam­felld þjón­usta við fólk með geðrask­an­ir og fjöl­skyld­ur þeirra.</a:t>
            </a:r>
            <a:endParaRPr lang="is-IS" i="1" dirty="0" smtClean="0">
              <a:solidFill>
                <a:schemeClr val="tx2"/>
              </a:solidFill>
            </a:endParaRPr>
          </a:p>
          <a:p>
            <a:r>
              <a:rPr lang="is-IS" i="1" dirty="0">
                <a:solidFill>
                  <a:schemeClr val="tx2"/>
                </a:solidFill>
              </a:rPr>
              <a:t>A</a:t>
            </a:r>
            <a:r>
              <a:rPr lang="is-IS" i="1" dirty="0" smtClean="0">
                <a:solidFill>
                  <a:schemeClr val="tx2"/>
                </a:solidFill>
              </a:rPr>
              <a:t>ðgerða­áætlun</a:t>
            </a:r>
            <a:r>
              <a:rPr lang="is-IS" dirty="0" smtClean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is-IS" dirty="0">
                <a:solidFill>
                  <a:schemeClr val="tx2"/>
                </a:solidFill>
              </a:rPr>
              <a:t>L</a:t>
            </a:r>
            <a:r>
              <a:rPr lang="is-IS" dirty="0" smtClean="0">
                <a:solidFill>
                  <a:schemeClr val="tx2"/>
                </a:solidFill>
              </a:rPr>
              <a:t>ögð </a:t>
            </a:r>
            <a:r>
              <a:rPr lang="is-IS" dirty="0">
                <a:solidFill>
                  <a:schemeClr val="tx2"/>
                </a:solidFill>
              </a:rPr>
              <a:t>megináhersla </a:t>
            </a:r>
            <a:r>
              <a:rPr lang="is-IS" dirty="0" smtClean="0">
                <a:solidFill>
                  <a:schemeClr val="tx2"/>
                </a:solidFill>
              </a:rPr>
              <a:t>á: </a:t>
            </a:r>
          </a:p>
          <a:p>
            <a:pPr lvl="1"/>
            <a:r>
              <a:rPr lang="is-IS" dirty="0">
                <a:solidFill>
                  <a:schemeClr val="tx2"/>
                </a:solidFill>
              </a:rPr>
              <a:t>S</a:t>
            </a:r>
            <a:r>
              <a:rPr lang="is-IS" dirty="0" smtClean="0">
                <a:solidFill>
                  <a:schemeClr val="tx2"/>
                </a:solidFill>
              </a:rPr>
              <a:t>amþættingu </a:t>
            </a:r>
            <a:r>
              <a:rPr lang="is-IS" dirty="0">
                <a:solidFill>
                  <a:schemeClr val="tx2"/>
                </a:solidFill>
              </a:rPr>
              <a:t>þjónustu við fólk með geðheilsuvanda og fjölskyldur þeirra </a:t>
            </a:r>
            <a:endParaRPr lang="is-IS" dirty="0" smtClean="0">
              <a:solidFill>
                <a:schemeClr val="tx2"/>
              </a:solidFill>
            </a:endParaRPr>
          </a:p>
          <a:p>
            <a:pPr lvl="1"/>
            <a:r>
              <a:rPr lang="is-IS" dirty="0">
                <a:solidFill>
                  <a:schemeClr val="tx2"/>
                </a:solidFill>
              </a:rPr>
              <a:t>G</a:t>
            </a:r>
            <a:r>
              <a:rPr lang="is-IS" dirty="0" smtClean="0">
                <a:solidFill>
                  <a:schemeClr val="tx2"/>
                </a:solidFill>
              </a:rPr>
              <a:t>eðrækt </a:t>
            </a:r>
            <a:r>
              <a:rPr lang="is-IS" dirty="0">
                <a:solidFill>
                  <a:schemeClr val="tx2"/>
                </a:solidFill>
              </a:rPr>
              <a:t>og for­varnir þar sem sjónum verði sérstaklega beint að börnum og ung­mennum</a:t>
            </a:r>
          </a:p>
        </p:txBody>
      </p:sp>
    </p:spTree>
    <p:extLst>
      <p:ext uri="{BB962C8B-B14F-4D97-AF65-F5344CB8AC3E}">
        <p14:creationId xmlns:p14="http://schemas.microsoft.com/office/powerpoint/2010/main" val="15056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1648" y="792206"/>
            <a:ext cx="6974752" cy="5538231"/>
            <a:chOff x="168806" y="417122"/>
            <a:chExt cx="8799032" cy="6722647"/>
          </a:xfrm>
        </p:grpSpPr>
        <p:sp>
          <p:nvSpPr>
            <p:cNvPr id="8" name="TextBox 7"/>
            <p:cNvSpPr txBox="1"/>
            <p:nvPr/>
          </p:nvSpPr>
          <p:spPr>
            <a:xfrm>
              <a:off x="1051293" y="417122"/>
              <a:ext cx="5824479" cy="67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s-IS" dirty="0">
                  <a:solidFill>
                    <a:srgbClr val="002060"/>
                  </a:solidFill>
                </a:rPr>
                <a:t>Einstaklingar með geðraskanir </a:t>
              </a:r>
            </a:p>
            <a:p>
              <a:pPr algn="ctr"/>
              <a:r>
                <a:rPr lang="is-IS" sz="1200" dirty="0">
                  <a:solidFill>
                    <a:srgbClr val="002060"/>
                  </a:solidFill>
                </a:rPr>
                <a:t>Aðkoma að þjónustu í samræmi við geðheilbrigðisstefnu 2016 – 2020*)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309828" y="4569644"/>
              <a:ext cx="2686612" cy="2140065"/>
              <a:chOff x="6156176" y="4633914"/>
              <a:chExt cx="2686612" cy="214006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156176" y="4633914"/>
                <a:ext cx="2686612" cy="2140065"/>
                <a:chOff x="6156176" y="4508806"/>
                <a:chExt cx="2686612" cy="2066943"/>
              </a:xfrm>
            </p:grpSpPr>
            <p:sp>
              <p:nvSpPr>
                <p:cNvPr id="24" name="Flowchart: Extract 23"/>
                <p:cNvSpPr/>
                <p:nvPr/>
              </p:nvSpPr>
              <p:spPr>
                <a:xfrm>
                  <a:off x="6660233" y="4508806"/>
                  <a:ext cx="1661430" cy="993708"/>
                </a:xfrm>
                <a:prstGeom prst="flowChartExtra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770288" y="5032083"/>
                  <a:ext cx="1513067" cy="4690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is-IS" sz="1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algn="ctr"/>
                  <a:r>
                    <a:rPr lang="is-IS" sz="1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Geðsvið LSH og </a:t>
                  </a:r>
                  <a:r>
                    <a:rPr lang="is-IS" sz="1000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SAk</a:t>
                  </a:r>
                  <a:endParaRPr lang="is-IS" sz="1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131915" y="4867160"/>
                  <a:ext cx="756736" cy="32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5 – 7%</a:t>
                  </a:r>
                </a:p>
              </p:txBody>
            </p:sp>
            <p:sp>
              <p:nvSpPr>
                <p:cNvPr id="64" name="Trapezoid 63"/>
                <p:cNvSpPr/>
                <p:nvPr/>
              </p:nvSpPr>
              <p:spPr>
                <a:xfrm>
                  <a:off x="6156176" y="5975890"/>
                  <a:ext cx="2686612" cy="568361"/>
                </a:xfrm>
                <a:prstGeom prst="trapezoid">
                  <a:avLst>
                    <a:gd name="adj" fmla="val 4493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  <p:sp>
              <p:nvSpPr>
                <p:cNvPr id="28" name="Trapezoid 27"/>
                <p:cNvSpPr/>
                <p:nvPr/>
              </p:nvSpPr>
              <p:spPr>
                <a:xfrm>
                  <a:off x="6398165" y="5502514"/>
                  <a:ext cx="2224236" cy="473375"/>
                </a:xfrm>
                <a:prstGeom prst="trapezoid">
                  <a:avLst>
                    <a:gd name="adj" fmla="val 56658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782491" y="6072261"/>
                  <a:ext cx="1763426" cy="32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rgbClr val="002060"/>
                      </a:solidFill>
                    </a:rPr>
                    <a:t>Heilsugæslustöðvar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128943" y="6250999"/>
                  <a:ext cx="999410" cy="32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rgbClr val="002060"/>
                      </a:solidFill>
                    </a:rPr>
                    <a:t>80 – 85 %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781855" y="5456257"/>
                  <a:ext cx="1605283" cy="32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rgbClr val="002060"/>
                      </a:solidFill>
                    </a:rPr>
                    <a:t>Geðheilsustöðvar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084790" y="5678628"/>
                  <a:ext cx="999410" cy="324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200" dirty="0">
                      <a:solidFill>
                        <a:srgbClr val="002060"/>
                      </a:solidFill>
                    </a:rPr>
                    <a:t>10 – 15 %</a:t>
                  </a: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7948096" y="4731143"/>
                <a:ext cx="696068" cy="29887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s-IS" sz="1000" dirty="0"/>
                  <a:t>Viðmið</a:t>
                </a: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611397" y="4263062"/>
              <a:ext cx="5356441" cy="287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 dirty="0">
                  <a:solidFill>
                    <a:srgbClr val="002060"/>
                  </a:solidFill>
                </a:rPr>
                <a:t>*) Úr geðheilbrigðisstefnu 2016 - 2010 </a:t>
              </a:r>
            </a:p>
            <a:p>
              <a:r>
                <a:rPr lang="is-IS" sz="1200" b="1" i="1" dirty="0"/>
                <a:t>Meg­in­mark­mið geðheil­brigðis­stefnu: </a:t>
              </a:r>
              <a:r>
                <a:rPr lang="is-IS" sz="1200" b="1" dirty="0"/>
                <a:t/>
              </a:r>
              <a:br>
                <a:rPr lang="is-IS" sz="1200" b="1" dirty="0"/>
              </a:br>
              <a:r>
                <a:rPr lang="is-IS" sz="1200" dirty="0"/>
                <a:t>Aukin vellíðan og betri geðheilsa lands­manna og virkari samfélagsþátttaka einstaklinga sem glíma við geðraskanir til skemmri eða lengri tíma óháð búsetu þeirra.</a:t>
              </a:r>
              <a:endParaRPr lang="is-IS" sz="1200" i="1" dirty="0"/>
            </a:p>
            <a:p>
              <a:r>
                <a:rPr lang="is-IS" sz="1200" b="1" i="1" dirty="0"/>
                <a:t>Undirmarkmið: </a:t>
              </a:r>
              <a:r>
                <a:rPr lang="is-IS" sz="1200" i="1" dirty="0"/>
                <a:t/>
              </a:r>
              <a:br>
                <a:rPr lang="is-IS" sz="1200" i="1" dirty="0"/>
              </a:br>
              <a:r>
                <a:rPr lang="is-IS" sz="1200" dirty="0"/>
                <a:t>    1.     Að þjónusta við einstaklinga með geðraskanir sé samþætt og samfelld.</a:t>
              </a:r>
            </a:p>
            <a:p>
              <a:r>
                <a:rPr lang="is-IS" sz="1000" b="1" i="1" dirty="0"/>
                <a:t>Aðgerða­áætlun</a:t>
              </a:r>
              <a:r>
                <a:rPr lang="is-IS" sz="1000" dirty="0"/>
                <a:t> </a:t>
              </a:r>
            </a:p>
            <a:p>
              <a:pPr lvl="1"/>
              <a:r>
                <a:rPr lang="is-IS" sz="1000" dirty="0"/>
                <a:t>Lögð megináhersla á: </a:t>
              </a:r>
            </a:p>
            <a:p>
              <a:pPr lvl="1"/>
              <a:r>
                <a:rPr lang="is-IS" sz="1000" dirty="0"/>
                <a:t>Samþættingu þjónustu við fólk með geðheilsuvanda og fjölskyldur þeirra </a:t>
              </a:r>
            </a:p>
            <a:p>
              <a:r>
                <a:rPr lang="is-IS" sz="1200" u="sng" dirty="0"/>
                <a:t> </a:t>
              </a:r>
              <a:endParaRPr lang="is-IS" sz="1200" dirty="0">
                <a:solidFill>
                  <a:srgbClr val="002060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168806" y="2132856"/>
              <a:ext cx="7427530" cy="2054790"/>
              <a:chOff x="168806" y="2132856"/>
              <a:chExt cx="7427530" cy="20547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67346" y="2790220"/>
                <a:ext cx="1033787" cy="67247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Heilsugæsla</a:t>
                </a:r>
              </a:p>
              <a:p>
                <a:pPr algn="ctr"/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2" idx="6"/>
                <a:endCxn id="10" idx="1"/>
              </p:cNvCxnSpPr>
              <p:nvPr/>
            </p:nvCxnSpPr>
            <p:spPr>
              <a:xfrm flipV="1">
                <a:off x="1192289" y="3067219"/>
                <a:ext cx="275978" cy="578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791496" y="2193280"/>
                <a:ext cx="479684" cy="67247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LSH</a:t>
                </a:r>
              </a:p>
              <a:p>
                <a:pPr algn="ctr"/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10796" y="3520402"/>
                <a:ext cx="839651" cy="48567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Geðdeild</a:t>
                </a:r>
              </a:p>
              <a:p>
                <a:pPr algn="ctr"/>
                <a:r>
                  <a:rPr lang="is-IS" sz="1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SAk</a:t>
                </a:r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03809" y="3699419"/>
                <a:ext cx="597157" cy="48567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SÁÁ</a:t>
                </a:r>
              </a:p>
              <a:p>
                <a:pPr algn="ctr"/>
                <a:endParaRPr lang="is-IS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76406" y="2162503"/>
                <a:ext cx="1361397" cy="12328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GEÐHEILSUSTÖÐ</a:t>
                </a:r>
              </a:p>
              <a:p>
                <a:pPr algn="ctr"/>
                <a:r>
                  <a:rPr lang="is-IS" sz="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Starfsfólk:</a:t>
                </a:r>
              </a:p>
              <a:p>
                <a:pPr algn="ctr"/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Geðlæknar</a:t>
                </a:r>
              </a:p>
              <a:p>
                <a:pPr algn="ctr"/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Hjúkrunarfræðingar</a:t>
                </a:r>
              </a:p>
              <a:p>
                <a:pPr algn="ctr"/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Sálfræðingar</a:t>
                </a:r>
              </a:p>
              <a:p>
                <a:pPr algn="ctr"/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Annað </a:t>
                </a:r>
                <a:r>
                  <a:rPr lang="is-IS" sz="800" dirty="0" err="1">
                    <a:solidFill>
                      <a:schemeClr val="accent1">
                        <a:lumMod val="75000"/>
                      </a:schemeClr>
                    </a:solidFill>
                  </a:rPr>
                  <a:t>heilbr</a:t>
                </a:r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r>
                  <a:rPr lang="is-IS" sz="800" dirty="0" err="1">
                    <a:solidFill>
                      <a:schemeClr val="accent1">
                        <a:lumMod val="75000"/>
                      </a:schemeClr>
                    </a:solidFill>
                  </a:rPr>
                  <a:t>Starfsf</a:t>
                </a:r>
                <a:r>
                  <a:rPr lang="is-IS" sz="8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pPr algn="ctr"/>
                <a:endParaRPr lang="is-IS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22657" y="2132856"/>
                <a:ext cx="1573679" cy="205479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s-IS" sz="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FFS, Stuðningur / úrræði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-Virk endurhæfing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-Fjarþjónusta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-Janus endurhæfing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-Geðhjálp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-Lautin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-Vin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-Dvöl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-Lækur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-Björgin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-Höndin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-.............................</a:t>
                </a:r>
              </a:p>
              <a:p>
                <a:r>
                  <a:rPr lang="is-IS" sz="800" b="1" dirty="0">
                    <a:solidFill>
                      <a:schemeClr val="accent1">
                        <a:lumMod val="75000"/>
                      </a:schemeClr>
                    </a:solidFill>
                  </a:rPr>
                  <a:t>-.................................</a:t>
                </a:r>
              </a:p>
            </p:txBody>
          </p:sp>
          <p:cxnSp>
            <p:nvCxnSpPr>
              <p:cNvPr id="17" name="Elbow Connector 16"/>
              <p:cNvCxnSpPr>
                <a:stCxn id="2" idx="0"/>
              </p:cNvCxnSpPr>
              <p:nvPr/>
            </p:nvCxnSpPr>
            <p:spPr>
              <a:xfrm rot="5400000" flipH="1" flipV="1">
                <a:off x="1506031" y="1394927"/>
                <a:ext cx="476077" cy="212704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2" idx="4"/>
                <a:endCxn id="23" idx="1"/>
              </p:cNvCxnSpPr>
              <p:nvPr/>
            </p:nvCxnSpPr>
            <p:spPr>
              <a:xfrm rot="16200000" flipH="1">
                <a:off x="1667201" y="2462867"/>
                <a:ext cx="449954" cy="24232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168806" y="2696487"/>
                <a:ext cx="1023483" cy="753034"/>
                <a:chOff x="179512" y="3108014"/>
                <a:chExt cx="1008112" cy="753034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79512" y="3108014"/>
                  <a:ext cx="1008112" cy="75303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  <p:pic>
              <p:nvPicPr>
                <p:cNvPr id="62" name="Picture 3" descr="C:\Users\leifurba\AppData\Local\Microsoft\Windows\Temporary Internet Files\Content.IE5\4L8QBVYF\argument-clipart[1]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421" y="3255001"/>
                  <a:ext cx="504294" cy="4415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72" name="Elbow Connector 71"/>
              <p:cNvCxnSpPr>
                <a:stCxn id="10" idx="3"/>
                <a:endCxn id="25" idx="1"/>
              </p:cNvCxnSpPr>
              <p:nvPr/>
            </p:nvCxnSpPr>
            <p:spPr>
              <a:xfrm flipV="1">
                <a:off x="2300216" y="2755301"/>
                <a:ext cx="503184" cy="311918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23" idx="0"/>
              </p:cNvCxnSpPr>
              <p:nvPr/>
            </p:nvCxnSpPr>
            <p:spPr>
              <a:xfrm>
                <a:off x="3402388" y="3322726"/>
                <a:ext cx="0" cy="3766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>
                <a:endCxn id="14" idx="1"/>
              </p:cNvCxnSpPr>
              <p:nvPr/>
            </p:nvCxnSpPr>
            <p:spPr>
              <a:xfrm flipV="1">
                <a:off x="4097479" y="2470279"/>
                <a:ext cx="740844" cy="318951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/>
              <p:nvPr/>
            </p:nvCxnSpPr>
            <p:spPr>
              <a:xfrm>
                <a:off x="4106616" y="3073004"/>
                <a:ext cx="731707" cy="635744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lbow Connector 88"/>
              <p:cNvCxnSpPr>
                <a:stCxn id="23" idx="3"/>
                <a:endCxn id="14" idx="1"/>
              </p:cNvCxnSpPr>
              <p:nvPr/>
            </p:nvCxnSpPr>
            <p:spPr>
              <a:xfrm flipV="1">
                <a:off x="3700966" y="2470279"/>
                <a:ext cx="1137357" cy="1429196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lbow Connector 90"/>
              <p:cNvCxnSpPr/>
              <p:nvPr/>
            </p:nvCxnSpPr>
            <p:spPr>
              <a:xfrm>
                <a:off x="2300216" y="3219619"/>
                <a:ext cx="844067" cy="500837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Elbow Connector 107"/>
              <p:cNvCxnSpPr>
                <a:stCxn id="23" idx="3"/>
                <a:endCxn id="16" idx="1"/>
              </p:cNvCxnSpPr>
              <p:nvPr/>
            </p:nvCxnSpPr>
            <p:spPr>
              <a:xfrm flipV="1">
                <a:off x="3700966" y="3720456"/>
                <a:ext cx="1091797" cy="179019"/>
              </a:xfrm>
              <a:prstGeom prst="bentConnector3">
                <a:avLst>
                  <a:gd name="adj1" fmla="val 50000"/>
                </a:avLst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5652120" y="2420888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5652120" y="2564904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5652120" y="2708920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5652120" y="2852936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5652120" y="2996952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5652120" y="3140968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5652120" y="3356992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5652120" y="3501008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5652120" y="3645024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5652120" y="3789040"/>
                <a:ext cx="4029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Elbow Connector 4"/>
          <p:cNvCxnSpPr>
            <a:stCxn id="10" idx="0"/>
            <a:endCxn id="14" idx="0"/>
          </p:cNvCxnSpPr>
          <p:nvPr/>
        </p:nvCxnSpPr>
        <p:spPr>
          <a:xfrm rot="5400000" flipH="1" flipV="1">
            <a:off x="5082850" y="1254010"/>
            <a:ext cx="491770" cy="2494618"/>
          </a:xfrm>
          <a:prstGeom prst="bentConnector3">
            <a:avLst>
              <a:gd name="adj1" fmla="val 14648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  <a:endCxn id="16" idx="2"/>
          </p:cNvCxnSpPr>
          <p:nvPr/>
        </p:nvCxnSpPr>
        <p:spPr>
          <a:xfrm rot="16200000" flipH="1">
            <a:off x="5130705" y="2154319"/>
            <a:ext cx="474761" cy="2573317"/>
          </a:xfrm>
          <a:prstGeom prst="bentConnector3">
            <a:avLst>
              <a:gd name="adj1" fmla="val 148151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Forgangsverkefni í heilbrigðiskerfinu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Styrkja heilsugæsluna</a:t>
            </a:r>
          </a:p>
          <a:p>
            <a:r>
              <a:rPr lang="is-IS" dirty="0" smtClean="0"/>
              <a:t>Framtíð og hlutverk háskólasjúkrahússins</a:t>
            </a:r>
          </a:p>
          <a:p>
            <a:r>
              <a:rPr lang="is-IS" dirty="0" smtClean="0"/>
              <a:t>Efla dag- og göngudeildarþjónustu </a:t>
            </a:r>
          </a:p>
          <a:p>
            <a:r>
              <a:rPr lang="is-IS" dirty="0" smtClean="0"/>
              <a:t>Nýtt fjármögnunarkerfi fyrir sjúkrahús byggt á DRG</a:t>
            </a:r>
          </a:p>
          <a:p>
            <a:r>
              <a:rPr lang="is-IS" dirty="0" smtClean="0"/>
              <a:t>Sama greiðslukerfi fyrir samskonar þjónustu óháð rekstrarformi</a:t>
            </a:r>
          </a:p>
          <a:p>
            <a:r>
              <a:rPr lang="is-IS" dirty="0" smtClean="0"/>
              <a:t>Skilgreina hlutverk heilbrigðisstofnana, ábyrgð á aðgengi og gæðum</a:t>
            </a:r>
          </a:p>
          <a:p>
            <a:r>
              <a:rPr lang="is-IS" dirty="0" smtClean="0"/>
              <a:t>Efla sérfræðiþjónustu á landsbyggðinni</a:t>
            </a:r>
          </a:p>
          <a:p>
            <a:r>
              <a:rPr lang="is-IS" dirty="0" smtClean="0"/>
              <a:t>Heilbrigðisþjónusta sé boðin út samkvæmt kröfulýsingu</a:t>
            </a:r>
          </a:p>
          <a:p>
            <a:r>
              <a:rPr lang="is-IS" dirty="0" smtClean="0"/>
              <a:t>Setja reglur um aukastörf starfsfólks</a:t>
            </a:r>
          </a:p>
        </p:txBody>
      </p:sp>
    </p:spTree>
    <p:extLst>
      <p:ext uri="{BB962C8B-B14F-4D97-AF65-F5344CB8AC3E}">
        <p14:creationId xmlns:p14="http://schemas.microsoft.com/office/powerpoint/2010/main" val="20354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sv-SE" kern="1200" dirty="0" smtClean="0">
                <a:ea typeface="+mn-ea"/>
                <a:cs typeface="+mn-cs"/>
              </a:rPr>
              <a:t>Skýr stefnumörkun</a:t>
            </a:r>
          </a:p>
        </p:txBody>
      </p:sp>
      <p:grpSp>
        <p:nvGrpSpPr>
          <p:cNvPr id="558082" name="Grupp 23"/>
          <p:cNvGrpSpPr>
            <a:grpSpLocks/>
          </p:cNvGrpSpPr>
          <p:nvPr/>
        </p:nvGrpSpPr>
        <p:grpSpPr bwMode="auto">
          <a:xfrm>
            <a:off x="2341314" y="1268413"/>
            <a:ext cx="7931151" cy="4487862"/>
            <a:chOff x="881034" y="1335799"/>
            <a:chExt cx="7786742" cy="4379217"/>
          </a:xfrm>
        </p:grpSpPr>
        <p:sp>
          <p:nvSpPr>
            <p:cNvPr id="558085" name="AutoShape 14"/>
            <p:cNvSpPr>
              <a:spLocks noChangeArrowheads="1"/>
            </p:cNvSpPr>
            <p:nvPr/>
          </p:nvSpPr>
          <p:spPr bwMode="auto">
            <a:xfrm>
              <a:off x="881034" y="1685782"/>
              <a:ext cx="7786742" cy="4029234"/>
            </a:xfrm>
            <a:prstGeom prst="roundRect">
              <a:avLst>
                <a:gd name="adj" fmla="val 1065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pPr algn="ctr"/>
              <a:endParaRPr lang="sv-SE"/>
            </a:p>
          </p:txBody>
        </p:sp>
        <p:sp>
          <p:nvSpPr>
            <p:cNvPr id="558086" name="Text Box 15"/>
            <p:cNvSpPr txBox="1">
              <a:spLocks noChangeArrowheads="1"/>
            </p:cNvSpPr>
            <p:nvPr/>
          </p:nvSpPr>
          <p:spPr bwMode="auto">
            <a:xfrm>
              <a:off x="1499508" y="1335799"/>
              <a:ext cx="1881856" cy="66444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18855" tIns="86733" rIns="18855" bIns="86733" anchor="ctr" anchorCtr="1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Hlutverk</a:t>
              </a: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6167789" y="1877973"/>
              <a:ext cx="2105663" cy="1772135"/>
            </a:xfrm>
            <a:prstGeom prst="star5">
              <a:avLst/>
            </a:prstGeom>
            <a:solidFill>
              <a:srgbClr val="B7B75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 defTabSz="957263" eaLnBrk="0" hangingPunct="0">
                <a:defRPr/>
              </a:pPr>
              <a:r>
                <a:rPr lang="sv-SE" sz="2000" dirty="0">
                  <a:solidFill>
                    <a:schemeClr val="bg1"/>
                  </a:solidFill>
                </a:rPr>
                <a:t>Sýn</a:t>
              </a:r>
            </a:p>
          </p:txBody>
        </p:sp>
        <p:sp>
          <p:nvSpPr>
            <p:cNvPr id="558088" name="AutoShape 17"/>
            <p:cNvSpPr>
              <a:spLocks noChangeArrowheads="1"/>
            </p:cNvSpPr>
            <p:nvPr/>
          </p:nvSpPr>
          <p:spPr bwMode="auto">
            <a:xfrm rot="20508199">
              <a:off x="1190270" y="4367754"/>
              <a:ext cx="1057255" cy="660263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8855" tIns="49023" rIns="18855" bIns="49023" anchor="ctr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Hér og nú</a:t>
              </a:r>
            </a:p>
          </p:txBody>
        </p:sp>
        <p:sp>
          <p:nvSpPr>
            <p:cNvPr id="558089" name="AutoShape 18"/>
            <p:cNvSpPr>
              <a:spLocks noChangeArrowheads="1"/>
            </p:cNvSpPr>
            <p:nvPr/>
          </p:nvSpPr>
          <p:spPr bwMode="auto">
            <a:xfrm rot="-1150892">
              <a:off x="2253088" y="3073816"/>
              <a:ext cx="4392307" cy="1432430"/>
            </a:xfrm>
            <a:prstGeom prst="rightArrow">
              <a:avLst>
                <a:gd name="adj1" fmla="val 47380"/>
                <a:gd name="adj2" fmla="val 5557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855" tIns="49023" rIns="18855" bIns="49023" anchor="ctr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Áætlun - Hvernig</a:t>
              </a:r>
            </a:p>
          </p:txBody>
        </p:sp>
        <p:sp>
          <p:nvSpPr>
            <p:cNvPr id="558090" name="Line 19"/>
            <p:cNvSpPr>
              <a:spLocks noChangeShapeType="1"/>
            </p:cNvSpPr>
            <p:nvPr/>
          </p:nvSpPr>
          <p:spPr bwMode="auto">
            <a:xfrm flipV="1">
              <a:off x="2042762" y="2458874"/>
              <a:ext cx="3100728" cy="14542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endParaRPr lang="sv-SE"/>
            </a:p>
          </p:txBody>
        </p:sp>
        <p:sp>
          <p:nvSpPr>
            <p:cNvPr id="558091" name="Line 20"/>
            <p:cNvSpPr>
              <a:spLocks noChangeShapeType="1"/>
            </p:cNvSpPr>
            <p:nvPr/>
          </p:nvSpPr>
          <p:spPr bwMode="auto">
            <a:xfrm flipV="1">
              <a:off x="2527512" y="4435485"/>
              <a:ext cx="3376534" cy="75219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endParaRPr lang="sv-SE"/>
            </a:p>
          </p:txBody>
        </p:sp>
        <p:sp>
          <p:nvSpPr>
            <p:cNvPr id="558092" name="Text Box 21"/>
            <p:cNvSpPr txBox="1">
              <a:spLocks noChangeArrowheads="1"/>
            </p:cNvSpPr>
            <p:nvPr/>
          </p:nvSpPr>
          <p:spPr bwMode="auto">
            <a:xfrm rot="20050108">
              <a:off x="1412721" y="2578944"/>
              <a:ext cx="4360810" cy="50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1985" tIns="124443" rIns="95784" bIns="86733">
              <a:spAutoFit/>
            </a:bodyPr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Gildismat</a:t>
              </a:r>
            </a:p>
          </p:txBody>
        </p:sp>
        <p:sp>
          <p:nvSpPr>
            <p:cNvPr id="558093" name="Text Box 22"/>
            <p:cNvSpPr txBox="1">
              <a:spLocks noChangeArrowheads="1"/>
            </p:cNvSpPr>
            <p:nvPr/>
          </p:nvSpPr>
          <p:spPr bwMode="auto">
            <a:xfrm rot="20887264">
              <a:off x="3010832" y="4952152"/>
              <a:ext cx="2987827" cy="297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>
                <a:spcBef>
                  <a:spcPct val="20000"/>
                </a:spcBef>
              </a:pPr>
              <a:r>
                <a:rPr lang="sv-SE" sz="2000" dirty="0">
                  <a:cs typeface="Arial" pitchFamily="34" charset="0"/>
                </a:rPr>
                <a:t>Gildismat</a:t>
              </a:r>
            </a:p>
          </p:txBody>
        </p:sp>
        <p:sp>
          <p:nvSpPr>
            <p:cNvPr id="558094" name="Text Box 22"/>
            <p:cNvSpPr txBox="1">
              <a:spLocks noChangeArrowheads="1"/>
            </p:cNvSpPr>
            <p:nvPr/>
          </p:nvSpPr>
          <p:spPr bwMode="auto">
            <a:xfrm rot="4182019">
              <a:off x="5288459" y="2980614"/>
              <a:ext cx="1391064" cy="531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>
                <a:spcBef>
                  <a:spcPct val="20000"/>
                </a:spcBef>
              </a:pPr>
              <a:r>
                <a:rPr lang="sv-SE" sz="1600" dirty="0">
                  <a:cs typeface="Arial" pitchFamily="34" charset="0"/>
                </a:rPr>
                <a:t>Aðaláherslur</a:t>
              </a:r>
            </a:p>
            <a:p>
              <a:pPr algn="ctr" defTabSz="957263">
                <a:spcBef>
                  <a:spcPct val="20000"/>
                </a:spcBef>
              </a:pPr>
              <a:r>
                <a:rPr lang="sv-SE" sz="1600" dirty="0">
                  <a:cs typeface="Arial" pitchFamily="34" charset="0"/>
                </a:rPr>
                <a:t>Markmið</a:t>
              </a:r>
            </a:p>
          </p:txBody>
        </p:sp>
      </p:grpSp>
      <p:sp>
        <p:nvSpPr>
          <p:cNvPr id="558083" name="Rectangle 7"/>
          <p:cNvSpPr>
            <a:spLocks noChangeArrowheads="1"/>
          </p:cNvSpPr>
          <p:nvPr/>
        </p:nvSpPr>
        <p:spPr bwMode="auto">
          <a:xfrm>
            <a:off x="1219199" y="65532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779233F-9F41-4717-ADB3-C32B8CB4B55F}" type="slidenum">
              <a:rPr lang="sv-SE" sz="800" b="1"/>
              <a:pPr eaLnBrk="0" hangingPunct="0"/>
              <a:t>3</a:t>
            </a:fld>
            <a:endParaRPr lang="sv-SE" sz="800" b="1"/>
          </a:p>
        </p:txBody>
      </p:sp>
    </p:spTree>
    <p:extLst>
      <p:ext uri="{BB962C8B-B14F-4D97-AF65-F5344CB8AC3E}">
        <p14:creationId xmlns:p14="http://schemas.microsoft.com/office/powerpoint/2010/main" val="34494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einkennir heilbrigðiskerfið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Hæft starfsfólk</a:t>
            </a:r>
          </a:p>
          <a:p>
            <a:r>
              <a:rPr lang="is-IS" dirty="0" smtClean="0"/>
              <a:t>Brotakennt heilbrigðiskerfi</a:t>
            </a:r>
          </a:p>
          <a:p>
            <a:pPr lvl="1"/>
            <a:r>
              <a:rPr lang="is-IS" dirty="0" smtClean="0"/>
              <a:t>Stofurekstur</a:t>
            </a:r>
          </a:p>
          <a:p>
            <a:pPr lvl="1"/>
            <a:r>
              <a:rPr lang="is-IS" dirty="0" smtClean="0"/>
              <a:t>Einstaklingsframtak - einyrkjar</a:t>
            </a:r>
          </a:p>
          <a:p>
            <a:pPr lvl="1"/>
            <a:r>
              <a:rPr lang="is-IS" dirty="0" smtClean="0"/>
              <a:t>Hlutastörf</a:t>
            </a:r>
          </a:p>
          <a:p>
            <a:r>
              <a:rPr lang="is-IS" dirty="0" smtClean="0"/>
              <a:t>Óheilbrigð </a:t>
            </a:r>
            <a:r>
              <a:rPr lang="is-IS" dirty="0" smtClean="0"/>
              <a:t>greiðslukerfi </a:t>
            </a:r>
            <a:endParaRPr lang="is-IS" dirty="0"/>
          </a:p>
          <a:p>
            <a:r>
              <a:rPr lang="is-IS" dirty="0" smtClean="0"/>
              <a:t>Skortur á gæðavísum </a:t>
            </a:r>
            <a:r>
              <a:rPr lang="is-IS" dirty="0" smtClean="0"/>
              <a:t>og gæðabókhaldi</a:t>
            </a:r>
            <a:endParaRPr lang="is-IS" dirty="0" smtClean="0"/>
          </a:p>
          <a:p>
            <a:r>
              <a:rPr lang="is-IS" dirty="0" smtClean="0"/>
              <a:t>Stefnuleysi – meðvitað eða ómeðvitað</a:t>
            </a:r>
          </a:p>
          <a:p>
            <a:r>
              <a:rPr lang="is-IS" dirty="0" smtClean="0"/>
              <a:t>Skipulagsleysi, agaleysi, ráðaleysi?</a:t>
            </a:r>
            <a:endParaRPr lang="is-IS" dirty="0" smtClean="0"/>
          </a:p>
          <a:p>
            <a:pPr marL="0" indent="0">
              <a:buNone/>
            </a:pPr>
            <a:endParaRPr lang="is-IS" dirty="0"/>
          </a:p>
        </p:txBody>
      </p:sp>
      <p:sp>
        <p:nvSpPr>
          <p:cNvPr id="2" name="TextBox 1"/>
          <p:cNvSpPr txBox="1"/>
          <p:nvPr/>
        </p:nvSpPr>
        <p:spPr>
          <a:xfrm rot="19138930">
            <a:off x="2644334" y="2879123"/>
            <a:ext cx="4511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7200" dirty="0" smtClean="0">
                <a:solidFill>
                  <a:srgbClr val="FF0000"/>
                </a:solidFill>
              </a:rPr>
              <a:t>Stjórnleysi?</a:t>
            </a:r>
            <a:endParaRPr lang="is-I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ctrTitle" idx="4294967295"/>
          </p:nvPr>
        </p:nvSpPr>
        <p:spPr>
          <a:xfrm>
            <a:off x="1884231" y="1412877"/>
            <a:ext cx="8420100" cy="1971675"/>
          </a:xfrm>
        </p:spPr>
        <p:txBody>
          <a:bodyPr/>
          <a:lstStyle/>
          <a:p>
            <a:pPr eaLnBrk="1" hangingPunct="1"/>
            <a:endParaRPr lang="is-IS" altLang="is-IS" smtClean="0"/>
          </a:p>
        </p:txBody>
      </p:sp>
      <p:sp>
        <p:nvSpPr>
          <p:cNvPr id="106498" name="Subtitle 2"/>
          <p:cNvSpPr>
            <a:spLocks noGrp="1"/>
          </p:cNvSpPr>
          <p:nvPr>
            <p:ph type="subTitle" idx="4294967295"/>
          </p:nvPr>
        </p:nvSpPr>
        <p:spPr>
          <a:xfrm>
            <a:off x="2821518" y="4279900"/>
            <a:ext cx="6548967" cy="1676400"/>
          </a:xfrm>
        </p:spPr>
        <p:txBody>
          <a:bodyPr/>
          <a:lstStyle/>
          <a:p>
            <a:pPr marL="0" indent="0" algn="ctr">
              <a:buNone/>
            </a:pPr>
            <a:endParaRPr lang="is-IS" altLang="is-IS" smtClean="0"/>
          </a:p>
        </p:txBody>
      </p:sp>
      <p:sp>
        <p:nvSpPr>
          <p:cNvPr id="106499" name="AutoShape 2" descr="Kort með skiptingu landsins í heilbrigðisumdæm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11792" y="-136525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s-IS" altLang="is-I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"/>
            <a:ext cx="9906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Oval 8"/>
          <p:cNvSpPr>
            <a:spLocks noChangeArrowheads="1"/>
          </p:cNvSpPr>
          <p:nvPr/>
        </p:nvSpPr>
        <p:spPr bwMode="auto">
          <a:xfrm rot="-517149">
            <a:off x="3989257" y="3357563"/>
            <a:ext cx="4992555" cy="2520950"/>
          </a:xfrm>
          <a:prstGeom prst="ellipse">
            <a:avLst/>
          </a:prstGeom>
          <a:solidFill>
            <a:srgbClr val="808000">
              <a:alpha val="5098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2" name="Oval 10"/>
          <p:cNvSpPr>
            <a:spLocks noChangeArrowheads="1"/>
          </p:cNvSpPr>
          <p:nvPr/>
        </p:nvSpPr>
        <p:spPr bwMode="auto">
          <a:xfrm rot="1281858">
            <a:off x="8280137" y="1268413"/>
            <a:ext cx="2106745" cy="2665412"/>
          </a:xfrm>
          <a:prstGeom prst="ellipse">
            <a:avLst/>
          </a:prstGeom>
          <a:solidFill>
            <a:srgbClr val="FF0000">
              <a:alpha val="5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3" name="Oval 11"/>
          <p:cNvSpPr>
            <a:spLocks noChangeArrowheads="1"/>
          </p:cNvSpPr>
          <p:nvPr/>
        </p:nvSpPr>
        <p:spPr bwMode="auto">
          <a:xfrm rot="-1330835">
            <a:off x="4457040" y="692152"/>
            <a:ext cx="4523052" cy="2447925"/>
          </a:xfrm>
          <a:prstGeom prst="ellipse">
            <a:avLst/>
          </a:prstGeom>
          <a:solidFill>
            <a:srgbClr val="339966">
              <a:alpha val="5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4" name="Oval 15"/>
          <p:cNvSpPr>
            <a:spLocks noChangeArrowheads="1"/>
          </p:cNvSpPr>
          <p:nvPr/>
        </p:nvSpPr>
        <p:spPr bwMode="auto">
          <a:xfrm rot="-336861">
            <a:off x="2506795" y="1196975"/>
            <a:ext cx="2158338" cy="3170238"/>
          </a:xfrm>
          <a:prstGeom prst="ellipse">
            <a:avLst/>
          </a:prstGeom>
          <a:solidFill>
            <a:srgbClr val="CC99FF">
              <a:alpha val="5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5" name="Oval 17"/>
          <p:cNvSpPr>
            <a:spLocks noChangeArrowheads="1"/>
          </p:cNvSpPr>
          <p:nvPr/>
        </p:nvSpPr>
        <p:spPr bwMode="auto">
          <a:xfrm rot="2316205">
            <a:off x="1811107" y="15062"/>
            <a:ext cx="1169458" cy="2233041"/>
          </a:xfrm>
          <a:prstGeom prst="ellipse">
            <a:avLst/>
          </a:prstGeom>
          <a:solidFill>
            <a:srgbClr val="FF6600">
              <a:alpha val="54117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6" name="Oval 19"/>
          <p:cNvSpPr>
            <a:spLocks noChangeArrowheads="1"/>
          </p:cNvSpPr>
          <p:nvPr/>
        </p:nvSpPr>
        <p:spPr bwMode="auto">
          <a:xfrm>
            <a:off x="2429405" y="4724400"/>
            <a:ext cx="701675" cy="503238"/>
          </a:xfrm>
          <a:prstGeom prst="ellipse">
            <a:avLst/>
          </a:prstGeom>
          <a:solidFill>
            <a:schemeClr val="hlink">
              <a:alpha val="54117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7" name="Oval 20"/>
          <p:cNvSpPr>
            <a:spLocks noChangeArrowheads="1"/>
          </p:cNvSpPr>
          <p:nvPr/>
        </p:nvSpPr>
        <p:spPr bwMode="auto">
          <a:xfrm>
            <a:off x="9138313" y="5084765"/>
            <a:ext cx="935567" cy="790575"/>
          </a:xfrm>
          <a:prstGeom prst="ellipse">
            <a:avLst/>
          </a:prstGeom>
          <a:solidFill>
            <a:schemeClr val="bg2">
              <a:alpha val="54117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 altLang="is-IS">
              <a:solidFill>
                <a:srgbClr val="000000"/>
              </a:solidFill>
            </a:endParaRPr>
          </a:p>
        </p:txBody>
      </p:sp>
      <p:sp>
        <p:nvSpPr>
          <p:cNvPr id="106508" name="Text Box 21"/>
          <p:cNvSpPr txBox="1">
            <a:spLocks noChangeArrowheads="1"/>
          </p:cNvSpPr>
          <p:nvPr/>
        </p:nvSpPr>
        <p:spPr bwMode="auto">
          <a:xfrm>
            <a:off x="3364972" y="0"/>
            <a:ext cx="28562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altLang="is-IS" sz="2000" b="1" dirty="0">
                <a:solidFill>
                  <a:srgbClr val="000000"/>
                </a:solidFill>
              </a:rPr>
              <a:t>Heilbrigðisstofnanir 2014</a:t>
            </a:r>
            <a:endParaRPr lang="en-US" altLang="is-IS" sz="2000" b="1" dirty="0">
              <a:solidFill>
                <a:srgbClr val="000000"/>
              </a:solidFill>
            </a:endParaRPr>
          </a:p>
        </p:txBody>
      </p:sp>
      <p:pic>
        <p:nvPicPr>
          <p:cNvPr id="10650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8849" y="4278313"/>
            <a:ext cx="818621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9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Brýn sameiginleg verkefni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Mönnun grunnheilbrigðisþjónustunnar</a:t>
            </a:r>
          </a:p>
          <a:p>
            <a:r>
              <a:rPr lang="is-IS" dirty="0" smtClean="0"/>
              <a:t>Sérfræðiþjónustan og mönnun </a:t>
            </a:r>
            <a:r>
              <a:rPr lang="is-IS" dirty="0"/>
              <a:t>sjúkrahúsa </a:t>
            </a:r>
            <a:r>
              <a:rPr lang="is-IS" dirty="0" smtClean="0"/>
              <a:t>á landsbyggðinni</a:t>
            </a:r>
          </a:p>
          <a:p>
            <a:r>
              <a:rPr lang="is-IS" dirty="0" smtClean="0"/>
              <a:t>Verktakasamningar lækna og annarra heilbrigðisstarfsmanna</a:t>
            </a:r>
          </a:p>
          <a:p>
            <a:r>
              <a:rPr lang="is-IS" dirty="0" smtClean="0"/>
              <a:t>Fjarlækningar</a:t>
            </a:r>
          </a:p>
          <a:p>
            <a:r>
              <a:rPr lang="is-IS" dirty="0" smtClean="0"/>
              <a:t>Þróunarstofa </a:t>
            </a:r>
            <a:r>
              <a:rPr lang="is-IS" dirty="0" smtClean="0"/>
              <a:t>heilsugæslunnar</a:t>
            </a:r>
          </a:p>
          <a:p>
            <a:r>
              <a:rPr lang="is-IS" dirty="0" smtClean="0"/>
              <a:t>Reglur um aukastörf og hlutastörf</a:t>
            </a:r>
          </a:p>
          <a:p>
            <a:r>
              <a:rPr lang="is-IS" dirty="0" smtClean="0"/>
              <a:t>Launastefna og starfsmannamál</a:t>
            </a:r>
          </a:p>
          <a:p>
            <a:r>
              <a:rPr lang="is-IS" dirty="0" smtClean="0"/>
              <a:t>Rafræn sjúkraskrá</a:t>
            </a:r>
          </a:p>
          <a:p>
            <a:r>
              <a:rPr lang="is-IS" dirty="0" smtClean="0"/>
              <a:t>Samfella í þjónustunni</a:t>
            </a:r>
          </a:p>
          <a:p>
            <a:r>
              <a:rPr lang="is-IS" dirty="0" smtClean="0"/>
              <a:t>Gæða og öryggismál</a:t>
            </a:r>
          </a:p>
          <a:p>
            <a:r>
              <a:rPr lang="is-IS" dirty="0" smtClean="0"/>
              <a:t>o.s.frv.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139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Það þarf styrka stjórn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Framkvæmdastjórn</a:t>
            </a:r>
          </a:p>
          <a:p>
            <a:pPr lvl="1"/>
            <a:r>
              <a:rPr lang="is-IS" dirty="0" smtClean="0"/>
              <a:t>Deildarstjóri í heilbrigðisráðuneytinu</a:t>
            </a:r>
          </a:p>
          <a:p>
            <a:pPr lvl="1"/>
            <a:r>
              <a:rPr lang="is-IS" dirty="0" smtClean="0"/>
              <a:t>Forstjórar opniberra heilbrigðisstofnana</a:t>
            </a:r>
          </a:p>
          <a:p>
            <a:pPr lvl="1"/>
            <a:r>
              <a:rPr lang="is-IS" dirty="0" smtClean="0"/>
              <a:t>Fulltrúi frá einkarekinni þjónustu</a:t>
            </a:r>
          </a:p>
          <a:p>
            <a:pPr lvl="1"/>
            <a:r>
              <a:rPr lang="is-IS" dirty="0" smtClean="0"/>
              <a:t>Forstjóri SÍ</a:t>
            </a:r>
          </a:p>
          <a:p>
            <a:r>
              <a:rPr lang="is-IS" dirty="0" smtClean="0"/>
              <a:t>Hittist 1x í mánuði</a:t>
            </a:r>
          </a:p>
          <a:p>
            <a:r>
              <a:rPr lang="is-IS" dirty="0" smtClean="0"/>
              <a:t>Ræðir sameiginleg mál</a:t>
            </a:r>
          </a:p>
          <a:p>
            <a:r>
              <a:rPr lang="is-IS" dirty="0" smtClean="0"/>
              <a:t>Tekur ákvarðanir innan síns valdsviðs (þarf að skilgreina)</a:t>
            </a:r>
          </a:p>
          <a:p>
            <a:r>
              <a:rPr lang="is-IS" dirty="0" smtClean="0"/>
              <a:t>Er ráðuneytinu til stuðnings við stefnumörkun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757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Skýr hlutverk</a:t>
            </a:r>
            <a:endParaRPr lang="is-IS" dirty="0"/>
          </a:p>
        </p:txBody>
      </p:sp>
      <p:sp>
        <p:nvSpPr>
          <p:cNvPr id="5" name="Oval 4"/>
          <p:cNvSpPr/>
          <p:nvPr/>
        </p:nvSpPr>
        <p:spPr>
          <a:xfrm>
            <a:off x="6213016" y="2024845"/>
            <a:ext cx="1287143" cy="76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2275" dirty="0">
                <a:solidFill>
                  <a:prstClr val="white"/>
                </a:solidFill>
              </a:rPr>
              <a:t>VEL</a:t>
            </a:r>
          </a:p>
        </p:txBody>
      </p:sp>
      <p:sp>
        <p:nvSpPr>
          <p:cNvPr id="7" name="Oval 6"/>
          <p:cNvSpPr/>
          <p:nvPr/>
        </p:nvSpPr>
        <p:spPr>
          <a:xfrm>
            <a:off x="5510938" y="4774650"/>
            <a:ext cx="1287143" cy="76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2275" dirty="0">
                <a:solidFill>
                  <a:prstClr val="white"/>
                </a:solidFill>
              </a:rPr>
              <a:t>EL</a:t>
            </a:r>
          </a:p>
        </p:txBody>
      </p:sp>
      <p:sp>
        <p:nvSpPr>
          <p:cNvPr id="8" name="Oval 7"/>
          <p:cNvSpPr/>
          <p:nvPr/>
        </p:nvSpPr>
        <p:spPr>
          <a:xfrm>
            <a:off x="8143729" y="3546014"/>
            <a:ext cx="1287143" cy="76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2275" dirty="0">
                <a:solidFill>
                  <a:prstClr val="white"/>
                </a:solidFill>
              </a:rPr>
              <a:t>SÍ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6194" y="2492896"/>
            <a:ext cx="409546" cy="2720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s-IS" sz="2275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7652" y="1892832"/>
            <a:ext cx="1427507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1625" dirty="0">
                <a:solidFill>
                  <a:prstClr val="black"/>
                </a:solidFill>
              </a:rPr>
              <a:t>Framleiðendur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1625" dirty="0">
                <a:solidFill>
                  <a:prstClr val="black"/>
                </a:solidFill>
              </a:rPr>
              <a:t>þjónustu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7210" y="1790820"/>
            <a:ext cx="1513363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Framtíðarsýn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Struktur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Fjármögnun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9298" y="4423676"/>
            <a:ext cx="1260473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Kaup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Kröfur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Samningar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0391" y="5710819"/>
            <a:ext cx="31252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950" dirty="0">
                <a:solidFill>
                  <a:prstClr val="black"/>
                </a:solidFill>
              </a:rPr>
              <a:t>Eftirlit með gæðum og öryggi</a:t>
            </a:r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7324639" y="2766086"/>
            <a:ext cx="1007589" cy="891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3755741" y="3926305"/>
            <a:ext cx="43879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 flipH="1">
            <a:off x="3755743" y="2405137"/>
            <a:ext cx="2457273" cy="1521169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</p:cNvCxnSpPr>
          <p:nvPr/>
        </p:nvCxnSpPr>
        <p:spPr>
          <a:xfrm flipH="1" flipV="1">
            <a:off x="6154507" y="3926305"/>
            <a:ext cx="3" cy="8483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689212">
            <a:off x="3781246" y="2654993"/>
            <a:ext cx="246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/>
              <a:t>Hlutverk og frjármagn</a:t>
            </a:r>
          </a:p>
        </p:txBody>
      </p:sp>
    </p:spTree>
    <p:extLst>
      <p:ext uri="{BB962C8B-B14F-4D97-AF65-F5344CB8AC3E}">
        <p14:creationId xmlns:p14="http://schemas.microsoft.com/office/powerpoint/2010/main" val="38198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36328" y="635496"/>
            <a:ext cx="5712001" cy="5385793"/>
            <a:chOff x="1130411" y="419472"/>
            <a:chExt cx="5712001" cy="5385793"/>
          </a:xfrm>
        </p:grpSpPr>
        <p:sp>
          <p:nvSpPr>
            <p:cNvPr id="1052" name="TextBox 1051"/>
            <p:cNvSpPr txBox="1"/>
            <p:nvPr/>
          </p:nvSpPr>
          <p:spPr>
            <a:xfrm>
              <a:off x="2936201" y="419472"/>
              <a:ext cx="2137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s-IS" sz="1200" b="1" dirty="0">
                  <a:solidFill>
                    <a:srgbClr val="002060"/>
                  </a:solidFill>
                </a:rPr>
                <a:t>Einstaklingar með geðraskanir </a:t>
              </a:r>
            </a:p>
            <a:p>
              <a:pPr algn="ctr"/>
              <a:r>
                <a:rPr lang="is-IS" sz="1200" b="1" dirty="0">
                  <a:solidFill>
                    <a:srgbClr val="FF0000"/>
                  </a:solidFill>
                </a:rPr>
                <a:t>Staðan í dag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130411" y="942023"/>
              <a:ext cx="5712001" cy="4863242"/>
              <a:chOff x="1130411" y="942022"/>
              <a:chExt cx="6825965" cy="56553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11760" y="980728"/>
                <a:ext cx="619130" cy="250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800" dirty="0">
                    <a:noFill/>
                  </a:rPr>
                  <a:t>&lt; 18 ára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70805" y="2024075"/>
                <a:ext cx="3889732" cy="334914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30411" y="942022"/>
                <a:ext cx="6825965" cy="565533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781272" y="2875939"/>
                <a:ext cx="1539423" cy="1435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139952" y="3212976"/>
                <a:ext cx="771128" cy="8008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139287" y="2953498"/>
                <a:ext cx="852837" cy="28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Fjölskylda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58701" y="3237644"/>
                <a:ext cx="523349" cy="286324"/>
              </a:xfrm>
              <a:prstGeom prst="rect">
                <a:avLst/>
              </a:prstGeom>
              <a:noFill/>
              <a:scene3d>
                <a:camera prst="orthographicFront">
                  <a:rot lat="0" lon="0" rev="177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Vinir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764714" y="3852827"/>
                <a:ext cx="891148" cy="286324"/>
              </a:xfrm>
              <a:prstGeom prst="rect">
                <a:avLst/>
              </a:prstGeom>
              <a:noFill/>
              <a:scene3d>
                <a:camera prst="orthographicFront">
                  <a:rot lat="0" lon="0" rev="19499999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Nágrannar</a:t>
                </a:r>
              </a:p>
            </p:txBody>
          </p:sp>
          <p:pic>
            <p:nvPicPr>
              <p:cNvPr id="62" name="Picture 3" descr="C:\Users\leifurba\AppData\Local\Microsoft\Windows\Temporary Internet Files\Content.IE5\4L8QBVYF\argument-clipart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9" y="3392549"/>
                <a:ext cx="504294" cy="441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3648954" y="3284984"/>
                <a:ext cx="806862" cy="286324"/>
              </a:xfrm>
              <a:prstGeom prst="rect">
                <a:avLst/>
              </a:prstGeom>
              <a:noFill/>
              <a:scene3d>
                <a:camera prst="orthographicFront">
                  <a:rot lat="0" lon="0" rev="42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Ættingjar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07539" y="3805273"/>
                <a:ext cx="1034821" cy="286324"/>
              </a:xfrm>
              <a:prstGeom prst="rect">
                <a:avLst/>
              </a:prstGeom>
              <a:noFill/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s-IS" sz="1000" b="1" dirty="0">
                    <a:solidFill>
                      <a:schemeClr val="accent1">
                        <a:lumMod val="75000"/>
                      </a:schemeClr>
                    </a:solidFill>
                  </a:rPr>
                  <a:t>Vinnufélagar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765630" y="3568995"/>
                <a:ext cx="998672" cy="704228"/>
                <a:chOff x="1518833" y="795199"/>
                <a:chExt cx="998672" cy="617578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1583666" y="797713"/>
                  <a:ext cx="854751" cy="517880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6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Sjálfstætt </a:t>
                  </a:r>
                </a:p>
                <a:p>
                  <a:pPr algn="ctr"/>
                  <a:r>
                    <a:rPr lang="is-IS" sz="9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starfandi</a:t>
                  </a:r>
                </a:p>
                <a:p>
                  <a:pPr algn="ctr"/>
                  <a:r>
                    <a:rPr lang="is-IS" sz="9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Geðlæknar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518833" y="795199"/>
                  <a:ext cx="998672" cy="61757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937482" y="2782947"/>
                <a:ext cx="1048230" cy="540635"/>
                <a:chOff x="487986" y="2008489"/>
                <a:chExt cx="1048230" cy="540635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487986" y="2044797"/>
                  <a:ext cx="1048230" cy="42948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0699999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rgbClr val="FF0000"/>
                      </a:solidFill>
                    </a:rPr>
                    <a:t>Heilsugæsla</a:t>
                  </a:r>
                </a:p>
                <a:p>
                  <a:pPr algn="ctr"/>
                  <a:r>
                    <a:rPr lang="is-IS" sz="900" b="1" dirty="0">
                      <a:solidFill>
                        <a:srgbClr val="FF0000"/>
                      </a:solidFill>
                    </a:rPr>
                    <a:t>Geðheilsustöð</a:t>
                  </a: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02257" y="2008489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3779912" y="2195777"/>
                <a:ext cx="765178" cy="560277"/>
                <a:chOff x="-34798" y="3190936"/>
                <a:chExt cx="1017649" cy="560277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-6160" y="3321727"/>
                  <a:ext cx="989011" cy="42948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68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Geðsvið  </a:t>
                  </a:r>
                </a:p>
                <a:p>
                  <a:pPr algn="ctr"/>
                  <a:r>
                    <a:rPr lang="is-IS" sz="9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LSH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-34798" y="3190936"/>
                  <a:ext cx="985294" cy="540635"/>
                </a:xfrm>
                <a:prstGeom prst="ellipse">
                  <a:avLst/>
                </a:prstGeom>
                <a:noFill/>
                <a:scene3d>
                  <a:camera prst="orthographicFront">
                    <a:rot lat="0" lon="0" rev="17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513834" y="2276872"/>
                <a:ext cx="634230" cy="393429"/>
                <a:chOff x="342057" y="4413778"/>
                <a:chExt cx="634230" cy="393429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419295" y="4462888"/>
                  <a:ext cx="454385" cy="268428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45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rgbClr val="00B050"/>
                      </a:solidFill>
                    </a:rPr>
                    <a:t>SÁÁ</a:t>
                  </a: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42057" y="4413778"/>
                  <a:ext cx="634230" cy="393429"/>
                </a:xfrm>
                <a:prstGeom prst="ellipse">
                  <a:avLst/>
                </a:prstGeom>
                <a:noFill/>
                <a:scene3d>
                  <a:camera prst="orthographicFront">
                    <a:rot lat="0" lon="0" rev="51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098874" y="2551747"/>
                <a:ext cx="1019773" cy="540635"/>
                <a:chOff x="134197" y="2315784"/>
                <a:chExt cx="1019773" cy="540635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163209" y="2480886"/>
                  <a:ext cx="990761" cy="28632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1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Geðdeild</a:t>
                  </a:r>
                  <a:r>
                    <a:rPr lang="is-IS" sz="1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is-IS" sz="9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SAk</a:t>
                  </a:r>
                  <a:endParaRPr lang="is-IS" sz="9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  <a:scene3d>
                  <a:camera prst="orthographicFront">
                    <a:rot lat="0" lon="0" rev="1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5222644" y="3752461"/>
                <a:ext cx="1327911" cy="540635"/>
                <a:chOff x="7716767" y="4529873"/>
                <a:chExt cx="1327911" cy="540635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7716767" y="4600136"/>
                  <a:ext cx="1327911" cy="44738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0999999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Sjálfstætt</a:t>
                  </a:r>
                  <a:r>
                    <a:rPr lang="is-IS" sz="10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lang="is-IS" sz="9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starfandi</a:t>
                  </a:r>
                </a:p>
                <a:p>
                  <a:pPr algn="ctr"/>
                  <a:r>
                    <a:rPr lang="is-IS" sz="9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Sálfræðingar</a:t>
                  </a: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795897" y="4529873"/>
                  <a:ext cx="1169649" cy="540635"/>
                </a:xfrm>
                <a:prstGeom prst="ellipse">
                  <a:avLst/>
                </a:prstGeom>
                <a:noFill/>
                <a:scene3d>
                  <a:camera prst="orthographicFront">
                    <a:rot lat="0" lon="0" rev="206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5866759" y="1844824"/>
                <a:ext cx="1227695" cy="540635"/>
                <a:chOff x="134197" y="2315784"/>
                <a:chExt cx="1002348" cy="540635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0626" y="2480886"/>
                  <a:ext cx="955919" cy="28632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1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Janus</a:t>
                  </a:r>
                  <a:r>
                    <a:rPr lang="is-IS" sz="1000" i="1" dirty="0"/>
                    <a:t> </a:t>
                  </a:r>
                  <a:r>
                    <a:rPr lang="is-IS" sz="800" i="1" dirty="0"/>
                    <a:t>endurhæfing</a:t>
                  </a: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  <a:scene3d>
                  <a:camera prst="orthographicFront">
                    <a:rot lat="0" lon="0" rev="1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6515996" y="2412863"/>
                <a:ext cx="948618" cy="540635"/>
                <a:chOff x="134197" y="2315784"/>
                <a:chExt cx="985294" cy="540635"/>
              </a:xfrm>
              <a:scene3d>
                <a:camera prst="orthographicFront">
                  <a:rot lat="0" lon="0" rev="1200000"/>
                </a:camera>
                <a:lightRig rig="threePt" dir="t"/>
              </a:scene3d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330091" y="2480886"/>
                  <a:ext cx="656995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Krýsuvík</a:t>
                  </a: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6618544" y="3092382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271340" y="2480886"/>
                  <a:ext cx="774495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Hlaðgerðarkot</a:t>
                  </a: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4675280" y="1262984"/>
                <a:ext cx="912932" cy="540635"/>
                <a:chOff x="97669" y="2315784"/>
                <a:chExt cx="1021822" cy="540635"/>
              </a:xfrm>
              <a:scene3d>
                <a:camera prst="orthographicFront">
                  <a:rot lat="0" lon="0" rev="4500000"/>
                </a:camera>
                <a:lightRig rig="threePt" dir="t"/>
              </a:scene3d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97669" y="2442391"/>
                  <a:ext cx="943837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Fjarþjónusta</a:t>
                  </a:r>
                  <a:endParaRPr lang="is-IS" sz="800" i="1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301774" y="1439781"/>
                <a:ext cx="1101197" cy="540635"/>
                <a:chOff x="134197" y="2315784"/>
                <a:chExt cx="1031464" cy="540635"/>
              </a:xfrm>
              <a:scene3d>
                <a:camera prst="orthographicFront">
                  <a:rot lat="0" lon="0" rev="3300000"/>
                </a:camera>
                <a:lightRig rig="threePt" dir="t"/>
              </a:scene3d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151512" y="2480886"/>
                  <a:ext cx="1014149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Virk endurhæfing</a:t>
                  </a: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658258" y="3778506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20999999"/>
                </a:camera>
                <a:lightRig rig="threePt" dir="t"/>
              </a:scene3d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411319" y="2480886"/>
                  <a:ext cx="494539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 err="1"/>
                    <a:t>Geðjálp</a:t>
                  </a:r>
                  <a:endParaRPr lang="is-IS" sz="800" i="1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6465070" y="4454826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20399999"/>
                </a:camera>
                <a:lightRig rig="threePt" dir="t"/>
              </a:scene3d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389423" y="2480886"/>
                  <a:ext cx="538331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Hugarafl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900548" y="5089387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19199999"/>
                </a:camera>
                <a:lightRig rig="threePt" dir="t"/>
              </a:scene3d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67428" y="2480886"/>
                  <a:ext cx="782316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Hlutverkasetur</a:t>
                  </a: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5192732" y="5467329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18000000"/>
                </a:camera>
                <a:lightRig rig="threePt" dir="t"/>
              </a:scene3d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379257" y="2480886"/>
                  <a:ext cx="558664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Samhjálp</a:t>
                  </a: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4737620" y="4319141"/>
                <a:ext cx="1308756" cy="540635"/>
                <a:chOff x="7726344" y="4529873"/>
                <a:chExt cx="1308756" cy="540635"/>
              </a:xfrm>
              <a:scene3d>
                <a:camera prst="orthographicFront">
                  <a:rot lat="0" lon="0" rev="18900000"/>
                </a:camera>
                <a:lightRig rig="threePt" dir="t"/>
              </a:scene3d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7726344" y="4655856"/>
                  <a:ext cx="1308756" cy="268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900" b="1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Félagsmálastofnun</a:t>
                  </a: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7795897" y="4529873"/>
                  <a:ext cx="1169649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295094" y="5710186"/>
                <a:ext cx="1337488" cy="540635"/>
                <a:chOff x="112601" y="2315784"/>
                <a:chExt cx="1091988" cy="540635"/>
              </a:xfrm>
              <a:scene3d>
                <a:camera prst="orthographicFront">
                  <a:rot lat="0" lon="0" rev="16800000"/>
                </a:camera>
                <a:lightRig rig="threePt" dir="t"/>
              </a:scene3d>
            </p:grpSpPr>
            <p:sp>
              <p:nvSpPr>
                <p:cNvPr id="133" name="TextBox 132"/>
                <p:cNvSpPr txBox="1"/>
                <p:nvPr/>
              </p:nvSpPr>
              <p:spPr>
                <a:xfrm>
                  <a:off x="112601" y="2480886"/>
                  <a:ext cx="1091988" cy="286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1000" i="1" dirty="0"/>
                    <a:t>Símennt</a:t>
                  </a:r>
                  <a:r>
                    <a:rPr lang="is-IS" sz="800" i="1" dirty="0"/>
                    <a:t>un</a:t>
                  </a:r>
                  <a:r>
                    <a:rPr lang="is-IS" sz="1000" i="1" dirty="0"/>
                    <a:t> </a:t>
                  </a:r>
                  <a:r>
                    <a:rPr lang="is-IS" sz="800" i="1" dirty="0"/>
                    <a:t>menntun</a:t>
                  </a: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3569863" y="5710185"/>
                <a:ext cx="1247816" cy="540635"/>
                <a:chOff x="134197" y="2315784"/>
                <a:chExt cx="1018776" cy="540635"/>
              </a:xfrm>
              <a:scene3d>
                <a:camera prst="orthographicFront">
                  <a:rot lat="0" lon="0" rev="4800000"/>
                </a:camera>
                <a:lightRig rig="threePt" dir="t"/>
              </a:scene3d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64208" y="2480886"/>
                  <a:ext cx="988765" cy="250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Framvegis menntun</a:t>
                  </a: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2765630" y="5457763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3600000"/>
                </a:camera>
                <a:lightRig rig="threePt" dir="t"/>
              </a:scene3d>
            </p:grpSpPr>
            <p:sp>
              <p:nvSpPr>
                <p:cNvPr id="139" name="TextBox 138"/>
                <p:cNvSpPr txBox="1"/>
                <p:nvPr/>
              </p:nvSpPr>
              <p:spPr>
                <a:xfrm>
                  <a:off x="201745" y="2480886"/>
                  <a:ext cx="913692" cy="286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Hringsjá</a:t>
                  </a:r>
                  <a:r>
                    <a:rPr lang="is-IS" sz="1000" i="1" dirty="0"/>
                    <a:t> </a:t>
                  </a:r>
                  <a:r>
                    <a:rPr lang="is-IS" sz="800" i="1" dirty="0"/>
                    <a:t>menntun</a:t>
                  </a: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2051032" y="5032339"/>
                <a:ext cx="1206807" cy="540635"/>
                <a:chOff x="134197" y="2315784"/>
                <a:chExt cx="985294" cy="540635"/>
              </a:xfrm>
              <a:scene3d>
                <a:camera prst="orthographicFront">
                  <a:rot lat="0" lon="0" rev="2400000"/>
                </a:camera>
                <a:lightRig rig="threePt" dir="t"/>
              </a:scene3d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210347" y="2480886"/>
                  <a:ext cx="896488" cy="286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Grettistal</a:t>
                  </a:r>
                  <a:r>
                    <a:rPr lang="is-IS" sz="1000" i="1" dirty="0"/>
                    <a:t> </a:t>
                  </a:r>
                  <a:r>
                    <a:rPr lang="is-IS" sz="800" i="1" dirty="0" err="1"/>
                    <a:t>Rvíkurb</a:t>
                  </a:r>
                  <a:endParaRPr lang="is-IS" sz="800" i="1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1611135" y="4273222"/>
                <a:ext cx="1206808" cy="677167"/>
                <a:chOff x="134197" y="2315784"/>
                <a:chExt cx="985294" cy="540635"/>
              </a:xfrm>
              <a:scene3d>
                <a:camera prst="orthographicFront">
                  <a:rot lat="0" lon="0" rev="1800000"/>
                </a:camera>
                <a:lightRig rig="threePt" dir="t"/>
              </a:scene3d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204097" y="2389141"/>
                  <a:ext cx="908999" cy="4286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 err="1"/>
                    <a:t>Stafsendurhæfin</a:t>
                  </a:r>
                  <a:endParaRPr lang="is-IS" sz="800" i="1" dirty="0"/>
                </a:p>
                <a:p>
                  <a:pPr algn="ctr"/>
                  <a:r>
                    <a:rPr lang="is-IS" sz="800" i="1" dirty="0"/>
                    <a:t>Akureyrarkvenna-</a:t>
                  </a:r>
                </a:p>
                <a:p>
                  <a:pPr algn="ctr"/>
                  <a:r>
                    <a:rPr lang="is-IS" sz="800" i="1" dirty="0"/>
                    <a:t>smiðja</a:t>
                  </a: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1590939" y="2878653"/>
                <a:ext cx="808208" cy="444929"/>
                <a:chOff x="134197" y="2315784"/>
                <a:chExt cx="985294" cy="540635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334910" y="2480887"/>
                  <a:ext cx="647360" cy="304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Lautin</a:t>
                  </a: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409756" y="3479848"/>
                <a:ext cx="1206808" cy="677167"/>
                <a:chOff x="134197" y="2315784"/>
                <a:chExt cx="985294" cy="540635"/>
              </a:xfrm>
              <a:scene3d>
                <a:camera prst="orthographicFront">
                  <a:rot lat="0" lon="0" rev="300000"/>
                </a:camera>
                <a:lightRig rig="threePt" dir="t"/>
              </a:scene3d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233031" y="2389141"/>
                  <a:ext cx="851131" cy="3143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 err="1"/>
                    <a:t>Stafsendurhæfin</a:t>
                  </a:r>
                  <a:endParaRPr lang="is-IS" sz="800" i="1" dirty="0"/>
                </a:p>
                <a:p>
                  <a:pPr algn="ctr"/>
                  <a:r>
                    <a:rPr lang="is-IS" sz="800" i="1" dirty="0"/>
                    <a:t>Reykjavíkurborg</a:t>
                  </a: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1906765" y="2325983"/>
                <a:ext cx="808208" cy="400695"/>
                <a:chOff x="134197" y="2315784"/>
                <a:chExt cx="985294" cy="540635"/>
              </a:xfrm>
              <a:scene3d>
                <a:camera prst="orthographicFront">
                  <a:rot lat="0" lon="0" rev="20699999"/>
                </a:camera>
                <a:lightRig rig="threePt" dir="t"/>
              </a:scene3d>
            </p:grpSpPr>
            <p:sp>
              <p:nvSpPr>
                <p:cNvPr id="154" name="TextBox 153"/>
                <p:cNvSpPr txBox="1"/>
                <p:nvPr/>
              </p:nvSpPr>
              <p:spPr>
                <a:xfrm>
                  <a:off x="425991" y="2443833"/>
                  <a:ext cx="465204" cy="3380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Vin</a:t>
                  </a: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300891" y="1874051"/>
                <a:ext cx="808208" cy="382097"/>
                <a:chOff x="134197" y="2315784"/>
                <a:chExt cx="985294" cy="540635"/>
              </a:xfrm>
              <a:scene3d>
                <a:camera prst="orthographicFront">
                  <a:rot lat="0" lon="0" rev="19499999"/>
                </a:camera>
                <a:lightRig rig="threePt" dir="t"/>
              </a:scene3d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388625" y="2435894"/>
                  <a:ext cx="539934" cy="354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Dvöl</a:t>
                  </a: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843808" y="1517570"/>
                <a:ext cx="709240" cy="399262"/>
                <a:chOff x="134197" y="2315784"/>
                <a:chExt cx="985294" cy="540635"/>
              </a:xfrm>
              <a:scene3d>
                <a:camera prst="orthographicFront">
                  <a:rot lat="0" lon="0" rev="18600000"/>
                </a:camera>
                <a:lightRig rig="threePt" dir="t"/>
              </a:scene3d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293736" y="2429586"/>
                  <a:ext cx="729710" cy="33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Lækur</a:t>
                  </a: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3430712" y="1445562"/>
                <a:ext cx="709240" cy="399262"/>
                <a:chOff x="134197" y="2315784"/>
                <a:chExt cx="985294" cy="540635"/>
              </a:xfrm>
              <a:scene3d>
                <a:camera prst="orthographicFront">
                  <a:rot lat="0" lon="0" rev="17700000"/>
                </a:camera>
                <a:lightRig rig="threePt" dir="t"/>
              </a:scene3d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257812" y="2429586"/>
                  <a:ext cx="801562" cy="33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Björgin</a:t>
                  </a: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055556" y="1317939"/>
                <a:ext cx="709240" cy="399262"/>
                <a:chOff x="134197" y="2315784"/>
                <a:chExt cx="985294" cy="540635"/>
              </a:xfrm>
              <a:scene3d>
                <a:camera prst="orthographicFront">
                  <a:rot lat="0" lon="0" rev="16500000"/>
                </a:camera>
                <a:lightRig rig="threePt" dir="t"/>
              </a:scene3d>
            </p:grpSpPr>
            <p:sp>
              <p:nvSpPr>
                <p:cNvPr id="166" name="TextBox 165"/>
                <p:cNvSpPr txBox="1"/>
                <p:nvPr/>
              </p:nvSpPr>
              <p:spPr>
                <a:xfrm>
                  <a:off x="256481" y="2429586"/>
                  <a:ext cx="804224" cy="33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s-IS" sz="800" i="1" dirty="0"/>
                    <a:t>Höndin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134197" y="2315784"/>
                  <a:ext cx="985294" cy="5406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s-IS"/>
                </a:p>
              </p:txBody>
            </p:sp>
          </p:grpSp>
          <p:sp>
            <p:nvSpPr>
              <p:cNvPr id="168" name="TextBox 167"/>
              <p:cNvSpPr txBox="1"/>
              <p:nvPr/>
            </p:nvSpPr>
            <p:spPr>
              <a:xfrm>
                <a:off x="4067944" y="2924944"/>
                <a:ext cx="373929" cy="32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200" b="1" dirty="0">
                    <a:solidFill>
                      <a:srgbClr val="FF0000"/>
                    </a:solidFill>
                  </a:rPr>
                  <a:t>B.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139952" y="3294747"/>
                <a:ext cx="382971" cy="32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200" b="1" dirty="0">
                    <a:solidFill>
                      <a:srgbClr val="FF0000"/>
                    </a:solidFill>
                  </a:rPr>
                  <a:t>A.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448016" y="2417391"/>
                <a:ext cx="368184" cy="32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200" b="1" dirty="0">
                    <a:solidFill>
                      <a:srgbClr val="FF0000"/>
                    </a:solidFill>
                  </a:rPr>
                  <a:t>C.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510569" y="1466384"/>
                <a:ext cx="383278" cy="32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1200" b="1" dirty="0">
                    <a:solidFill>
                      <a:srgbClr val="FF0000"/>
                    </a:solidFill>
                  </a:rPr>
                  <a:t>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0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laerur_E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473</Words>
  <Application>Microsoft Office PowerPoint</Application>
  <PresentationFormat>Widescreen</PresentationFormat>
  <Paragraphs>183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1_Glaerur_EL_template</vt:lpstr>
      <vt:lpstr>Forgangsverkefni í heilbrigðisþjónustu</vt:lpstr>
      <vt:lpstr>Forgangsverkefni í heilbrigðiskerfinu</vt:lpstr>
      <vt:lpstr>Skýr stefnumörkun</vt:lpstr>
      <vt:lpstr>Hvað einkennir heilbrigðiskerfið</vt:lpstr>
      <vt:lpstr>PowerPoint Presentation</vt:lpstr>
      <vt:lpstr>Brýn sameiginleg verkefni</vt:lpstr>
      <vt:lpstr>Það þarf styrka stjórn</vt:lpstr>
      <vt:lpstr>Skýr hlutverk</vt:lpstr>
      <vt:lpstr>PowerPoint Presentation</vt:lpstr>
      <vt:lpstr>Geðheil­brigðistefna 2016 -2020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Hlutverk og verkefni Embættis landlæknis</dc:title>
  <dc:creator>Ólafur Einarsson</dc:creator>
  <cp:lastModifiedBy>Birgir Jakobsson</cp:lastModifiedBy>
  <cp:revision>54</cp:revision>
  <dcterms:created xsi:type="dcterms:W3CDTF">2016-11-11T09:33:17Z</dcterms:created>
  <dcterms:modified xsi:type="dcterms:W3CDTF">2017-03-22T12:51:35Z</dcterms:modified>
</cp:coreProperties>
</file>