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93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756" autoAdjust="0"/>
  </p:normalViewPr>
  <p:slideViewPr>
    <p:cSldViewPr snapToGrid="0" snapToObjects="1">
      <p:cViewPr varScale="1">
        <p:scale>
          <a:sx n="62" d="100"/>
          <a:sy n="62" d="100"/>
        </p:scale>
        <p:origin x="-4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3FA2-B534-7746-85BF-3DEFEAB27691}" type="datetime1">
              <a:rPr lang="en-US" smtClean="0"/>
              <a:t>21/03/17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246E-E3CB-984E-A9AC-1A9E1B985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1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D7DB4-A5C5-C34E-9C60-03A7119A3CCF}" type="datetime1">
              <a:rPr lang="en-US" smtClean="0"/>
              <a:t>21/03/17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8C2A-E8D9-6543-A851-02361069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DB4B-C819-0F40-8D3B-90FC0363F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8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/>
              <a:t>Fylgjum</a:t>
            </a:r>
            <a:r>
              <a:rPr lang="en-US" dirty="0"/>
              <a:t> </a:t>
            </a:r>
            <a:r>
              <a:rPr lang="en-US" dirty="0" err="1"/>
              <a:t>almennt</a:t>
            </a:r>
            <a:r>
              <a:rPr lang="en-US" dirty="0"/>
              <a:t> </a:t>
            </a:r>
            <a:r>
              <a:rPr lang="en-US" dirty="0" err="1"/>
              <a:t>þeirri</a:t>
            </a:r>
            <a:r>
              <a:rPr lang="en-US" baseline="0" dirty="0"/>
              <a:t> </a:t>
            </a:r>
            <a:r>
              <a:rPr lang="en-US" baseline="0" dirty="0" err="1"/>
              <a:t>kennslu</a:t>
            </a:r>
            <a:r>
              <a:rPr lang="en-US" baseline="0" dirty="0"/>
              <a:t> </a:t>
            </a:r>
            <a:r>
              <a:rPr lang="en-US" baseline="0" dirty="0" err="1"/>
              <a:t>sem</a:t>
            </a:r>
            <a:r>
              <a:rPr lang="en-US" baseline="0" dirty="0"/>
              <a:t> </a:t>
            </a:r>
            <a:r>
              <a:rPr lang="en-US" baseline="0" dirty="0" err="1"/>
              <a:t>aðrir</a:t>
            </a:r>
            <a:r>
              <a:rPr lang="en-US" baseline="0" dirty="0"/>
              <a:t> </a:t>
            </a:r>
            <a:r>
              <a:rPr lang="en-US" baseline="0" dirty="0" err="1"/>
              <a:t>deildarlæknar</a:t>
            </a:r>
            <a:r>
              <a:rPr lang="en-US" baseline="0" dirty="0"/>
              <a:t> </a:t>
            </a:r>
            <a:r>
              <a:rPr lang="en-US" baseline="0" dirty="0" err="1"/>
              <a:t>sviðsins</a:t>
            </a:r>
            <a:r>
              <a:rPr lang="en-US" baseline="0" dirty="0"/>
              <a:t> </a:t>
            </a:r>
            <a:r>
              <a:rPr lang="en-US" baseline="0" dirty="0" err="1"/>
              <a:t>fá</a:t>
            </a:r>
            <a:r>
              <a:rPr lang="en-US" baseline="0" dirty="0" smtClean="0"/>
              <a:t>…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(</a:t>
            </a:r>
            <a:r>
              <a:rPr lang="en-US" baseline="0" dirty="0" err="1" smtClean="0"/>
              <a:t>vantar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</a:t>
            </a:r>
            <a:r>
              <a:rPr lang="en-US" baseline="0" dirty="0" err="1" smtClean="0"/>
              <a:t>ýrari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línur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varðandi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handleiðslu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innihald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spítalarotationa</a:t>
            </a:r>
            <a:r>
              <a:rPr lang="en-US" baseline="0" dirty="0" smtClean="0"/>
              <a:t>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íðast</a:t>
            </a:r>
            <a:r>
              <a:rPr lang="en-US" dirty="0" smtClean="0"/>
              <a:t> en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síst</a:t>
            </a:r>
            <a:r>
              <a:rPr lang="en-US" dirty="0" smtClean="0"/>
              <a:t> </a:t>
            </a:r>
            <a:r>
              <a:rPr lang="en-US" dirty="0" err="1" smtClean="0"/>
              <a:t>varðandi</a:t>
            </a:r>
            <a:r>
              <a:rPr lang="en-US" dirty="0" smtClean="0"/>
              <a:t> </a:t>
            </a:r>
            <a:r>
              <a:rPr lang="en-US" dirty="0" err="1" smtClean="0"/>
              <a:t>skipulag</a:t>
            </a:r>
            <a:r>
              <a:rPr lang="en-US" dirty="0" smtClean="0"/>
              <a:t> </a:t>
            </a:r>
            <a:r>
              <a:rPr lang="en-US" dirty="0" err="1" smtClean="0"/>
              <a:t>námsins</a:t>
            </a:r>
            <a:r>
              <a:rPr lang="en-US" dirty="0" smtClean="0"/>
              <a:t> </a:t>
            </a:r>
            <a:r>
              <a:rPr lang="en-US" dirty="0" err="1" smtClean="0"/>
              <a:t>eru</a:t>
            </a:r>
            <a:r>
              <a:rPr lang="en-US" dirty="0" smtClean="0"/>
              <a:t> </a:t>
            </a:r>
            <a:r>
              <a:rPr lang="en-US" dirty="0" err="1" smtClean="0"/>
              <a:t>námsferðirnar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hópefli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árlegar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ferðir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land </a:t>
            </a:r>
            <a:r>
              <a:rPr lang="en-US" baseline="0" dirty="0" err="1" smtClean="0"/>
              <a:t>með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fjölbreyttri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fræðslu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leggjum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land </a:t>
            </a:r>
            <a:r>
              <a:rPr lang="en-US" baseline="0" dirty="0" err="1" smtClean="0"/>
              <a:t>undir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fót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skellum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Svíþjóðar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Annað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</a:t>
            </a:r>
            <a:r>
              <a:rPr lang="en-US" baseline="0" dirty="0" smtClean="0"/>
              <a:t> Oxford…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</a:t>
            </a:r>
            <a:r>
              <a:rPr lang="en-US" baseline="0" dirty="0" err="1" smtClean="0"/>
              <a:t>érnámslæknar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dirty="0" smtClean="0"/>
              <a:t>15 </a:t>
            </a:r>
            <a:r>
              <a:rPr lang="en-US" dirty="0" err="1" smtClean="0"/>
              <a:t>n</a:t>
            </a:r>
            <a:r>
              <a:rPr lang="en-US" dirty="0" err="1" smtClean="0"/>
              <a:t>ámsdögum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</a:t>
            </a:r>
            <a:r>
              <a:rPr lang="en-US" dirty="0" err="1" smtClean="0"/>
              <a:t>ólk</a:t>
            </a:r>
            <a:r>
              <a:rPr lang="en-US" dirty="0" smtClean="0"/>
              <a:t> </a:t>
            </a:r>
            <a:r>
              <a:rPr lang="en-US" dirty="0" err="1" smtClean="0"/>
              <a:t>hefur</a:t>
            </a:r>
            <a:r>
              <a:rPr lang="en-US" dirty="0" smtClean="0"/>
              <a:t> </a:t>
            </a:r>
            <a:r>
              <a:rPr lang="en-US" dirty="0" err="1" smtClean="0"/>
              <a:t>verið</a:t>
            </a:r>
            <a:r>
              <a:rPr lang="en-US" baseline="0" dirty="0" smtClean="0"/>
              <a:t> </a:t>
            </a:r>
            <a:r>
              <a:rPr lang="en-US" baseline="0" dirty="0" err="1"/>
              <a:t>að</a:t>
            </a:r>
            <a:r>
              <a:rPr lang="en-US" baseline="0" dirty="0"/>
              <a:t> </a:t>
            </a:r>
            <a:r>
              <a:rPr lang="en-US" baseline="0" dirty="0" err="1"/>
              <a:t>hópa</a:t>
            </a:r>
            <a:r>
              <a:rPr lang="en-US" baseline="0" dirty="0"/>
              <a:t> sig </a:t>
            </a:r>
            <a:r>
              <a:rPr lang="en-US" baseline="0" dirty="0" err="1"/>
              <a:t>svo</a:t>
            </a:r>
            <a:r>
              <a:rPr lang="en-US" baseline="0" dirty="0"/>
              <a:t> </a:t>
            </a:r>
            <a:r>
              <a:rPr lang="en-US" baseline="0" dirty="0" err="1"/>
              <a:t>saman</a:t>
            </a:r>
            <a:r>
              <a:rPr lang="en-US" baseline="0" dirty="0"/>
              <a:t> </a:t>
            </a:r>
            <a:r>
              <a:rPr lang="en-US" baseline="0" dirty="0" err="1"/>
              <a:t>á</a:t>
            </a:r>
            <a:r>
              <a:rPr lang="en-US" baseline="0" dirty="0"/>
              <a:t> </a:t>
            </a:r>
            <a:r>
              <a:rPr lang="en-US" baseline="0" dirty="0" err="1"/>
              <a:t>kúrsa</a:t>
            </a:r>
            <a:r>
              <a:rPr lang="en-US" baseline="0" dirty="0"/>
              <a:t>, </a:t>
            </a:r>
            <a:r>
              <a:rPr lang="en-US" baseline="0" dirty="0" err="1"/>
              <a:t>mikið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 </a:t>
            </a:r>
            <a:r>
              <a:rPr lang="en-US" baseline="0" dirty="0" err="1"/>
              <a:t>kúrsum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</a:t>
            </a:r>
            <a:r>
              <a:rPr lang="en-US" baseline="0" dirty="0" err="1"/>
              <a:t>Flórída</a:t>
            </a:r>
            <a:r>
              <a:rPr lang="en-US" baseline="0" dirty="0"/>
              <a:t>, Boston, </a:t>
            </a:r>
            <a:r>
              <a:rPr lang="en-US" baseline="0" dirty="0" err="1"/>
              <a:t>Bretlandi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 smtClean="0"/>
              <a:t>Skandinavíu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</a:t>
            </a:r>
            <a:r>
              <a:rPr lang="en-US" baseline="0" dirty="0" err="1" smtClean="0"/>
              <a:t>óðleiksferðirnar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hópurinn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samheldinn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höldum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regluleg</a:t>
            </a:r>
            <a:r>
              <a:rPr lang="en-US" baseline="0" dirty="0" smtClean="0"/>
              <a:t> social event – </a:t>
            </a:r>
            <a:r>
              <a:rPr lang="en-US" baseline="0" dirty="0" err="1" smtClean="0"/>
              <a:t>jólahlaðborð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bjórkvöld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árshátíðir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o.fl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Nefndir</a:t>
            </a:r>
            <a:r>
              <a:rPr lang="en-US" baseline="0" dirty="0"/>
              <a:t>: </a:t>
            </a:r>
            <a:r>
              <a:rPr lang="en-US" baseline="0" dirty="0" err="1"/>
              <a:t>skemmtinefnd</a:t>
            </a:r>
            <a:r>
              <a:rPr lang="en-US" baseline="0" dirty="0"/>
              <a:t>, </a:t>
            </a:r>
            <a:r>
              <a:rPr lang="en-US" baseline="0" dirty="0" err="1"/>
              <a:t>gæðanefnd</a:t>
            </a:r>
            <a:r>
              <a:rPr lang="en-US" baseline="0" dirty="0"/>
              <a:t>, </a:t>
            </a:r>
            <a:r>
              <a:rPr lang="en-US" baseline="0" dirty="0" err="1" smtClean="0"/>
              <a:t>VascoDaGama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(</a:t>
            </a:r>
            <a:r>
              <a:rPr lang="en-US" baseline="0" dirty="0" err="1" smtClean="0"/>
              <a:t>Kennslunefnd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DB4B-C819-0F40-8D3B-90FC0363F1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Framtíðaráskoranir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Áhugi</a:t>
            </a:r>
            <a:r>
              <a:rPr lang="en-US" dirty="0" smtClean="0"/>
              <a:t> </a:t>
            </a:r>
            <a:r>
              <a:rPr lang="en-US" dirty="0" err="1" smtClean="0"/>
              <a:t>unglækna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samkeppni</a:t>
            </a: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Skipulagt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hafði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mjög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varðandi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unglækna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heimilislæknaprógrammið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forystu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samkeppni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tökum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fagnandi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érgreinar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búnar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setja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gríðarlega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metnaðarfull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sérnámsprógröm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ákveðin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áskorun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fyrir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góða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árangri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forystu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aðlaðandi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ÁKVÆÐ ÞRÓUN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Þurfum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dirty="0" smtClean="0"/>
          </a:p>
          <a:p>
            <a:pPr marL="171450" lvl="0" indent="-171450">
              <a:buFont typeface="Arial"/>
              <a:buChar char="•"/>
            </a:pPr>
            <a:r>
              <a:rPr lang="en-US" dirty="0" err="1" smtClean="0"/>
              <a:t>Mönnunarvandi</a:t>
            </a: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dirty="0" err="1" smtClean="0"/>
              <a:t>Öllu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neikvæðari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mönnunarvandi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heilsugæslunnar</a:t>
            </a: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r>
              <a:rPr lang="is-IS" sz="800" dirty="0" smtClean="0">
                <a:ea typeface="+mn-ea"/>
                <a:cs typeface="+mn-cs"/>
              </a:rPr>
              <a:t>60% heimilislækna á Íslandi í byrjun árs 2008 voru komnir yfir fimmtugt</a:t>
            </a:r>
            <a:endParaRPr lang="en-US" sz="800" dirty="0" smtClean="0"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en-US" sz="800" dirty="0" smtClean="0">
                <a:ea typeface="+mn-ea"/>
                <a:cs typeface="+mn-cs"/>
              </a:rPr>
              <a:t>(</a:t>
            </a:r>
            <a:r>
              <a:rPr lang="is-IS" sz="800" dirty="0" smtClean="0">
                <a:ea typeface="+mn-ea"/>
                <a:cs typeface="+mn-cs"/>
              </a:rPr>
              <a:t>Eftir 15 ár verður helmingur sérmenntaðra heimilislækna sem starfa á Íslandi í dag komnir á eftirlaunaaldur)</a:t>
            </a:r>
            <a:endParaRPr lang="en-US" baseline="0" dirty="0" smtClean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viljum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vinnudýr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viljum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kennslu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þjálfun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innihald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prógrammsins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styðja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sérnámslækna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upplifi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ódýrt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vinnuafl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alltaf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ákveðin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mönnun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léleg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Tími</a:t>
            </a:r>
            <a:r>
              <a:rPr lang="en-US" dirty="0" smtClean="0"/>
              <a:t> /</a:t>
            </a:r>
            <a:r>
              <a:rPr lang="en-US" baseline="0" dirty="0" smtClean="0"/>
              <a:t> </a:t>
            </a:r>
            <a:r>
              <a:rPr lang="en-US" dirty="0" err="1" smtClean="0"/>
              <a:t>Umgjörðin</a:t>
            </a: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sz="800" dirty="0" err="1" smtClean="0"/>
              <a:t>Eins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og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komið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hefur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fram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áður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þá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er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þetta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hugsjónastarf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stutt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af</a:t>
            </a:r>
            <a:r>
              <a:rPr lang="en-US" sz="800" baseline="0" dirty="0" smtClean="0"/>
              <a:t> FÍH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Kennslustjóri í 50% stöðu – Elínborg Bárðardóttir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Aðstoðarkennslustjóri í 20% stöðu (kandidatsárið) – Sigríður Ýr Jensdóttir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dirty="0" smtClean="0"/>
              <a:t>Barnið vex en brókin ekki</a:t>
            </a:r>
            <a:endParaRPr lang="is-IS" baseline="0" dirty="0" smtClean="0"/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Nemum hefur fjölgað </a:t>
            </a:r>
            <a:r>
              <a:rPr lang="is-IS" baseline="0" dirty="0" smtClean="0"/>
              <a:t>ár frá ári en umgjörðin hefur ekki fylgt með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Í ár eru 6 að klára námið og 2 að fara erlendis og því verða auglýstar 8 stöður fyrir nk. haust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Áður fyrr fóru flestir erlendis eftir fyrstu 2-3 árin, nú eru fleiri og fleir sem ljúka námi hér heima 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Allt veldur þetta auknu álagi og ábyrgð fyrir kennslustjórana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Aukinn fjöldi nema </a:t>
            </a:r>
          </a:p>
          <a:p>
            <a:pPr marL="2000250" marR="0" lvl="4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>
                <a:sym typeface="Wingdings"/>
              </a:rPr>
              <a:t> fleiri vandamál sem koma upp</a:t>
            </a:r>
          </a:p>
          <a:p>
            <a:pPr marL="2000250" marR="0" lvl="4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>
                <a:sym typeface="Wingdings"/>
              </a:rPr>
              <a:t> Meiri breytileiki milli nema varðandi reynslu o.fl.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>
                <a:sym typeface="Wingdings"/>
              </a:rPr>
              <a:t>Vantar skýrari línur varðandi hlutverk kennslustjóra – hverju á 50% staða að anna?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>
                <a:sym typeface="Wingdings"/>
              </a:rPr>
              <a:t>Ein hugmynd til að bæta stöðuna væri að hafa einn kennslustjóra fyrir landsbyggðina og annan fyrir höfuðborgarsvæðið</a:t>
            </a:r>
            <a:endParaRPr lang="is-IS" baseline="0" dirty="0" smtClean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dirty="0" smtClean="0"/>
              <a:t>Mikil vöntun á corpus og fj</a:t>
            </a:r>
            <a:r>
              <a:rPr lang="is-IS" dirty="0" smtClean="0"/>
              <a:t>ármagni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ráðvantar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þróunarstofu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sérnámið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gjarnan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bæði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hjúkrunarfræðinga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FÍH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hagsmunasamtök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skipuleggja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fylgja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hlutum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handleiðara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öðrum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kliniskum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kennurum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tækifæri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stuðlar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þjónustu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menntaða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framtíðarinnar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fjármunir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ráðuneytinu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HH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samhæfing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auglýsa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o.fl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samráð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dirty="0" smtClean="0"/>
              <a:t>Vöntun á tíma til kennslu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stuðlar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þjónustu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menntaða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framtíðarinnar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ákveðin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boðskap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stjórnendur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heilsugæslustöðvum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land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ástæða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halelúja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sambandi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Stjórnendur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skipuleggja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fylgja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hlutum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handleiðara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öðrum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kliniskum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kennurum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tækifæri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stuðlar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þjónustu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menntaða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framtíðarinnar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reglugerðinni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lögð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áhersla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hlutverk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marklýsingarinnar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kveðið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inntöku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skerpa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komandi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samræmi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önnur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sérnám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þýðir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inntökuferli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auglýstar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umsækjendum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raðað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hæfnisröð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pláss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umsækjendur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auðvitað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fengið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viðurkenningu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kennslustöð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auðvitað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skítt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heimilislækningar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stjórnun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rúmlega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hreinlega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fjölga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miðað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pPr marL="10858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umræðan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braut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sárir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yfir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unglækni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Lausnin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þannig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byrji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t.d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bænum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eða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Selfossi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dæmi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sæki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fólk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mjög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sennilegt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en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næsta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mjög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sennilegt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tíminn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heilsugæslustöðinni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leiðsögn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gæti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lausn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ósvipað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held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Svíþjóð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þó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alveg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800" dirty="0" smtClean="0"/>
              <a:t>(</a:t>
            </a:r>
            <a:r>
              <a:rPr lang="en-US" sz="800" dirty="0" err="1" smtClean="0"/>
              <a:t>Læknablaðið</a:t>
            </a:r>
            <a:r>
              <a:rPr lang="en-US" sz="800" dirty="0" smtClean="0"/>
              <a:t> 2016: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Nýliðun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stétt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sáralítil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löngu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tímabili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síðustu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aldar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upphafi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þessarar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hvort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vegna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áhugaleysis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stjórnvalda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borgaryfirvalda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heilsugæslunni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eða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aukinnar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áherslu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lækna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hátæknilæknisfræði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orðið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mönnun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gengið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síðustu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bæði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dreifbýli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þéttbýli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betur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yngri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lækna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heilsugæslunni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glæðst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nýliðun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innan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helmingur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þyrfti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ætti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horfinu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næstu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en-US" sz="8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(113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rvk</a:t>
            </a:r>
            <a:r>
              <a:rPr lang="en-US" sz="800" baseline="0" dirty="0" smtClean="0"/>
              <a:t> 2008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err="1" smtClean="0"/>
              <a:t>Vantaði</a:t>
            </a:r>
            <a:r>
              <a:rPr lang="en-US" sz="800" baseline="0" dirty="0" smtClean="0"/>
              <a:t> 28)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 err="1" smtClean="0"/>
              <a:t>Starfsmöguleikar</a:t>
            </a:r>
            <a:r>
              <a:rPr lang="en-US" sz="800" baseline="0" dirty="0" smtClean="0"/>
              <a:t>:</a:t>
            </a:r>
          </a:p>
          <a:p>
            <a:pPr>
              <a:defRPr/>
            </a:pPr>
            <a:r>
              <a:rPr lang="en-US" sz="800" dirty="0" err="1" smtClean="0"/>
              <a:t>Höfuðborgarsvæðið</a:t>
            </a:r>
            <a:r>
              <a:rPr lang="en-US" sz="800" dirty="0" smtClean="0"/>
              <a:t> / </a:t>
            </a:r>
            <a:r>
              <a:rPr lang="en-US" sz="800" dirty="0" err="1" smtClean="0"/>
              <a:t>Landsbyggðin</a:t>
            </a:r>
            <a:endParaRPr lang="en-US" sz="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800" dirty="0" err="1" smtClean="0">
                <a:ea typeface="+mn-ea"/>
                <a:cs typeface="+mn-cs"/>
              </a:rPr>
              <a:t>Mikill</a:t>
            </a:r>
            <a:r>
              <a:rPr lang="en-US" sz="800" dirty="0" smtClean="0">
                <a:ea typeface="+mn-ea"/>
                <a:cs typeface="+mn-cs"/>
              </a:rPr>
              <a:t> </a:t>
            </a:r>
            <a:r>
              <a:rPr lang="en-US" sz="800" dirty="0" err="1" smtClean="0">
                <a:ea typeface="+mn-ea"/>
                <a:cs typeface="+mn-cs"/>
              </a:rPr>
              <a:t>skortur</a:t>
            </a:r>
            <a:endParaRPr lang="en-US" sz="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is-IS" sz="800" dirty="0" smtClean="0">
                <a:ea typeface="+mn-ea"/>
                <a:cs typeface="+mn-cs"/>
              </a:rPr>
              <a:t>60% heimilislækna á Íslandi í byrjun árs 2008 voru komnir yfir fimmtugt</a:t>
            </a:r>
            <a:endParaRPr lang="en-US" sz="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is-IS" sz="800" dirty="0" smtClean="0">
                <a:ea typeface="+mn-ea"/>
                <a:cs typeface="+mn-cs"/>
              </a:rPr>
              <a:t>Eftir 15 ár verður helmingur sérmenntaðra heimilislækna sem starfa á Íslandi í dag komnir á eftirlaunaaldur</a:t>
            </a:r>
          </a:p>
          <a:p>
            <a:pPr>
              <a:defRPr/>
            </a:pPr>
            <a:endParaRPr lang="en-US" sz="800" dirty="0" smtClean="0">
              <a:ea typeface="+mn-ea"/>
              <a:cs typeface="+mn-cs"/>
            </a:endParaRPr>
          </a:p>
          <a:p>
            <a:pPr marL="171450" indent="-171450" algn="ctr">
              <a:buFont typeface="Symbol" charset="0"/>
              <a:buChar char=""/>
              <a:defRPr/>
            </a:pPr>
            <a:r>
              <a:rPr lang="en-US" sz="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a typeface="+mn-ea"/>
                <a:cs typeface="+mn-cs"/>
              </a:rPr>
              <a:t>VÆNTANLEGT STARFSÖRYGGI</a:t>
            </a:r>
          </a:p>
          <a:p>
            <a:pPr marL="0" indent="0" algn="ctr">
              <a:buFont typeface="Symbol" charset="0"/>
              <a:buNone/>
              <a:defRPr/>
            </a:pPr>
            <a:endParaRPr lang="en-US" sz="8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a typeface="+mn-ea"/>
              <a:cs typeface="+mn-cs"/>
            </a:endParaRPr>
          </a:p>
          <a:p>
            <a:pPr marL="0" indent="0" algn="ctr">
              <a:buFont typeface="Symbol" charset="0"/>
              <a:buNone/>
              <a:defRPr/>
            </a:pPr>
            <a:endParaRPr lang="en-US" sz="8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DB4B-C819-0F40-8D3B-90FC0363F1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Alma </a:t>
            </a:r>
            <a:r>
              <a:rPr lang="en-US" baseline="0" dirty="0" err="1"/>
              <a:t>stofnaði</a:t>
            </a:r>
            <a:r>
              <a:rPr lang="en-US" baseline="0" dirty="0"/>
              <a:t>...</a:t>
            </a:r>
            <a:r>
              <a:rPr lang="en-US" baseline="0" dirty="0" err="1"/>
              <a:t>lærði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</a:t>
            </a:r>
            <a:r>
              <a:rPr lang="en-US" baseline="0" dirty="0" err="1"/>
              <a:t>Bandaríkjunum</a:t>
            </a:r>
            <a:r>
              <a:rPr lang="en-US" baseline="0" dirty="0"/>
              <a:t>....</a:t>
            </a:r>
            <a:r>
              <a:rPr lang="en-US" baseline="0" dirty="0" smtClean="0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utskrifast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auglysum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Árið</a:t>
            </a:r>
            <a:r>
              <a:rPr lang="en-US" baseline="0" dirty="0" smtClean="0"/>
              <a:t> 1999 (</a:t>
            </a:r>
            <a:r>
              <a:rPr lang="en-US" baseline="0" dirty="0" err="1" smtClean="0"/>
              <a:t>sirka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gerð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krafa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tíma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kandidatsári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heilsugæslu</a:t>
            </a:r>
            <a:r>
              <a:rPr lang="en-US" baseline="0" dirty="0" smtClean="0"/>
              <a:t> – 3 </a:t>
            </a:r>
            <a:r>
              <a:rPr lang="en-US" baseline="0" dirty="0" err="1" smtClean="0"/>
              <a:t>mánuðir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þetta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flestum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breytt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varðandi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vaxandi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áhuga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unglækna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faginu</a:t>
            </a: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 err="1"/>
              <a:t>Nýverið</a:t>
            </a:r>
            <a:r>
              <a:rPr lang="en-US" baseline="0" dirty="0"/>
              <a:t> </a:t>
            </a:r>
            <a:r>
              <a:rPr lang="en-US" baseline="0" dirty="0" err="1"/>
              <a:t>vægi</a:t>
            </a:r>
            <a:r>
              <a:rPr lang="en-US" baseline="0" dirty="0"/>
              <a:t> </a:t>
            </a:r>
            <a:r>
              <a:rPr lang="en-US" baseline="0" dirty="0" err="1"/>
              <a:t>á</a:t>
            </a:r>
            <a:r>
              <a:rPr lang="en-US" baseline="0" dirty="0"/>
              <a:t> </a:t>
            </a:r>
            <a:r>
              <a:rPr lang="en-US" baseline="0" dirty="0" err="1"/>
              <a:t>kandídatsári</a:t>
            </a:r>
            <a:r>
              <a:rPr lang="en-US" baseline="0" dirty="0"/>
              <a:t> </a:t>
            </a:r>
            <a:r>
              <a:rPr lang="en-US" baseline="0" dirty="0" err="1"/>
              <a:t>aukið</a:t>
            </a:r>
            <a:r>
              <a:rPr lang="en-US" baseline="0" dirty="0"/>
              <a:t> </a:t>
            </a:r>
            <a:r>
              <a:rPr lang="en-US" baseline="0" dirty="0" err="1"/>
              <a:t>enn</a:t>
            </a:r>
            <a:r>
              <a:rPr lang="en-US" baseline="0" dirty="0"/>
              <a:t> </a:t>
            </a:r>
            <a:r>
              <a:rPr lang="en-US" baseline="0" dirty="0" err="1"/>
              <a:t>frekar</a:t>
            </a:r>
            <a:r>
              <a:rPr lang="en-US" baseline="0" dirty="0"/>
              <a:t> – 4 </a:t>
            </a:r>
            <a:r>
              <a:rPr lang="en-US" baseline="0" dirty="0" err="1" smtClean="0"/>
              <a:t>mánuðir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2015 (3 </a:t>
            </a:r>
            <a:r>
              <a:rPr lang="en-US" baseline="0" dirty="0" err="1" smtClean="0"/>
              <a:t>frá</a:t>
            </a:r>
            <a:r>
              <a:rPr lang="en-US" baseline="0" dirty="0" smtClean="0"/>
              <a:t> 1999 </a:t>
            </a:r>
            <a:r>
              <a:rPr lang="en-US" baseline="0" dirty="0" err="1" smtClean="0"/>
              <a:t>sirka</a:t>
            </a:r>
            <a:r>
              <a:rPr lang="en-US" baseline="0" dirty="0" smtClean="0"/>
              <a:t>) (</a:t>
            </a:r>
            <a:r>
              <a:rPr lang="en-US" baseline="0" dirty="0" err="1" smtClean="0"/>
              <a:t>þyrfti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áherslur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náminu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ég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lærði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DK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áhuginn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almennt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faginu</a:t>
            </a:r>
            <a:r>
              <a:rPr lang="en-US" baseline="0" dirty="0" smtClean="0"/>
              <a:t>)</a:t>
            </a:r>
            <a:endParaRPr lang="is-IS" dirty="0" smtClean="0"/>
          </a:p>
          <a:p>
            <a:pPr marL="171450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DB4B-C819-0F40-8D3B-90FC0363F1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Fram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2012, </a:t>
            </a:r>
            <a:r>
              <a:rPr lang="en-US" baseline="0" dirty="0" err="1" smtClean="0"/>
              <a:t>áður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krafa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markýsingu</a:t>
            </a:r>
            <a:r>
              <a:rPr lang="en-US" baseline="0" dirty="0" smtClean="0"/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sjúkrahústíminn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heilsugæslut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íminn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þykja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sérstakt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spítali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is-IS" sz="2100" dirty="0" smtClean="0"/>
              <a:t> raun nóg að uppfylla ákveðinn tíma á hverjum stað</a:t>
            </a:r>
          </a:p>
          <a:p>
            <a:pPr marL="171450" indent="-171450">
              <a:buFont typeface="Arial"/>
              <a:buChar char="•"/>
            </a:pPr>
            <a:r>
              <a:rPr lang="is-IS" sz="2100" baseline="0" dirty="0" smtClean="0"/>
              <a:t>Árið 2012 var loksins farið að styðjast við marklýsingu, námið stytt úr 5 árum í 4,5 ár – svotil eins og núverandi kröfur nema hg. </a:t>
            </a:r>
            <a:r>
              <a:rPr lang="en-US" sz="2100" baseline="0" dirty="0" smtClean="0"/>
              <a:t>h</a:t>
            </a:r>
            <a:r>
              <a:rPr lang="is-IS" sz="2100" baseline="0" dirty="0" smtClean="0"/>
              <a:t>lutinn 2,5 ár en nú 3 ár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DB4B-C819-0F40-8D3B-90FC0363F1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Marklýsing – intökuskilyrði, innihald sérnáms, skipulag, gæðakröfur, hæfniskröfur, mentorar o.fl.</a:t>
            </a:r>
            <a:endParaRPr lang="is-IS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dirty="0" smtClean="0"/>
              <a:t>Þr</a:t>
            </a:r>
            <a:r>
              <a:rPr lang="is-IS" dirty="0" smtClean="0"/>
              <a:t>átt fyrir að marklýsingin hafi verið gefin út á</a:t>
            </a:r>
            <a:r>
              <a:rPr lang="is-IS" dirty="0" smtClean="0"/>
              <a:t>rið 2008 þ</a:t>
            </a:r>
            <a:r>
              <a:rPr lang="is-IS" dirty="0" smtClean="0"/>
              <a:t>á var fram til ársins 2012</a:t>
            </a:r>
            <a:r>
              <a:rPr lang="is-IS" baseline="0" dirty="0" smtClean="0"/>
              <a:t> samt ekki skýr krafa um að fylgja marklýsingu svo að fram að þeim tíma gátu læknar sótt um sérfræðiréttindi ef þeir höfðu uppfyllt x tíma á spítala plús heilsugæslu...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is-IS" baseline="0" dirty="0" smtClean="0"/>
              <a:t>Verið er að vinna að nýrri marklýsingu og meðal þess sem á að skerpa á þar eru inntökuskilyrðin í sérnámið, hvaða fyrri reynslu skuli meta inn í prógrammið og hæfniskröfurnar – og er þar átt bæði við hæfniskröfur nemanna og einnig lærimeistara...) (</a:t>
            </a:r>
            <a:r>
              <a:rPr lang="is-IS" dirty="0" smtClean="0"/>
              <a:t>E-portfolio?</a:t>
            </a:r>
            <a:r>
              <a:rPr lang="is-IS" baseline="0" dirty="0" smtClean="0"/>
              <a:t>)</a:t>
            </a:r>
          </a:p>
          <a:p>
            <a:pPr marL="6286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nýju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reglugerðinni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lögð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áhersla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hlutverk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marklýsingarinnar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kveðið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inntöku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skerpa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komandi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marklýsingu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samræmi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önnur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sérnám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þýðir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inntökuferli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auglýstar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umsækjendum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raðað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hæfnisröð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pláss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umsækjendur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auðvitað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fengið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viðurkenningu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kennslustöð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Gallinn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auðvitað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skítt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áhuga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heimilislækningar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heimilislæknum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skipulag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stjórnun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rúmlega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hreinlega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fjölga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miðað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umræðan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braut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sárir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yfir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unglækni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Lausnin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því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verður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þannig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byrji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t.d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bænum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eða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Selfossi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dæmi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sæki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fólk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mjög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sennilegt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prógramminu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en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næsta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mjög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sennilegt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verði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tíminn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heilsugæslustöðinni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leiðsögn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gæti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lausn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ósvipað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held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gerast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Svíþjóð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þó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alveg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– LOKAGLÆRAN FREKAR</a:t>
            </a:r>
            <a:endParaRPr lang="is-IS" baseline="0" dirty="0" smtClean="0"/>
          </a:p>
          <a:p>
            <a:endParaRPr lang="en-US" dirty="0" smtClean="0"/>
          </a:p>
          <a:p>
            <a:r>
              <a:rPr lang="is-IS" sz="2100" dirty="0" smtClean="0"/>
              <a:t>Fram til 2012 áður en kom krafa um marklýsingu: </a:t>
            </a:r>
          </a:p>
          <a:p>
            <a:pPr lvl="1"/>
            <a:r>
              <a:rPr lang="is-IS" sz="2100" dirty="0" smtClean="0"/>
              <a:t>2 ár á heilsugæslu</a:t>
            </a:r>
          </a:p>
          <a:p>
            <a:pPr lvl="1"/>
            <a:r>
              <a:rPr lang="is-IS" sz="2100" dirty="0" smtClean="0"/>
              <a:t>2,5 ár á spítala</a:t>
            </a:r>
          </a:p>
          <a:p>
            <a:pPr lvl="2"/>
            <a:r>
              <a:rPr lang="is-IS" sz="2100" dirty="0" smtClean="0"/>
              <a:t>Lyflækningar, kvennadeild, barnadeild, geðdeild og bráðasvið</a:t>
            </a:r>
          </a:p>
          <a:p>
            <a:pPr lvl="1"/>
            <a:r>
              <a:rPr lang="is-IS" sz="2100" dirty="0" smtClean="0"/>
              <a:t>6 mánuðir í val</a:t>
            </a:r>
          </a:p>
          <a:p>
            <a:pPr lvl="1"/>
            <a:r>
              <a:rPr lang="is-IS" sz="2100" dirty="0" smtClean="0"/>
              <a:t>Í raun nóg að uppfylla ákveðinn tíma á hverjum stað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En 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en-US" dirty="0" err="1" smtClean="0"/>
              <a:t>úum</a:t>
            </a:r>
            <a:r>
              <a:rPr lang="en-US" dirty="0" smtClean="0"/>
              <a:t> </a:t>
            </a:r>
            <a:r>
              <a:rPr lang="en-US" dirty="0" err="1" smtClean="0"/>
              <a:t>okkur</a:t>
            </a:r>
            <a:r>
              <a:rPr lang="en-US" dirty="0" smtClean="0"/>
              <a:t> </a:t>
            </a:r>
            <a:r>
              <a:rPr lang="en-US" dirty="0" err="1" smtClean="0"/>
              <a:t>aðeins</a:t>
            </a:r>
            <a:r>
              <a:rPr lang="en-US" dirty="0" smtClean="0"/>
              <a:t> </a:t>
            </a:r>
            <a:r>
              <a:rPr lang="en-US" dirty="0" err="1" smtClean="0"/>
              <a:t>aftur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uppbyggingu</a:t>
            </a:r>
            <a:r>
              <a:rPr lang="en-US" dirty="0" smtClean="0"/>
              <a:t> </a:t>
            </a:r>
            <a:r>
              <a:rPr lang="en-US" dirty="0" err="1" smtClean="0"/>
              <a:t>námsins</a:t>
            </a:r>
            <a:r>
              <a:rPr lang="en-US" dirty="0" smtClean="0"/>
              <a:t> </a:t>
            </a:r>
            <a:r>
              <a:rPr lang="en-US" dirty="0" err="1" smtClean="0"/>
              <a:t>þá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kennsla</a:t>
            </a:r>
            <a:r>
              <a:rPr lang="en-US" dirty="0" smtClean="0"/>
              <a:t> </a:t>
            </a:r>
            <a:r>
              <a:rPr lang="en-US" dirty="0" err="1" smtClean="0"/>
              <a:t>hálfan</a:t>
            </a:r>
            <a:r>
              <a:rPr lang="en-US" dirty="0" smtClean="0"/>
              <a:t> dag </a:t>
            </a:r>
            <a:r>
              <a:rPr lang="en-US" dirty="0" err="1" smtClean="0"/>
              <a:t>aðra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viku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Kennslan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rvk</a:t>
            </a:r>
            <a:r>
              <a:rPr lang="en-US" dirty="0" smtClean="0"/>
              <a:t>. </a:t>
            </a:r>
            <a:r>
              <a:rPr lang="en-US" dirty="0" err="1" smtClean="0"/>
              <a:t>Hefur</a:t>
            </a:r>
            <a:r>
              <a:rPr lang="en-US" dirty="0" smtClean="0"/>
              <a:t> </a:t>
            </a:r>
            <a:r>
              <a:rPr lang="en-US" dirty="0" err="1" smtClean="0"/>
              <a:t>verið</a:t>
            </a:r>
            <a:r>
              <a:rPr lang="en-US" dirty="0" smtClean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Eftsaleitinu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Ungverskur</a:t>
            </a:r>
            <a:r>
              <a:rPr lang="en-US" dirty="0"/>
              <a:t> </a:t>
            </a:r>
            <a:r>
              <a:rPr lang="en-US" dirty="0" err="1"/>
              <a:t>psychoanalysti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bjó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líf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</a:t>
            </a:r>
            <a:r>
              <a:rPr lang="en-US" baseline="0" dirty="0" err="1"/>
              <a:t>Englandi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Lærimeistari</a:t>
            </a:r>
            <a:r>
              <a:rPr lang="en-US" dirty="0" smtClean="0"/>
              <a:t> – </a:t>
            </a:r>
            <a:r>
              <a:rPr lang="en-US" dirty="0" err="1" smtClean="0"/>
              <a:t>heimilislæknir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mælst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lokið</a:t>
            </a:r>
            <a:r>
              <a:rPr lang="en-US" dirty="0" smtClean="0"/>
              <a:t> </a:t>
            </a:r>
            <a:r>
              <a:rPr lang="en-US" dirty="0" err="1" smtClean="0"/>
              <a:t>hafi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muni </a:t>
            </a:r>
            <a:r>
              <a:rPr lang="en-US" dirty="0" err="1" smtClean="0"/>
              <a:t>lj</a:t>
            </a:r>
            <a:r>
              <a:rPr lang="en-US" dirty="0" err="1" smtClean="0"/>
              <a:t>úka</a:t>
            </a:r>
            <a:r>
              <a:rPr lang="en-US" dirty="0" smtClean="0"/>
              <a:t> </a:t>
            </a:r>
            <a:r>
              <a:rPr lang="en-US" dirty="0" err="1" smtClean="0"/>
              <a:t>fljotlega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svokölluðu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mentoranámskeiði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is-IS" dirty="0" smtClean="0"/>
              <a:t>Ætlast er til að lærimeistarar fara sjálfir gegnum þjálfun og reglulega fundi til símenntunar</a:t>
            </a:r>
          </a:p>
          <a:p>
            <a:pPr marL="628650" lvl="1" indent="-171450">
              <a:buFont typeface="Arial"/>
              <a:buChar char="•"/>
            </a:pPr>
            <a:r>
              <a:rPr lang="is-IS" dirty="0" smtClean="0"/>
              <a:t>Í samræmi við EURACT (</a:t>
            </a:r>
            <a:r>
              <a:rPr lang="en-US" dirty="0" smtClean="0"/>
              <a:t>European Academy of Teachers in General Practice / Family Medicine 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err="1" smtClean="0"/>
              <a:t>Þessari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þj</a:t>
            </a:r>
            <a:r>
              <a:rPr lang="en-US" baseline="0" dirty="0" err="1" smtClean="0"/>
              <a:t>álfun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hefur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ábótavant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err="1" smtClean="0"/>
              <a:t>Nýr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kennslustjóri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Elínborg</a:t>
            </a:r>
            <a:r>
              <a:rPr lang="en-US" baseline="0" dirty="0" smtClean="0"/>
              <a:t> 50% –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aðstoðarkennslustjóri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Sigríður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Ýr</a:t>
            </a:r>
            <a:r>
              <a:rPr lang="en-US" baseline="0" dirty="0" smtClean="0"/>
              <a:t> 20% – </a:t>
            </a:r>
            <a:r>
              <a:rPr lang="en-US" baseline="0" dirty="0" err="1" smtClean="0"/>
              <a:t>hafa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nýlokið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vikunni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mentoranámskeiði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vegum</a:t>
            </a:r>
            <a:r>
              <a:rPr lang="en-US" baseline="0" dirty="0" smtClean="0"/>
              <a:t> royal college (UK) – 3 </a:t>
            </a:r>
            <a:r>
              <a:rPr lang="en-US" baseline="0" dirty="0" err="1" smtClean="0"/>
              <a:t>dagar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heildina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komu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aðilar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landsins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frá</a:t>
            </a:r>
            <a:r>
              <a:rPr lang="en-US" baseline="0" dirty="0" smtClean="0"/>
              <a:t> Royal College, </a:t>
            </a:r>
            <a:r>
              <a:rPr lang="en-US" baseline="0" dirty="0" err="1" smtClean="0"/>
              <a:t>hafa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námskeið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lyflæknasviðið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Áhugi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samvinnu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lyflæknasvið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menntun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lærimeistara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þessar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umræður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byrjunarstigi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err="1" smtClean="0"/>
              <a:t>Amk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ljóst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hlúa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þarf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menntun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lærimeistara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skýrari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kröfur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þeirra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Pr</a:t>
            </a:r>
            <a:r>
              <a:rPr lang="en-US" dirty="0" err="1" smtClean="0"/>
              <a:t>ófið</a:t>
            </a:r>
            <a:r>
              <a:rPr lang="en-US" dirty="0" smtClean="0"/>
              <a:t> </a:t>
            </a:r>
            <a:r>
              <a:rPr lang="en-US" dirty="0" err="1" smtClean="0"/>
              <a:t>hugsað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visst</a:t>
            </a:r>
            <a:r>
              <a:rPr lang="en-US" dirty="0" smtClean="0"/>
              <a:t> </a:t>
            </a:r>
            <a:r>
              <a:rPr lang="en-US" dirty="0" err="1" smtClean="0"/>
              <a:t>sjálfsmat</a:t>
            </a:r>
            <a:r>
              <a:rPr lang="en-US" dirty="0" smtClean="0"/>
              <a:t>… </a:t>
            </a:r>
            <a:r>
              <a:rPr lang="en-US" dirty="0" err="1" smtClean="0"/>
              <a:t>reyna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bæta</a:t>
            </a:r>
            <a:r>
              <a:rPr lang="en-US" dirty="0" smtClean="0"/>
              <a:t> sig </a:t>
            </a:r>
            <a:r>
              <a:rPr lang="en-US" dirty="0" err="1" smtClean="0"/>
              <a:t>ár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</a:t>
            </a:r>
            <a:r>
              <a:rPr lang="en-US" dirty="0" err="1" smtClean="0"/>
              <a:t>ári</a:t>
            </a:r>
            <a:r>
              <a:rPr lang="en-US" dirty="0" smtClean="0"/>
              <a:t>…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Árlegt</a:t>
            </a:r>
            <a:r>
              <a:rPr lang="en-US" dirty="0" smtClean="0"/>
              <a:t> mat….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Rannsóknarvinna</a:t>
            </a:r>
            <a:r>
              <a:rPr lang="en-US" dirty="0" smtClean="0"/>
              <a:t>/</a:t>
            </a:r>
            <a:r>
              <a:rPr lang="en-US" dirty="0" err="1" smtClean="0"/>
              <a:t>gæðavinna</a:t>
            </a:r>
            <a:r>
              <a:rPr lang="en-US" dirty="0" smtClean="0"/>
              <a:t> – </a:t>
            </a:r>
            <a:r>
              <a:rPr lang="en-US" dirty="0" err="1" smtClean="0"/>
              <a:t>kynna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heimilislæknaþingi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haldið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annað</a:t>
            </a:r>
            <a:r>
              <a:rPr lang="en-US" dirty="0" smtClean="0"/>
              <a:t>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ár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0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dirty="0" err="1"/>
              <a:t>Sjúkraskrár</a:t>
            </a:r>
            <a:r>
              <a:rPr lang="en-GB" dirty="0"/>
              <a:t> </a:t>
            </a:r>
            <a:r>
              <a:rPr lang="en-GB" dirty="0" err="1"/>
              <a:t>valdar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handahófi</a:t>
            </a:r>
            <a:endParaRPr lang="en-GB" dirty="0"/>
          </a:p>
          <a:p>
            <a:pPr lvl="2"/>
            <a:r>
              <a:rPr lang="en-GB" dirty="0" err="1"/>
              <a:t>Farið</a:t>
            </a:r>
            <a:r>
              <a:rPr lang="en-GB" dirty="0"/>
              <a:t> </a:t>
            </a:r>
            <a:r>
              <a:rPr lang="en-GB" dirty="0" err="1"/>
              <a:t>yfir</a:t>
            </a:r>
            <a:r>
              <a:rPr lang="en-GB" dirty="0"/>
              <a:t> </a:t>
            </a:r>
            <a:r>
              <a:rPr lang="en-GB" dirty="0" err="1"/>
              <a:t>skráningu</a:t>
            </a:r>
            <a:r>
              <a:rPr lang="en-GB" dirty="0"/>
              <a:t> </a:t>
            </a:r>
            <a:r>
              <a:rPr lang="en-GB" dirty="0" err="1"/>
              <a:t>sögu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skoðunar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Hvaða</a:t>
            </a:r>
            <a:r>
              <a:rPr lang="en-GB" dirty="0"/>
              <a:t> </a:t>
            </a:r>
            <a:r>
              <a:rPr lang="en-GB" dirty="0" err="1"/>
              <a:t>forsendur</a:t>
            </a:r>
            <a:r>
              <a:rPr lang="en-GB" dirty="0"/>
              <a:t> </a:t>
            </a:r>
            <a:r>
              <a:rPr lang="en-GB" dirty="0" err="1"/>
              <a:t>lágu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baki</a:t>
            </a:r>
            <a:r>
              <a:rPr lang="en-GB" dirty="0"/>
              <a:t> </a:t>
            </a:r>
            <a:r>
              <a:rPr lang="en-GB" dirty="0" err="1"/>
              <a:t>vali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rannsóknum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Voru</a:t>
            </a:r>
            <a:r>
              <a:rPr lang="en-GB" dirty="0"/>
              <a:t> </a:t>
            </a:r>
            <a:r>
              <a:rPr lang="en-GB" dirty="0" err="1"/>
              <a:t>viðeigandi</a:t>
            </a:r>
            <a:r>
              <a:rPr lang="en-GB" dirty="0"/>
              <a:t> </a:t>
            </a:r>
            <a:r>
              <a:rPr lang="en-GB" dirty="0" err="1"/>
              <a:t>rannsóknir</a:t>
            </a:r>
            <a:r>
              <a:rPr lang="en-GB" dirty="0"/>
              <a:t> </a:t>
            </a:r>
            <a:r>
              <a:rPr lang="en-GB" dirty="0" err="1"/>
              <a:t>gerðar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Var</a:t>
            </a:r>
            <a:r>
              <a:rPr lang="en-GB" dirty="0"/>
              <a:t> </a:t>
            </a:r>
            <a:r>
              <a:rPr lang="en-GB" dirty="0" err="1"/>
              <a:t>viðeigandi</a:t>
            </a:r>
            <a:r>
              <a:rPr lang="en-GB" dirty="0"/>
              <a:t> </a:t>
            </a:r>
            <a:r>
              <a:rPr lang="en-GB" dirty="0" err="1"/>
              <a:t>meðferð</a:t>
            </a:r>
            <a:r>
              <a:rPr lang="en-GB" dirty="0"/>
              <a:t> </a:t>
            </a:r>
            <a:r>
              <a:rPr lang="en-GB" dirty="0" err="1"/>
              <a:t>valin</a:t>
            </a:r>
            <a:r>
              <a:rPr lang="en-GB" dirty="0"/>
              <a:t> ?</a:t>
            </a:r>
          </a:p>
          <a:p>
            <a:pPr lvl="2"/>
            <a:r>
              <a:rPr lang="en-GB" dirty="0" err="1"/>
              <a:t>Hvernig</a:t>
            </a:r>
            <a:r>
              <a:rPr lang="en-GB" dirty="0"/>
              <a:t> </a:t>
            </a:r>
            <a:r>
              <a:rPr lang="en-GB" dirty="0" err="1"/>
              <a:t>var</a:t>
            </a:r>
            <a:r>
              <a:rPr lang="en-GB" dirty="0"/>
              <a:t> </a:t>
            </a:r>
            <a:r>
              <a:rPr lang="en-GB" dirty="0" err="1"/>
              <a:t>eftirfylgni</a:t>
            </a:r>
            <a:r>
              <a:rPr lang="en-GB" dirty="0"/>
              <a:t> ? </a:t>
            </a:r>
          </a:p>
          <a:p>
            <a:pPr lvl="2"/>
            <a:r>
              <a:rPr lang="en-GB" dirty="0" err="1"/>
              <a:t>Var</a:t>
            </a:r>
            <a:r>
              <a:rPr lang="en-GB" dirty="0"/>
              <a:t> </a:t>
            </a:r>
            <a:r>
              <a:rPr lang="en-GB" dirty="0" err="1"/>
              <a:t>gagnreynd</a:t>
            </a:r>
            <a:r>
              <a:rPr lang="en-GB" dirty="0"/>
              <a:t> (evidence based) </a:t>
            </a:r>
            <a:r>
              <a:rPr lang="en-GB" dirty="0" err="1"/>
              <a:t>læknisfræði</a:t>
            </a:r>
            <a:r>
              <a:rPr lang="en-GB" dirty="0"/>
              <a:t> </a:t>
            </a:r>
            <a:r>
              <a:rPr lang="en-GB" dirty="0" err="1"/>
              <a:t>stunduð</a:t>
            </a:r>
            <a:r>
              <a:rPr lang="en-GB" dirty="0"/>
              <a:t>?</a:t>
            </a:r>
          </a:p>
          <a:p>
            <a:pPr lvl="2"/>
            <a:r>
              <a:rPr lang="en-GB" dirty="0" err="1"/>
              <a:t>Lyfjaávísanir</a:t>
            </a:r>
            <a:r>
              <a:rPr lang="en-GB" dirty="0"/>
              <a:t> </a:t>
            </a:r>
            <a:r>
              <a:rPr lang="en-GB" dirty="0" err="1"/>
              <a:t>skoðaðar</a:t>
            </a:r>
            <a:endParaRPr lang="en-GB" dirty="0"/>
          </a:p>
          <a:p>
            <a:pPr lvl="2"/>
            <a:r>
              <a:rPr lang="en-GB" dirty="0" err="1"/>
              <a:t>Tilvísanir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gerðar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svo</a:t>
            </a:r>
            <a:r>
              <a:rPr lang="en-GB" dirty="0"/>
              <a:t> </a:t>
            </a:r>
            <a:r>
              <a:rPr lang="en-GB" dirty="0" err="1"/>
              <a:t>framvegis</a:t>
            </a:r>
            <a:endParaRPr lang="en-GB" dirty="0"/>
          </a:p>
          <a:p>
            <a:pPr lvl="2"/>
            <a:endParaRPr lang="en-GB" dirty="0"/>
          </a:p>
          <a:p>
            <a:r>
              <a:rPr lang="is-IS" dirty="0"/>
              <a:t>Myndbandsgátun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Einu</a:t>
            </a:r>
            <a:r>
              <a:rPr lang="en-GB" dirty="0" smtClean="0"/>
              <a:t> </a:t>
            </a:r>
            <a:r>
              <a:rPr lang="en-GB" dirty="0" err="1"/>
              <a:t>sinni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 smtClean="0"/>
              <a:t>mánuði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err="1"/>
              <a:t>Reyndur</a:t>
            </a:r>
            <a:r>
              <a:rPr lang="en-GB" dirty="0"/>
              <a:t> </a:t>
            </a:r>
            <a:r>
              <a:rPr lang="en-GB" dirty="0" err="1"/>
              <a:t>sérfræðingur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heimilislækningum</a:t>
            </a:r>
            <a:endParaRPr lang="en-GB" dirty="0"/>
          </a:p>
          <a:p>
            <a:pPr lvl="1"/>
            <a:r>
              <a:rPr lang="en-GB" dirty="0" err="1"/>
              <a:t>Tilfelli</a:t>
            </a:r>
            <a:r>
              <a:rPr lang="en-GB" dirty="0"/>
              <a:t> </a:t>
            </a:r>
            <a:r>
              <a:rPr lang="en-GB" dirty="0" err="1"/>
              <a:t>rædd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Mat </a:t>
            </a:r>
            <a:r>
              <a:rPr lang="en-GB" dirty="0" err="1"/>
              <a:t>fyllt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komið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lærimeistara</a:t>
            </a:r>
            <a:endParaRPr lang="en-GB" dirty="0"/>
          </a:p>
          <a:p>
            <a:pPr lvl="1"/>
            <a:r>
              <a:rPr lang="en-GB" dirty="0" err="1"/>
              <a:t>Sérnámslæknir</a:t>
            </a:r>
            <a:r>
              <a:rPr lang="en-GB" dirty="0"/>
              <a:t> </a:t>
            </a:r>
            <a:r>
              <a:rPr lang="en-GB" dirty="0" err="1"/>
              <a:t>skoðar</a:t>
            </a:r>
            <a:r>
              <a:rPr lang="en-GB" dirty="0"/>
              <a:t> </a:t>
            </a:r>
            <a:r>
              <a:rPr lang="en-GB" dirty="0" err="1"/>
              <a:t>svo</a:t>
            </a:r>
            <a:r>
              <a:rPr lang="en-GB" dirty="0"/>
              <a:t> </a:t>
            </a:r>
            <a:r>
              <a:rPr lang="en-GB" dirty="0" err="1"/>
              <a:t>sjálfur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8C2A-E8D9-6543-A851-023610693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7147-E5E4-1A40-93A7-FA28CA3CF9FA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2FE2-1D78-DC4D-8AE3-B431EB93CAF9}" type="datetime1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5B0B-91D9-6344-8133-90721E627F4A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DFFB-5F40-9A41-BE64-DBB374BD96BC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F8B9-FEF5-B14D-8829-CAA420911113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3EEF-6559-914E-B3AE-BCD5757B5B35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5177-AA16-7444-9684-6124BDA52003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345A-84E4-584E-8806-6CA90F2CBB7C}" type="datetime1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633F-7536-2A48-9E72-2AC5285636B3}" type="datetime1">
              <a:rPr lang="en-US" smtClean="0"/>
              <a:t>21/03/17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01C8-9891-744F-9D2E-C31DD966DD32}" type="datetime1">
              <a:rPr lang="en-US" smtClean="0"/>
              <a:t>21/03/17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CD28-C5E7-574F-A9F1-D14B670ACAFE}" type="datetime1">
              <a:rPr lang="en-US" smtClean="0"/>
              <a:t>21/03/17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A32C-C2B1-2543-9986-76ECB3F7AB94}" type="datetime1">
              <a:rPr lang="en-US" smtClean="0"/>
              <a:t>21/03/17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s-I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0057FE7-DE9C-574C-BADF-D99C4C3572C2}" type="datetime1">
              <a:rPr lang="en-US" smtClean="0"/>
              <a:t>21/03/17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Mars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E8B31EF-7A0D-A04F-AD1A-59A086AF5F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42276" cy="111187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Uppbygging</a:t>
            </a:r>
            <a:r>
              <a:rPr lang="en-US" dirty="0"/>
              <a:t> </a:t>
            </a:r>
            <a:r>
              <a:rPr lang="en-US" dirty="0" err="1"/>
              <a:t>sérnáms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heimilislækningum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Íslandi</a:t>
            </a:r>
            <a:endParaRPr lang="en-US" dirty="0"/>
          </a:p>
        </p:txBody>
      </p:sp>
      <p:pic>
        <p:nvPicPr>
          <p:cNvPr id="4" name="Picture 3" descr="IMG_2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5949280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Berglind Gunnarsdóttir </a:t>
            </a:r>
          </a:p>
          <a:p>
            <a:pPr algn="r"/>
            <a:r>
              <a:rPr lang="en-US" dirty="0"/>
              <a:t>  </a:t>
            </a:r>
            <a:r>
              <a:rPr lang="en-US" dirty="0" err="1"/>
              <a:t>sérnámslæknir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umsjónardeildarlæknir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86" y="1772222"/>
            <a:ext cx="3112491" cy="41499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28836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Kennsla á heilsugæslustöð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700808"/>
            <a:ext cx="8042276" cy="4637111"/>
          </a:xfrm>
        </p:spPr>
        <p:txBody>
          <a:bodyPr>
            <a:normAutofit/>
          </a:bodyPr>
          <a:lstStyle/>
          <a:p>
            <a:r>
              <a:rPr lang="is-IS" dirty="0"/>
              <a:t>Vikuleg handleiðsla með mentor</a:t>
            </a:r>
          </a:p>
          <a:p>
            <a:pPr lvl="1"/>
            <a:r>
              <a:rPr lang="is-IS" dirty="0"/>
              <a:t>Nótnafundir</a:t>
            </a:r>
          </a:p>
          <a:p>
            <a:pPr lvl="1"/>
            <a:r>
              <a:rPr lang="is-IS" dirty="0"/>
              <a:t>Tilfellafundir</a:t>
            </a:r>
          </a:p>
          <a:p>
            <a:pPr lvl="1"/>
            <a:r>
              <a:rPr lang="is-IS" dirty="0"/>
              <a:t>Almenn handleiðsla</a:t>
            </a:r>
          </a:p>
          <a:p>
            <a:r>
              <a:rPr lang="is-IS" dirty="0"/>
              <a:t>Myndbandsgátun</a:t>
            </a:r>
          </a:p>
          <a:p>
            <a:r>
              <a:rPr lang="is-IS" dirty="0" smtClean="0"/>
              <a:t>Fyrirlestrar / fræðslufundir</a:t>
            </a:r>
            <a:endParaRPr lang="is-IS" dirty="0"/>
          </a:p>
          <a:p>
            <a:r>
              <a:rPr lang="is-IS" dirty="0" smtClean="0"/>
              <a:t>Kennsla kandidata og læknanema</a:t>
            </a:r>
            <a:endParaRPr lang="is-IS" dirty="0"/>
          </a:p>
          <a:p>
            <a:r>
              <a:rPr lang="is-IS" dirty="0"/>
              <a:t>Matsblöð</a:t>
            </a:r>
          </a:p>
          <a:p>
            <a:pPr lvl="1">
              <a:buNone/>
            </a:pPr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5714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Kennsla á sjúkrahústímabili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700808"/>
            <a:ext cx="4454773" cy="4637111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is-IS" dirty="0"/>
              <a:t>2 </a:t>
            </a:r>
            <a:r>
              <a:rPr lang="is-IS" dirty="0" smtClean="0"/>
              <a:t>ár </a:t>
            </a:r>
            <a:r>
              <a:rPr lang="is-IS" dirty="0" smtClean="0"/>
              <a:t>á deildaskiptum spítala (LSH og SAK)</a:t>
            </a:r>
          </a:p>
          <a:p>
            <a:pPr marL="946150" lvl="1" indent="-609600"/>
            <a:r>
              <a:rPr lang="is-IS" dirty="0" smtClean="0"/>
              <a:t>Kennsla </a:t>
            </a:r>
            <a:r>
              <a:rPr lang="is-IS" dirty="0"/>
              <a:t>með öðrum deildarlæknum á viðkomandi sviði</a:t>
            </a:r>
          </a:p>
          <a:p>
            <a:pPr marL="609600" indent="-609600"/>
            <a:r>
              <a:rPr lang="is-IS" dirty="0"/>
              <a:t>Áfram kennsla og tengsl við heilsugæslustöð</a:t>
            </a:r>
            <a:endParaRPr lang="en-GB" dirty="0">
              <a:solidFill>
                <a:srgbClr val="000000"/>
              </a:solidFill>
            </a:endParaRPr>
          </a:p>
          <a:p>
            <a:pPr marL="946150" lvl="1" indent="-609600"/>
            <a:r>
              <a:rPr lang="is-IS" dirty="0"/>
              <a:t>Sjá sjúklinga sína í 2 hálfa daga í mánuði</a:t>
            </a:r>
          </a:p>
          <a:p>
            <a:pPr marL="946150" lvl="1" indent="-609600"/>
            <a:r>
              <a:rPr lang="is-IS" dirty="0"/>
              <a:t>Samfella í meðferð og eftirfylgni</a:t>
            </a:r>
          </a:p>
          <a:p>
            <a:pPr marL="946150" lvl="1" indent="-609600"/>
            <a:r>
              <a:rPr lang="is-IS" dirty="0"/>
              <a:t>Reglulegir fundir með mentor</a:t>
            </a:r>
          </a:p>
          <a:p>
            <a:pPr marL="946150" lvl="1" indent="-609600"/>
            <a:r>
              <a:rPr lang="is-IS" dirty="0"/>
              <a:t>Áfram í hópakennslu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 descr="945072_363524353748327_1314281162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379148" cy="25202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0648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467600" cy="1143000"/>
          </a:xfrm>
        </p:spPr>
        <p:txBody>
          <a:bodyPr/>
          <a:lstStyle/>
          <a:p>
            <a:pPr algn="l"/>
            <a:r>
              <a:rPr lang="is-IS" dirty="0"/>
              <a:t>   Hópefli og námsferðir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4525963"/>
          </a:xfrm>
        </p:spPr>
        <p:txBody>
          <a:bodyPr>
            <a:normAutofit/>
          </a:bodyPr>
          <a:lstStyle/>
          <a:p>
            <a:r>
              <a:rPr lang="is-IS" dirty="0"/>
              <a:t>Árlega námsferðir út á land: </a:t>
            </a:r>
          </a:p>
          <a:p>
            <a:pPr lvl="1"/>
            <a:r>
              <a:rPr lang="is-IS" dirty="0"/>
              <a:t>Dæmi: Selfoss – orthopedísk medicine, Akureyri – HNE, Egilsstaðir – dreifbýlislækningar, Stykkishólmur – bakverkir, Hveragerði – NFLÍ.</a:t>
            </a:r>
          </a:p>
          <a:p>
            <a:pPr lvl="1"/>
            <a:r>
              <a:rPr lang="is-IS" dirty="0"/>
              <a:t>Í ár verður farin sérnámsferð til Åhus í Svíþjóð þar sem kynnt verður m.a. sænska heilsugæslukerfið og farið yfir leiðbeiningar varðandi skynsamlega sýklalyfjanotkun</a:t>
            </a:r>
          </a:p>
          <a:p>
            <a:r>
              <a:rPr lang="is-IS" dirty="0"/>
              <a:t>Annað hvert ár Balint ferð til Oxford að hausti</a:t>
            </a:r>
          </a:p>
          <a:p>
            <a:r>
              <a:rPr lang="is-IS" dirty="0"/>
              <a:t>15 námsdagar á ári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17485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Áskoranir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Áhugi</a:t>
            </a:r>
            <a:r>
              <a:rPr lang="en-US" dirty="0" smtClean="0"/>
              <a:t> </a:t>
            </a:r>
            <a:r>
              <a:rPr lang="en-US" dirty="0" err="1" smtClean="0"/>
              <a:t>unglækna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samkeppni</a:t>
            </a:r>
            <a:endParaRPr lang="en-US" dirty="0" smtClean="0"/>
          </a:p>
          <a:p>
            <a:r>
              <a:rPr lang="en-US" dirty="0" err="1" smtClean="0"/>
              <a:t>Mönnunarvandi</a:t>
            </a:r>
            <a:endParaRPr lang="en-US" dirty="0" smtClean="0"/>
          </a:p>
          <a:p>
            <a:r>
              <a:rPr lang="en-US" dirty="0" err="1" smtClean="0"/>
              <a:t>Umgjörðin</a:t>
            </a:r>
            <a:endParaRPr lang="en-US" dirty="0" smtClean="0"/>
          </a:p>
          <a:p>
            <a:pPr lvl="1"/>
            <a:r>
              <a:rPr lang="is-IS" dirty="0"/>
              <a:t>Hugsjónastarf stutt af FÍH</a:t>
            </a:r>
          </a:p>
          <a:p>
            <a:pPr lvl="1"/>
            <a:r>
              <a:rPr lang="is-IS" dirty="0"/>
              <a:t>Kennslustjóri í 50% stöðu – Elínborg Bárðardóttir</a:t>
            </a:r>
          </a:p>
          <a:p>
            <a:pPr lvl="1"/>
            <a:r>
              <a:rPr lang="is-IS" dirty="0"/>
              <a:t>Aðstoðarkennslustjóri í 20% stöðu (kandidatsárið) – Sigríður Ýr </a:t>
            </a:r>
            <a:r>
              <a:rPr lang="is-IS" dirty="0" smtClean="0"/>
              <a:t>Jensdóttir</a:t>
            </a:r>
          </a:p>
          <a:p>
            <a:pPr lvl="1"/>
            <a:r>
              <a:rPr lang="is-IS" dirty="0" smtClean="0"/>
              <a:t>Barnið vex en brókin ekki</a:t>
            </a:r>
          </a:p>
          <a:p>
            <a:pPr lvl="1"/>
            <a:r>
              <a:rPr lang="is-IS" dirty="0"/>
              <a:t>Mikil vöntun á </a:t>
            </a:r>
            <a:r>
              <a:rPr lang="is-IS" dirty="0" smtClean="0"/>
              <a:t>corpus og fj</a:t>
            </a:r>
            <a:r>
              <a:rPr lang="is-IS" dirty="0" smtClean="0"/>
              <a:t>ármagni</a:t>
            </a:r>
          </a:p>
          <a:p>
            <a:pPr lvl="1"/>
            <a:r>
              <a:rPr lang="is-IS" dirty="0" smtClean="0"/>
              <a:t>Vöntun á tíma til kennslu</a:t>
            </a:r>
            <a:endParaRPr lang="is-IS" dirty="0"/>
          </a:p>
          <a:p>
            <a:pPr lvl="1"/>
            <a:endParaRPr lang="is-I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4361_10151420254988074_154616010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24" y="266654"/>
            <a:ext cx="3365669" cy="2524252"/>
          </a:xfrm>
          <a:prstGeom prst="rect">
            <a:avLst/>
          </a:prstGeom>
        </p:spPr>
      </p:pic>
      <p:pic>
        <p:nvPicPr>
          <p:cNvPr id="9" name="Picture 8" descr="529235_10151420263938074_1484695317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14" y="3879807"/>
            <a:ext cx="2803119" cy="2499448"/>
          </a:xfrm>
          <a:prstGeom prst="rect">
            <a:avLst/>
          </a:prstGeom>
        </p:spPr>
      </p:pic>
      <p:pic>
        <p:nvPicPr>
          <p:cNvPr id="11" name="Picture 10" descr="522178_10151048343412623_497524032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21" y="3116536"/>
            <a:ext cx="2091770" cy="3316163"/>
          </a:xfrm>
          <a:prstGeom prst="rect">
            <a:avLst/>
          </a:prstGeom>
        </p:spPr>
      </p:pic>
      <p:pic>
        <p:nvPicPr>
          <p:cNvPr id="12" name="Picture 11" descr="604021_10151420253013074_1357839586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2" y="3932431"/>
            <a:ext cx="3158970" cy="2369228"/>
          </a:xfrm>
          <a:prstGeom prst="rect">
            <a:avLst/>
          </a:prstGeom>
        </p:spPr>
      </p:pic>
      <p:pic>
        <p:nvPicPr>
          <p:cNvPr id="7" name="Content Placeholder 3" descr="12345_10151420258923074_1778648108_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205"/>
          <a:stretch>
            <a:fillRect/>
          </a:stretch>
        </p:blipFill>
        <p:spPr>
          <a:xfrm>
            <a:off x="2792005" y="286656"/>
            <a:ext cx="2644419" cy="23011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  <p:pic>
        <p:nvPicPr>
          <p:cNvPr id="3" name="Picture 2" descr="IMG_6654 (1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8" y="257775"/>
            <a:ext cx="2392480" cy="3189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835" y="2962266"/>
            <a:ext cx="3592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Takk</a:t>
            </a:r>
            <a:r>
              <a:rPr lang="en-US" sz="2600" dirty="0" smtClean="0"/>
              <a:t> </a:t>
            </a:r>
            <a:r>
              <a:rPr lang="en-US" sz="2600" dirty="0" err="1" smtClean="0"/>
              <a:t>fyrir</a:t>
            </a:r>
            <a:r>
              <a:rPr lang="en-US" sz="2600" dirty="0" smtClean="0"/>
              <a:t> </a:t>
            </a:r>
            <a:r>
              <a:rPr lang="en-US" sz="2600" dirty="0" err="1" smtClean="0"/>
              <a:t>áheyrnina</a:t>
            </a:r>
            <a:r>
              <a:rPr lang="en-US" sz="2600" dirty="0" smtClean="0"/>
              <a:t> 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917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is-IS" dirty="0"/>
              <a:t>Sérnám í heimilislækningum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s-IS" dirty="0"/>
              <a:t>Elsta skipulagða sérnámsprógrammið hérlendis</a:t>
            </a:r>
          </a:p>
          <a:p>
            <a:pPr lvl="1"/>
            <a:r>
              <a:rPr lang="is-IS" dirty="0"/>
              <a:t>Fyrsta marklýsing gefin út árið 1995 – þá tvær stöður</a:t>
            </a:r>
          </a:p>
          <a:p>
            <a:r>
              <a:rPr lang="is-IS" dirty="0"/>
              <a:t>Aukin aðsókn í námið undanfarin ár</a:t>
            </a:r>
          </a:p>
          <a:p>
            <a:pPr lvl="1"/>
            <a:r>
              <a:rPr lang="is-IS" dirty="0"/>
              <a:t>Yfir 40 læknar í sérnámi nú í vetur</a:t>
            </a:r>
          </a:p>
          <a:p>
            <a:pPr lvl="1"/>
            <a:r>
              <a:rPr lang="is-IS" dirty="0" smtClean="0"/>
              <a:t>8-10 </a:t>
            </a:r>
            <a:r>
              <a:rPr lang="is-IS" dirty="0"/>
              <a:t>hafa verið að útskrifast annað hvert </a:t>
            </a:r>
            <a:r>
              <a:rPr lang="is-IS" dirty="0" smtClean="0"/>
              <a:t>ár</a:t>
            </a:r>
            <a:endParaRPr lang="is-IS" dirty="0"/>
          </a:p>
          <a:p>
            <a:r>
              <a:rPr lang="is-IS" dirty="0"/>
              <a:t>Að stærstum hluta vegna</a:t>
            </a:r>
          </a:p>
          <a:p>
            <a:pPr lvl="1"/>
            <a:r>
              <a:rPr lang="is-IS" dirty="0"/>
              <a:t>öflugs og vel skipulagðs sérnáms</a:t>
            </a:r>
          </a:p>
          <a:p>
            <a:pPr lvl="1"/>
            <a:r>
              <a:rPr lang="is-IS" dirty="0"/>
              <a:t>góðs orðspors sem fer af náminu</a:t>
            </a:r>
          </a:p>
          <a:p>
            <a:pPr lvl="1"/>
            <a:r>
              <a:rPr lang="is-IS" dirty="0"/>
              <a:t>aukins vægi á </a:t>
            </a:r>
            <a:r>
              <a:rPr lang="is-IS" dirty="0" smtClean="0"/>
              <a:t>kandidatsárinu</a:t>
            </a:r>
          </a:p>
          <a:p>
            <a:pPr lvl="1"/>
            <a:r>
              <a:rPr lang="is-IS" dirty="0" smtClean="0"/>
              <a:t>fleiri </a:t>
            </a:r>
            <a:r>
              <a:rPr lang="is-IS" dirty="0"/>
              <a:t>og fleiri sem ljúka sérnáminu að fullu hér heima</a:t>
            </a:r>
            <a:endParaRPr lang="is-IS" dirty="0" smtClean="0"/>
          </a:p>
          <a:p>
            <a:pPr lvl="1"/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38491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is-IS" dirty="0"/>
              <a:t>Uppbygging sérnámsins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7" y="1700808"/>
            <a:ext cx="7810499" cy="4337946"/>
          </a:xfrm>
        </p:spPr>
        <p:txBody>
          <a:bodyPr>
            <a:normAutofit lnSpcReduction="10000"/>
          </a:bodyPr>
          <a:lstStyle/>
          <a:p>
            <a:r>
              <a:rPr lang="is-IS" sz="2100" dirty="0"/>
              <a:t>Kröfur í </a:t>
            </a:r>
            <a:r>
              <a:rPr lang="is-IS" sz="2100" dirty="0" smtClean="0"/>
              <a:t>dag (fr</a:t>
            </a:r>
            <a:r>
              <a:rPr lang="is-IS" sz="2100" dirty="0" smtClean="0"/>
              <a:t>á 2015)</a:t>
            </a:r>
            <a:r>
              <a:rPr lang="is-IS" sz="2100" dirty="0" smtClean="0"/>
              <a:t> </a:t>
            </a:r>
            <a:endParaRPr lang="is-IS" sz="2100" dirty="0"/>
          </a:p>
          <a:p>
            <a:pPr lvl="1"/>
            <a:r>
              <a:rPr lang="is-IS" sz="2100" dirty="0"/>
              <a:t>3</a:t>
            </a:r>
            <a:r>
              <a:rPr lang="is-IS" sz="2100" dirty="0" smtClean="0"/>
              <a:t> </a:t>
            </a:r>
            <a:r>
              <a:rPr lang="is-IS" sz="2100" dirty="0"/>
              <a:t>ár á heilsugæslu</a:t>
            </a:r>
          </a:p>
          <a:p>
            <a:pPr lvl="1"/>
            <a:r>
              <a:rPr lang="is-IS" sz="2100" dirty="0"/>
              <a:t>2 ár á </a:t>
            </a:r>
            <a:r>
              <a:rPr lang="is-IS" sz="2100" dirty="0" smtClean="0"/>
              <a:t>spítala</a:t>
            </a:r>
          </a:p>
          <a:p>
            <a:pPr lvl="2"/>
            <a:r>
              <a:rPr lang="is-IS" sz="2100" dirty="0" smtClean="0"/>
              <a:t>Almennt </a:t>
            </a:r>
            <a:r>
              <a:rPr lang="is-IS" sz="2100" dirty="0" smtClean="0"/>
              <a:t>4mán á barna, kvenna, geð og bráðadeild og 8 mánuðir á lyflækningasviði</a:t>
            </a:r>
          </a:p>
          <a:p>
            <a:pPr lvl="2"/>
            <a:r>
              <a:rPr lang="is-IS" sz="2100" dirty="0" smtClean="0"/>
              <a:t>Ekki fastar kröfur um deildir / svið</a:t>
            </a:r>
            <a:endParaRPr lang="is-IS" sz="2100" dirty="0"/>
          </a:p>
          <a:p>
            <a:pPr lvl="1"/>
            <a:r>
              <a:rPr lang="is-IS" sz="2100" dirty="0"/>
              <a:t>Þátttaka í skipulagðri kennslu</a:t>
            </a:r>
          </a:p>
          <a:p>
            <a:pPr lvl="1"/>
            <a:r>
              <a:rPr lang="is-IS" sz="2100" dirty="0"/>
              <a:t>Lærimeistari (mentor)</a:t>
            </a:r>
          </a:p>
          <a:p>
            <a:pPr lvl="1"/>
            <a:r>
              <a:rPr lang="is-IS" sz="2100" dirty="0"/>
              <a:t>Próf og </a:t>
            </a:r>
            <a:r>
              <a:rPr lang="is-IS" sz="2100" dirty="0" smtClean="0"/>
              <a:t>gæðakröfur</a:t>
            </a:r>
          </a:p>
          <a:p>
            <a:pPr lvl="1"/>
            <a:r>
              <a:rPr lang="is-IS" sz="2100" dirty="0" smtClean="0"/>
              <a:t>Sk</a:t>
            </a:r>
            <a:r>
              <a:rPr lang="is-IS" sz="2100" dirty="0" smtClean="0"/>
              <a:t>ýrara inntökuferli en áður</a:t>
            </a:r>
            <a:endParaRPr lang="is-IS" sz="2100" dirty="0" smtClean="0"/>
          </a:p>
          <a:p>
            <a:pPr lvl="1"/>
            <a:r>
              <a:rPr lang="is-IS" sz="2100" dirty="0" smtClean="0"/>
              <a:t>Ýmist hægt að ljúka sérnáminu hérlendis eða byrja hér heima og ljúka náminu erlendis</a:t>
            </a:r>
            <a:endParaRPr lang="is-IS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30580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is-IS" dirty="0"/>
              <a:t> Marklýsing sérnámsins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is-IS" sz="2200" dirty="0"/>
              <a:t>Námið byggir á marklýsingu frá 2008</a:t>
            </a:r>
          </a:p>
          <a:p>
            <a:r>
              <a:rPr lang="is-IS" sz="2200" dirty="0"/>
              <a:t>Verið er að vinna að nýrri </a:t>
            </a:r>
            <a:r>
              <a:rPr lang="is-IS" sz="2200" dirty="0" smtClean="0"/>
              <a:t>marklýsingu, </a:t>
            </a:r>
            <a:r>
              <a:rPr lang="is-IS" sz="2200" dirty="0"/>
              <a:t>væntanleg </a:t>
            </a:r>
            <a:r>
              <a:rPr lang="is-IS" sz="2200" dirty="0" smtClean="0"/>
              <a:t>með vorinu</a:t>
            </a:r>
            <a:endParaRPr lang="is-IS" sz="2200" dirty="0"/>
          </a:p>
          <a:p>
            <a:r>
              <a:rPr lang="is-IS" sz="2200" dirty="0"/>
              <a:t>Hugsjónastarf stutt af FÍH</a:t>
            </a:r>
          </a:p>
          <a:p>
            <a:r>
              <a:rPr lang="is-IS" sz="2200" dirty="0"/>
              <a:t>Ítarleg lýsing á kröfum sem gerðar eru til heimilislækna</a:t>
            </a:r>
          </a:p>
          <a:p>
            <a:r>
              <a:rPr lang="en-US" sz="2200" dirty="0" err="1"/>
              <a:t>Leggur</a:t>
            </a:r>
            <a:r>
              <a:rPr lang="en-US" sz="2200" dirty="0"/>
              <a:t> </a:t>
            </a:r>
            <a:r>
              <a:rPr lang="en-US" sz="2200" dirty="0" err="1"/>
              <a:t>grundvöll</a:t>
            </a:r>
            <a:r>
              <a:rPr lang="en-US" sz="2200" dirty="0"/>
              <a:t>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dirty="0" err="1"/>
              <a:t>því</a:t>
            </a:r>
            <a:r>
              <a:rPr lang="en-US" sz="2200" dirty="0"/>
              <a:t> </a:t>
            </a:r>
            <a:r>
              <a:rPr lang="en-US" sz="2200" dirty="0" err="1"/>
              <a:t>námi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fram</a:t>
            </a:r>
            <a:r>
              <a:rPr lang="en-US" sz="2200" dirty="0"/>
              <a:t> </a:t>
            </a:r>
            <a:r>
              <a:rPr lang="en-US" sz="2200" dirty="0" err="1"/>
              <a:t>fer</a:t>
            </a:r>
            <a:r>
              <a:rPr lang="en-US" sz="2200" dirty="0"/>
              <a:t> í </a:t>
            </a:r>
            <a:r>
              <a:rPr lang="en-US" sz="2200" dirty="0" err="1"/>
              <a:t>formlegri</a:t>
            </a:r>
            <a:r>
              <a:rPr lang="en-US" sz="2200" dirty="0"/>
              <a:t> </a:t>
            </a:r>
            <a:r>
              <a:rPr lang="en-US" sz="2200" dirty="0" err="1"/>
              <a:t>kennslu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verknámi</a:t>
            </a:r>
            <a:endParaRPr lang="is-IS" sz="2200" dirty="0"/>
          </a:p>
          <a:p>
            <a:endParaRPr lang="is-IS" dirty="0"/>
          </a:p>
        </p:txBody>
      </p:sp>
      <p:pic>
        <p:nvPicPr>
          <p:cNvPr id="5" name="Content Placeholder 4" descr="Marklysing_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412776"/>
            <a:ext cx="3361762" cy="485740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47669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r>
              <a:rPr lang="is-IS" dirty="0"/>
              <a:t>Kennslan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272808" cy="4752528"/>
          </a:xfrm>
        </p:spPr>
        <p:txBody>
          <a:bodyPr>
            <a:normAutofit/>
          </a:bodyPr>
          <a:lstStyle/>
          <a:p>
            <a:r>
              <a:rPr lang="is-IS" dirty="0"/>
              <a:t>Hálfur dagur aðra hverja viku </a:t>
            </a:r>
          </a:p>
          <a:p>
            <a:pPr lvl="1"/>
            <a:r>
              <a:rPr lang="is-IS" sz="2400" dirty="0"/>
              <a:t>Fundur sérnámslækna og kennara/hópstjóra</a:t>
            </a:r>
          </a:p>
          <a:p>
            <a:pPr lvl="1"/>
            <a:r>
              <a:rPr lang="is-IS" sz="2400" dirty="0"/>
              <a:t>Farið yfir fyrirfram ákveðna kjarnafyrirlestra </a:t>
            </a:r>
          </a:p>
          <a:p>
            <a:pPr lvl="2"/>
            <a:r>
              <a:rPr lang="is-IS" sz="2200" dirty="0"/>
              <a:t>Kennsla samnemenda</a:t>
            </a:r>
          </a:p>
          <a:p>
            <a:pPr lvl="2"/>
            <a:r>
              <a:rPr lang="is-IS" sz="2200" dirty="0"/>
              <a:t>3ja ára skipulag</a:t>
            </a:r>
          </a:p>
          <a:p>
            <a:pPr lvl="1"/>
            <a:r>
              <a:rPr lang="is-IS" sz="2400" dirty="0"/>
              <a:t>Farið yfir spurningar úr bandaríska heimilislæknaprófinu frá árinu áður </a:t>
            </a:r>
          </a:p>
          <a:p>
            <a:pPr lvl="1"/>
            <a:r>
              <a:rPr lang="is-IS" sz="2400" dirty="0"/>
              <a:t>Balint fundur</a:t>
            </a:r>
          </a:p>
          <a:p>
            <a:pPr lvl="1"/>
            <a:r>
              <a:rPr lang="is-IS" sz="2400" dirty="0"/>
              <a:t>Möguleiki á að stunda nám gegnum fjarfundabúnað</a:t>
            </a:r>
          </a:p>
          <a:p>
            <a:pPr lvl="1"/>
            <a:endParaRPr lang="is-IS" sz="2400" dirty="0"/>
          </a:p>
          <a:p>
            <a:pPr lvl="1"/>
            <a:endParaRPr lang="is-IS" sz="2400" dirty="0"/>
          </a:p>
          <a:p>
            <a:pPr lvl="1"/>
            <a:endParaRPr lang="is-I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174673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Dæmi</a:t>
            </a:r>
            <a:r>
              <a:rPr lang="en-US" dirty="0"/>
              <a:t> um </a:t>
            </a:r>
            <a:r>
              <a:rPr lang="en-US" dirty="0" err="1"/>
              <a:t>kjarnafyrirlestra</a:t>
            </a:r>
            <a:endParaRPr lang="en-US" dirty="0"/>
          </a:p>
        </p:txBody>
      </p:sp>
      <p:pic>
        <p:nvPicPr>
          <p:cNvPr id="4" name="Content Placeholder 3" descr="Screen Shot 2015-09-24 at 21.50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49" r="-37549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77086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/>
          <a:lstStyle/>
          <a:p>
            <a:r>
              <a:rPr lang="is-IS" dirty="0"/>
              <a:t> Balint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680520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Hópfundur</a:t>
            </a:r>
            <a:r>
              <a:rPr lang="en-US" sz="2000" dirty="0"/>
              <a:t> </a:t>
            </a:r>
            <a:r>
              <a:rPr lang="en-US" sz="2000" dirty="0" err="1"/>
              <a:t>sérnámslækna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leiðbeinenda</a:t>
            </a:r>
            <a:r>
              <a:rPr lang="en-US" sz="2000" dirty="0"/>
              <a:t>            </a:t>
            </a:r>
            <a:r>
              <a:rPr lang="en-US" sz="2000" dirty="0" err="1"/>
              <a:t>Katrínar</a:t>
            </a:r>
            <a:r>
              <a:rPr lang="en-US" sz="2000" dirty="0"/>
              <a:t> (</a:t>
            </a:r>
            <a:r>
              <a:rPr lang="en-US" sz="2000" dirty="0" err="1"/>
              <a:t>Katrín</a:t>
            </a:r>
            <a:r>
              <a:rPr lang="en-US" sz="2000" dirty="0"/>
              <a:t> Fjeldsted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Þórdís</a:t>
            </a:r>
            <a:r>
              <a:rPr lang="en-US" sz="2000" dirty="0"/>
              <a:t> Anna </a:t>
            </a:r>
            <a:r>
              <a:rPr lang="en-US" sz="2000" dirty="0" err="1"/>
              <a:t>Oddsdóttir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Unnið</a:t>
            </a:r>
            <a:r>
              <a:rPr lang="en-US" sz="2000" dirty="0"/>
              <a:t> </a:t>
            </a:r>
            <a:r>
              <a:rPr lang="en-US" sz="2000" dirty="0" err="1"/>
              <a:t>út</a:t>
            </a:r>
            <a:r>
              <a:rPr lang="en-US" sz="2000" dirty="0"/>
              <a:t> </a:t>
            </a:r>
            <a:r>
              <a:rPr lang="en-US" sz="2000" dirty="0" err="1"/>
              <a:t>frá</a:t>
            </a:r>
            <a:r>
              <a:rPr lang="en-US" sz="2000" dirty="0"/>
              <a:t> </a:t>
            </a:r>
            <a:r>
              <a:rPr lang="en-US" sz="2000" dirty="0" err="1"/>
              <a:t>fræðum</a:t>
            </a:r>
            <a:r>
              <a:rPr lang="en-US" sz="2000" dirty="0"/>
              <a:t> </a:t>
            </a:r>
            <a:r>
              <a:rPr lang="en-US" sz="2000" dirty="0" err="1"/>
              <a:t>geðlæknisins</a:t>
            </a:r>
            <a:r>
              <a:rPr lang="en-US" sz="2000" dirty="0"/>
              <a:t> Michael </a:t>
            </a:r>
            <a:r>
              <a:rPr lang="en-US" sz="2000" dirty="0" err="1"/>
              <a:t>Balint</a:t>
            </a:r>
            <a:endParaRPr lang="en-US" sz="2000" dirty="0"/>
          </a:p>
          <a:p>
            <a:r>
              <a:rPr lang="en-GB" sz="2000" dirty="0" err="1"/>
              <a:t>Rædd</a:t>
            </a:r>
            <a:r>
              <a:rPr lang="en-GB" sz="2000" dirty="0"/>
              <a:t> </a:t>
            </a:r>
            <a:r>
              <a:rPr lang="en-GB" sz="2000" dirty="0" err="1"/>
              <a:t>erfið</a:t>
            </a:r>
            <a:r>
              <a:rPr lang="en-GB" sz="2000" dirty="0"/>
              <a:t> </a:t>
            </a:r>
            <a:r>
              <a:rPr lang="en-GB" sz="2000" dirty="0" err="1"/>
              <a:t>tilfelli</a:t>
            </a:r>
            <a:r>
              <a:rPr lang="en-GB" sz="2000" dirty="0"/>
              <a:t> í </a:t>
            </a:r>
            <a:r>
              <a:rPr lang="en-GB" sz="2000" dirty="0" err="1"/>
              <a:t>umhverfi</a:t>
            </a:r>
            <a:r>
              <a:rPr lang="en-GB" sz="2000" dirty="0"/>
              <a:t> </a:t>
            </a:r>
            <a:r>
              <a:rPr lang="en-GB" sz="2000" dirty="0" err="1"/>
              <a:t>þar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err="1"/>
              <a:t>ríkir</a:t>
            </a:r>
            <a:r>
              <a:rPr lang="en-GB" sz="2000" dirty="0"/>
              <a:t> </a:t>
            </a:r>
            <a:r>
              <a:rPr lang="en-GB" sz="2000" dirty="0" err="1"/>
              <a:t>fullur</a:t>
            </a:r>
            <a:r>
              <a:rPr lang="en-GB" sz="2000" dirty="0"/>
              <a:t> </a:t>
            </a:r>
            <a:r>
              <a:rPr lang="en-GB" sz="2000" dirty="0" err="1"/>
              <a:t>trúnaður</a:t>
            </a:r>
            <a:endParaRPr lang="en-GB" sz="2000" dirty="0"/>
          </a:p>
          <a:p>
            <a:r>
              <a:rPr lang="en-GB" sz="2000" dirty="0" err="1"/>
              <a:t>Farið</a:t>
            </a:r>
            <a:r>
              <a:rPr lang="en-GB" sz="2000" dirty="0"/>
              <a:t> </a:t>
            </a:r>
            <a:r>
              <a:rPr lang="en-GB" sz="2000" dirty="0" err="1"/>
              <a:t>yfir</a:t>
            </a:r>
            <a:endParaRPr lang="en-GB" sz="2000" dirty="0"/>
          </a:p>
          <a:p>
            <a:pPr lvl="1"/>
            <a:r>
              <a:rPr lang="en-GB" sz="2000" dirty="0" err="1"/>
              <a:t>samskipti</a:t>
            </a:r>
            <a:r>
              <a:rPr lang="en-GB" sz="2000" dirty="0"/>
              <a:t>/</a:t>
            </a:r>
            <a:r>
              <a:rPr lang="en-GB" sz="2000" dirty="0" err="1"/>
              <a:t>samskiptavanda</a:t>
            </a:r>
            <a:r>
              <a:rPr lang="en-GB" sz="2000" dirty="0"/>
              <a:t> </a:t>
            </a:r>
            <a:r>
              <a:rPr lang="en-GB" sz="2000" dirty="0" err="1"/>
              <a:t>læknis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sjúklings</a:t>
            </a:r>
            <a:r>
              <a:rPr lang="en-GB" sz="2000" dirty="0"/>
              <a:t> </a:t>
            </a:r>
          </a:p>
          <a:p>
            <a:pPr lvl="1"/>
            <a:r>
              <a:rPr lang="en-US" sz="2000" dirty="0" err="1"/>
              <a:t>ýmsa</a:t>
            </a:r>
            <a:r>
              <a:rPr lang="en-US" sz="2000" dirty="0"/>
              <a:t> </a:t>
            </a:r>
            <a:r>
              <a:rPr lang="en-US" sz="2000" dirty="0" err="1"/>
              <a:t>þætti</a:t>
            </a:r>
            <a:r>
              <a:rPr lang="en-US" sz="2000" dirty="0"/>
              <a:t> </a:t>
            </a:r>
            <a:r>
              <a:rPr lang="en-US" sz="2000" dirty="0" err="1"/>
              <a:t>mannlegs</a:t>
            </a:r>
            <a:r>
              <a:rPr lang="en-US" sz="2000" dirty="0"/>
              <a:t> </a:t>
            </a:r>
            <a:r>
              <a:rPr lang="en-US" sz="2000" dirty="0" err="1"/>
              <a:t>eðlis</a:t>
            </a:r>
            <a:endParaRPr lang="en-US" sz="2000" dirty="0"/>
          </a:p>
          <a:p>
            <a:pPr lvl="1"/>
            <a:r>
              <a:rPr lang="en-US" sz="2000" dirty="0" err="1"/>
              <a:t>áhrif</a:t>
            </a:r>
            <a:r>
              <a:rPr lang="en-US" sz="2000" dirty="0"/>
              <a:t> </a:t>
            </a:r>
            <a:r>
              <a:rPr lang="en-US" sz="2000" dirty="0" err="1"/>
              <a:t>persónuleika</a:t>
            </a:r>
            <a:r>
              <a:rPr lang="en-US" sz="2000" dirty="0"/>
              <a:t> </a:t>
            </a:r>
            <a:r>
              <a:rPr lang="en-US" sz="2000" dirty="0" err="1"/>
              <a:t>læknis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sjúklings</a:t>
            </a:r>
            <a:r>
              <a:rPr lang="en-US" sz="2000" dirty="0"/>
              <a:t> í </a:t>
            </a:r>
            <a:r>
              <a:rPr lang="en-US" sz="2000" dirty="0" err="1"/>
              <a:t>samskiptum</a:t>
            </a:r>
            <a:endParaRPr lang="en-US" sz="2000" dirty="0"/>
          </a:p>
          <a:p>
            <a:r>
              <a:rPr lang="en-GB" sz="2000" dirty="0" err="1"/>
              <a:t>Fáum</a:t>
            </a:r>
            <a:r>
              <a:rPr lang="en-GB" sz="2000" dirty="0"/>
              <a:t> </a:t>
            </a:r>
            <a:r>
              <a:rPr lang="en-GB" sz="2000" dirty="0" err="1"/>
              <a:t>nánari</a:t>
            </a:r>
            <a:r>
              <a:rPr lang="en-GB" sz="2000" dirty="0"/>
              <a:t> </a:t>
            </a:r>
            <a:r>
              <a:rPr lang="en-GB" sz="2000" dirty="0" err="1"/>
              <a:t>innsýn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stuðning</a:t>
            </a:r>
            <a:r>
              <a:rPr lang="en-GB" sz="2000" dirty="0"/>
              <a:t> </a:t>
            </a:r>
            <a:r>
              <a:rPr lang="en-GB" sz="2000" dirty="0" err="1"/>
              <a:t>vegna</a:t>
            </a:r>
            <a:r>
              <a:rPr lang="en-GB" sz="2000" dirty="0"/>
              <a:t> </a:t>
            </a:r>
            <a:r>
              <a:rPr lang="en-GB" sz="2000" dirty="0" err="1"/>
              <a:t>erfiðra</a:t>
            </a:r>
            <a:r>
              <a:rPr lang="en-GB" sz="2000" dirty="0"/>
              <a:t> </a:t>
            </a:r>
            <a:r>
              <a:rPr lang="en-GB" sz="2000" dirty="0" err="1"/>
              <a:t>samskipta</a:t>
            </a:r>
            <a:r>
              <a:rPr lang="en-GB" sz="2000" dirty="0"/>
              <a:t> </a:t>
            </a:r>
            <a:r>
              <a:rPr lang="en-GB" sz="2000" dirty="0" err="1"/>
              <a:t>við</a:t>
            </a:r>
            <a:r>
              <a:rPr lang="en-GB" sz="2000" dirty="0"/>
              <a:t> </a:t>
            </a:r>
            <a:r>
              <a:rPr lang="en-GB" sz="2000" dirty="0" err="1"/>
              <a:t>sjúklinga</a:t>
            </a:r>
            <a:r>
              <a:rPr lang="en-GB" sz="2000" dirty="0"/>
              <a:t> </a:t>
            </a:r>
            <a:r>
              <a:rPr lang="en-GB" sz="2000" dirty="0" err="1"/>
              <a:t>eða</a:t>
            </a:r>
            <a:r>
              <a:rPr lang="en-GB" sz="2000" dirty="0"/>
              <a:t> </a:t>
            </a:r>
            <a:r>
              <a:rPr lang="en-GB" sz="2000" dirty="0" err="1"/>
              <a:t>blendinna</a:t>
            </a:r>
            <a:r>
              <a:rPr lang="en-GB" sz="2000" dirty="0"/>
              <a:t> </a:t>
            </a:r>
            <a:r>
              <a:rPr lang="en-GB" sz="2000" dirty="0" err="1"/>
              <a:t>tilfinninga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err="1"/>
              <a:t>hafa</a:t>
            </a:r>
            <a:r>
              <a:rPr lang="en-GB" sz="2000" dirty="0"/>
              <a:t> </a:t>
            </a:r>
            <a:r>
              <a:rPr lang="en-GB" sz="2000" dirty="0" err="1"/>
              <a:t>komið</a:t>
            </a:r>
            <a:r>
              <a:rPr lang="en-GB" sz="2000" dirty="0"/>
              <a:t> </a:t>
            </a:r>
            <a:r>
              <a:rPr lang="en-GB" sz="2000" dirty="0" err="1"/>
              <a:t>fram</a:t>
            </a:r>
            <a:r>
              <a:rPr lang="en-GB" sz="2000" dirty="0"/>
              <a:t> </a:t>
            </a:r>
            <a:r>
              <a:rPr lang="en-GB" sz="2000" dirty="0" err="1"/>
              <a:t>í</a:t>
            </a:r>
            <a:r>
              <a:rPr lang="en-GB" sz="2000" dirty="0"/>
              <a:t> </a:t>
            </a:r>
            <a:r>
              <a:rPr lang="en-GB" sz="2000" dirty="0" err="1"/>
              <a:t>sjúklingaviðtali</a:t>
            </a:r>
            <a:endParaRPr lang="en-GB" sz="2000" dirty="0"/>
          </a:p>
          <a:p>
            <a:endParaRPr lang="is-IS" sz="2000" dirty="0"/>
          </a:p>
        </p:txBody>
      </p:sp>
      <p:pic>
        <p:nvPicPr>
          <p:cNvPr id="4" name="Picture 3" descr="balint-relació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887364" cy="17409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536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4760" y="274638"/>
            <a:ext cx="7467600" cy="1143000"/>
          </a:xfrm>
        </p:spPr>
        <p:txBody>
          <a:bodyPr/>
          <a:lstStyle/>
          <a:p>
            <a:pPr algn="l"/>
            <a:r>
              <a:rPr lang="is-IS" dirty="0"/>
              <a:t>   Lærimeistari (mentor)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s-IS" dirty="0"/>
              <a:t>Hver sérnámslæknir hefur sinn lærimeistara</a:t>
            </a:r>
          </a:p>
          <a:p>
            <a:r>
              <a:rPr lang="is-IS" dirty="0" smtClean="0"/>
              <a:t>Ætlast er til að lærimeistarar </a:t>
            </a:r>
            <a:r>
              <a:rPr lang="is-IS" dirty="0"/>
              <a:t>fara sjálfir gegnum þjálfun og reglulega fundi til símenntunar</a:t>
            </a:r>
          </a:p>
          <a:p>
            <a:pPr lvl="1"/>
            <a:r>
              <a:rPr lang="is-IS" dirty="0"/>
              <a:t>Í samræmi við EURACT (</a:t>
            </a:r>
            <a:r>
              <a:rPr lang="en-US" dirty="0"/>
              <a:t>European Academy of Teachers in General Practice / Family Medicine )</a:t>
            </a:r>
            <a:endParaRPr lang="is-IS" dirty="0"/>
          </a:p>
          <a:p>
            <a:r>
              <a:rPr lang="is-IS" dirty="0"/>
              <a:t>Lærimeistari</a:t>
            </a:r>
          </a:p>
          <a:p>
            <a:pPr lvl="1"/>
            <a:r>
              <a:rPr lang="is-IS" dirty="0"/>
              <a:t>Fylgist með framvindu náms og skipuleggur</a:t>
            </a:r>
          </a:p>
          <a:p>
            <a:pPr lvl="1"/>
            <a:r>
              <a:rPr lang="is-IS" dirty="0"/>
              <a:t>Hvetur til þroska og þróunar í starfi</a:t>
            </a:r>
          </a:p>
          <a:p>
            <a:pPr lvl="1"/>
            <a:r>
              <a:rPr lang="is-IS" dirty="0"/>
              <a:t>Heldur reglulega fundi með sérnámslækni</a:t>
            </a:r>
          </a:p>
          <a:p>
            <a:pPr lvl="1"/>
            <a:r>
              <a:rPr lang="is-IS" dirty="0"/>
              <a:t>Sendir kennslustjóra umsögn um sérnámslækninn árlega eða oftar ef þarf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195504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467600" cy="1143000"/>
          </a:xfrm>
        </p:spPr>
        <p:txBody>
          <a:bodyPr/>
          <a:lstStyle/>
          <a:p>
            <a:pPr algn="l"/>
            <a:r>
              <a:rPr lang="is-IS" dirty="0"/>
              <a:t>   Próf og gæðakröfur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Árlegt próf að vori</a:t>
            </a:r>
          </a:p>
          <a:p>
            <a:pPr lvl="1"/>
            <a:r>
              <a:rPr lang="is-IS" dirty="0"/>
              <a:t>Bandaríska prófið fyrir sérnámslækna í heimilislækningum</a:t>
            </a:r>
          </a:p>
          <a:p>
            <a:r>
              <a:rPr lang="is-IS" dirty="0"/>
              <a:t>Matsblöð</a:t>
            </a:r>
          </a:p>
          <a:p>
            <a:pPr lvl="1"/>
            <a:r>
              <a:rPr lang="is-IS" dirty="0"/>
              <a:t>Við fyrirlestra, nótnafundi, myndbandsgátun ofl.</a:t>
            </a:r>
          </a:p>
          <a:p>
            <a:pPr lvl="1"/>
            <a:r>
              <a:rPr lang="is-IS" dirty="0"/>
              <a:t>Mat lærimeistara</a:t>
            </a:r>
          </a:p>
          <a:p>
            <a:pPr lvl="1"/>
            <a:r>
              <a:rPr lang="is-IS" dirty="0"/>
              <a:t>Mat starfsfólks á heilsugæslustöð sérnámslæknis</a:t>
            </a:r>
          </a:p>
          <a:p>
            <a:pPr lvl="1"/>
            <a:r>
              <a:rPr lang="is-IS" dirty="0"/>
              <a:t>Sjálfsmat sérnámslæknis</a:t>
            </a:r>
          </a:p>
          <a:p>
            <a:r>
              <a:rPr lang="is-IS" dirty="0"/>
              <a:t>Krafa um rannsóknarvinnu á námstímanum</a:t>
            </a:r>
          </a:p>
          <a:p>
            <a:pPr lvl="1"/>
            <a:r>
              <a:rPr lang="is-IS" dirty="0"/>
              <a:t>Sólvangsdagar</a:t>
            </a:r>
          </a:p>
          <a:p>
            <a:pPr lvl="1"/>
            <a:r>
              <a:rPr lang="is-IS" dirty="0"/>
              <a:t>Kynning á heimilislæknaþingi</a:t>
            </a:r>
          </a:p>
          <a:p>
            <a:r>
              <a:rPr lang="is-IS" dirty="0"/>
              <a:t>Regluleg námskeið skipulögð af </a:t>
            </a:r>
            <a:r>
              <a:rPr lang="is-IS" dirty="0" smtClean="0"/>
              <a:t>kennslustjóra og s</a:t>
            </a:r>
            <a:r>
              <a:rPr lang="is-IS" dirty="0" smtClean="0"/>
              <a:t>érnámslæknum</a:t>
            </a:r>
            <a:endParaRPr lang="is-IS" dirty="0"/>
          </a:p>
          <a:p>
            <a:endParaRPr lang="is-IS" dirty="0"/>
          </a:p>
          <a:p>
            <a:pPr lvl="1"/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2017</a:t>
            </a:r>
          </a:p>
        </p:txBody>
      </p:sp>
    </p:spTree>
    <p:extLst>
      <p:ext uri="{BB962C8B-B14F-4D97-AF65-F5344CB8AC3E}">
        <p14:creationId xmlns:p14="http://schemas.microsoft.com/office/powerpoint/2010/main" val="208528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3674</TotalTime>
  <Words>1449</Words>
  <Application>Microsoft Macintosh PowerPoint</Application>
  <PresentationFormat>On-screen Show (4:3)</PresentationFormat>
  <Paragraphs>249</Paragraphs>
  <Slides>14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Uppbygging sérnáms í heimilislækningum á Íslandi</vt:lpstr>
      <vt:lpstr>Sérnám í heimilislækningum</vt:lpstr>
      <vt:lpstr>Uppbygging sérnámsins</vt:lpstr>
      <vt:lpstr> Marklýsing sérnámsins</vt:lpstr>
      <vt:lpstr>Kennslan</vt:lpstr>
      <vt:lpstr>Dæmi um kjarnafyrirlestra</vt:lpstr>
      <vt:lpstr> Balint</vt:lpstr>
      <vt:lpstr>   Lærimeistari (mentor)</vt:lpstr>
      <vt:lpstr>   Próf og gæðakröfur</vt:lpstr>
      <vt:lpstr>Kennsla á heilsugæslustöð</vt:lpstr>
      <vt:lpstr>Kennsla á sjúkrahústímabili</vt:lpstr>
      <vt:lpstr>   Hópefli og námsferðir</vt:lpstr>
      <vt:lpstr>Áskoranir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Berglind Gunnarsdóttir</dc:creator>
  <cp:lastModifiedBy>Berglind Gunnarsdóttir</cp:lastModifiedBy>
  <cp:revision>43</cp:revision>
  <dcterms:created xsi:type="dcterms:W3CDTF">2017-03-20T20:20:02Z</dcterms:created>
  <dcterms:modified xsi:type="dcterms:W3CDTF">2017-03-23T23:35:03Z</dcterms:modified>
</cp:coreProperties>
</file>