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2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512" autoAdjust="0"/>
  </p:normalViewPr>
  <p:slideViewPr>
    <p:cSldViewPr snapToGrid="0">
      <p:cViewPr varScale="1">
        <p:scale>
          <a:sx n="54" d="100"/>
          <a:sy n="54" d="100"/>
        </p:scale>
        <p:origin x="11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C63F-ECC4-418D-81CD-663DA97EB95F}" type="datetimeFigureOut">
              <a:rPr lang="is-IS" smtClean="0"/>
              <a:t>24.3.2017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BDB9-D4C1-4490-8039-09C2D6A747D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9399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69510-8D46-4C28-81A9-363677FBBBE4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is-I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47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A8B4-3697-429C-941F-FEA356721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45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A8B4-3697-429C-941F-FEA356721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9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A8B4-3697-429C-941F-FEA356721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024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BDB9-D4C1-4490-8039-09C2D6A747DB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423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A8B4-3697-429C-941F-FEA356721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5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is-IS" altLang="is-I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C0426-D262-4671-B0E0-C46395243DD2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is-I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98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A8B4-3697-429C-941F-FEA356721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9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 baseline="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59B16-4797-48C7-990E-FD188CBD563D}" type="slidenum">
              <a:rPr kumimoji="0" lang="en-U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is-I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7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A8B4-3697-429C-941F-FEA356721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20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A8B4-3697-429C-941F-FEA356721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84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A8B4-3697-429C-941F-FEA356721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6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CA8B4-3697-429C-941F-FEA356721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9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0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1905000"/>
            <a:ext cx="9855200" cy="990600"/>
          </a:xfrm>
        </p:spPr>
        <p:txBody>
          <a:bodyPr anchor="b"/>
          <a:lstStyle>
            <a:lvl1pPr algn="l">
              <a:defRPr sz="24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3124200"/>
            <a:ext cx="9855200" cy="6096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20800" y="3886200"/>
            <a:ext cx="9855200" cy="381000"/>
          </a:xfrm>
        </p:spPr>
        <p:txBody>
          <a:bodyPr/>
          <a:lstStyle>
            <a:lvl1pPr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1905000"/>
            <a:ext cx="9855200" cy="990600"/>
          </a:xfrm>
        </p:spPr>
        <p:txBody>
          <a:bodyPr anchor="b"/>
          <a:lstStyle>
            <a:lvl1pPr algn="l">
              <a:defRPr sz="24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3124200"/>
            <a:ext cx="9855200" cy="6096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20800" y="3886200"/>
            <a:ext cx="9855200" cy="381000"/>
          </a:xfrm>
        </p:spPr>
        <p:txBody>
          <a:bodyPr/>
          <a:lstStyle>
            <a:lvl1pPr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65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6F0487-9CB1-4AB6-9F7D-C7A66F288F8F}" type="slidenum">
              <a:rPr lang="en-US" altLang="is-IS"/>
              <a:pPr/>
              <a:t>‹#›</a:t>
            </a:fld>
            <a:endParaRPr lang="en-US" altLang="is-I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/>
              <a:t>SSJ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 smtClean="0"/>
              <a:t>24.3.2017</a:t>
            </a:r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899578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200" b="0" i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4A665A-B5B0-415B-AB3E-E0E5866B3C55}" type="slidenum">
              <a:rPr lang="en-US" altLang="is-IS"/>
              <a:pPr/>
              <a:t>‹#›</a:t>
            </a:fld>
            <a:endParaRPr lang="en-US" altLang="is-I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/>
              <a:t>SSJ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 smtClean="0"/>
              <a:t>24.3.2017</a:t>
            </a:r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327563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799"/>
            <a:ext cx="5384800" cy="3886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799"/>
            <a:ext cx="5384800" cy="3886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325D43-0CCD-4EF9-85CE-FCFDC5681918}" type="slidenum">
              <a:rPr lang="en-US" altLang="is-IS"/>
              <a:pPr/>
              <a:t>‹#›</a:t>
            </a:fld>
            <a:endParaRPr lang="en-US" altLang="is-I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/>
              <a:t>SSJ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 smtClean="0"/>
              <a:t>24.3.2017</a:t>
            </a:r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1008231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478F25-248B-4807-9333-4B471FCC8543}" type="slidenum">
              <a:rPr lang="en-US" altLang="is-IS"/>
              <a:pPr/>
              <a:t>‹#›</a:t>
            </a:fld>
            <a:endParaRPr lang="en-US" altLang="is-I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/>
              <a:t>SSJ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 smtClean="0"/>
              <a:t>24.3.2017</a:t>
            </a:r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2129952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955CAD-4B19-4ED1-8BF8-E982836863A6}" type="slidenum">
              <a:rPr lang="en-US" altLang="is-IS"/>
              <a:pPr/>
              <a:t>‹#›</a:t>
            </a:fld>
            <a:endParaRPr lang="en-US" altLang="is-I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/>
              <a:t>SSJ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 smtClean="0"/>
              <a:t>24.3.2017</a:t>
            </a:r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179084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0600"/>
            <a:ext cx="7315200" cy="3736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81600"/>
            <a:ext cx="7315200" cy="91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A3AB39-7FA7-4095-B4F6-10A3240DA215}" type="slidenum">
              <a:rPr lang="en-US" altLang="is-IS"/>
              <a:pPr/>
              <a:t>‹#›</a:t>
            </a:fld>
            <a:endParaRPr lang="en-US" altLang="is-I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/>
              <a:t>SSJ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altLang="is-IS" smtClean="0"/>
              <a:t>24.3.2017</a:t>
            </a:r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85882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7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sk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FEE69E-C649-4799-8635-A04722A573BC}" type="slidenum">
              <a:rPr lang="en-US" altLang="is-IS"/>
              <a:pPr/>
              <a:t>‹#›</a:t>
            </a:fld>
            <a:endParaRPr lang="en-US" altLang="is-I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r>
              <a:rPr lang="is-IS" altLang="is-IS"/>
              <a:t>SSJ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 altLang="is-IS" smtClean="0"/>
              <a:t>24.3.2017</a:t>
            </a:r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798304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1905000"/>
            <a:ext cx="9855200" cy="990600"/>
          </a:xfrm>
        </p:spPr>
        <p:txBody>
          <a:bodyPr anchor="b"/>
          <a:lstStyle>
            <a:lvl1pPr algn="l">
              <a:defRPr sz="24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3124200"/>
            <a:ext cx="9855200" cy="6096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20800" y="3886200"/>
            <a:ext cx="9855200" cy="381000"/>
          </a:xfrm>
        </p:spPr>
        <p:txBody>
          <a:bodyPr/>
          <a:lstStyle>
            <a:lvl1pPr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92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A4F8-67F6-45CD-AD78-F81EF2B21049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SSJ</a:t>
            </a:r>
            <a:endParaRPr lang="is-I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24.3.2017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131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200" b="0" i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31E0-9306-42C8-86BA-D196ECC4975B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SSJ</a:t>
            </a:r>
            <a:endParaRPr lang="is-I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24.3.2017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8680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799"/>
            <a:ext cx="5384800" cy="38862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  <a:p>
            <a:pPr lvl="1"/>
            <a:r>
              <a:rPr lang="is-IS" dirty="0" err="1"/>
              <a:t>Second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2"/>
            <a:r>
              <a:rPr lang="is-IS" dirty="0" err="1"/>
              <a:t>Third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3"/>
            <a:r>
              <a:rPr lang="is-IS" dirty="0" err="1"/>
              <a:t>Fourth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is-IS" dirty="0"/>
          </a:p>
          <a:p>
            <a:pPr lvl="4"/>
            <a:r>
              <a:rPr lang="is-IS" dirty="0" err="1"/>
              <a:t>Fifth</a:t>
            </a:r>
            <a:r>
              <a:rPr lang="is-IS" dirty="0"/>
              <a:t> </a:t>
            </a:r>
            <a:r>
              <a:rPr lang="is-IS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799"/>
            <a:ext cx="5384800" cy="3886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F507-3234-49F0-9DD8-5543DBE07BE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SSJ</a:t>
            </a:r>
            <a:endParaRPr lang="is-I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24.3.2017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2689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28DB-EE67-476F-9018-90CA4791BAC7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SSJ</a:t>
            </a:r>
            <a:endParaRPr lang="is-I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24.3.2017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98277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0AB4-897D-49A4-841D-CF9A19DACD3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SSJ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24.3.2017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1931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38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0600"/>
            <a:ext cx="7315200" cy="3736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81600"/>
            <a:ext cx="7315200" cy="91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edit</a:t>
            </a:r>
            <a:r>
              <a:rPr lang="is-IS" dirty="0"/>
              <a:t> Master </a:t>
            </a:r>
            <a:r>
              <a:rPr lang="is-IS" dirty="0" err="1"/>
              <a:t>text</a:t>
            </a:r>
            <a:r>
              <a:rPr lang="is-IS" dirty="0"/>
              <a:t> </a:t>
            </a:r>
            <a:r>
              <a:rPr lang="is-IS" dirty="0" err="1"/>
              <a:t>styles</a:t>
            </a:r>
            <a:endParaRPr lang="is-I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EC46-2E06-4166-ACF2-F118C8EDC7D7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SSJ</a:t>
            </a:r>
            <a:endParaRPr lang="is-I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s-IS" smtClean="0"/>
              <a:t>24.3.2017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76283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sk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2031-46FA-4269-84D8-5A3BAA3F7437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pPr>
              <a:defRPr/>
            </a:pPr>
            <a:r>
              <a:rPr lang="is-IS" smtClean="0"/>
              <a:t>SSJ</a:t>
            </a:r>
            <a:endParaRPr lang="is-I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s-IS" smtClean="0"/>
              <a:t>24.3.2017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62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24.3.2017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0D3-2B51-48C5-9294-869ACB37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0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668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 smtClean="0"/>
              <a:t>Click to edit Master title style</a:t>
            </a:r>
            <a:endParaRPr lang="en-US" altLang="is-I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209801"/>
            <a:ext cx="109728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 smtClean="0"/>
              <a:t>Click to edit Master text styles</a:t>
            </a:r>
          </a:p>
          <a:p>
            <a:pPr lvl="1"/>
            <a:r>
              <a:rPr lang="is-IS" altLang="is-IS" smtClean="0"/>
              <a:t>Second level</a:t>
            </a:r>
          </a:p>
          <a:p>
            <a:pPr lvl="2"/>
            <a:r>
              <a:rPr lang="is-IS" altLang="is-IS" smtClean="0"/>
              <a:t>Third level</a:t>
            </a:r>
          </a:p>
          <a:p>
            <a:pPr lvl="3"/>
            <a:r>
              <a:rPr lang="is-IS" altLang="is-IS" smtClean="0"/>
              <a:t>Fourth level</a:t>
            </a:r>
          </a:p>
          <a:p>
            <a:pPr lvl="4"/>
            <a:r>
              <a:rPr lang="is-IS" altLang="is-IS" smtClean="0"/>
              <a:t>Fifth level</a:t>
            </a:r>
            <a:endParaRPr lang="en-US" altLang="is-I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128251" y="6096001"/>
            <a:ext cx="575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B262D"/>
                </a:solidFill>
                <a:latin typeface="Arial" panose="020B0604020202020204" pitchFamily="34" charset="0"/>
              </a:defRPr>
            </a:lvl1pPr>
          </a:lstStyle>
          <a:p>
            <a:fld id="{8C99ED15-74D6-45B4-B64F-936462822637}" type="slidenum">
              <a:rPr lang="en-US" altLang="is-IS"/>
              <a:pPr/>
              <a:t>‹#›</a:t>
            </a:fld>
            <a:endParaRPr lang="en-US" altLang="is-I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351618" y="6096001"/>
            <a:ext cx="760518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B262D"/>
                </a:solidFill>
                <a:latin typeface="Arial" charset="0"/>
                <a:ea typeface="Geneva" charset="0"/>
              </a:defRPr>
            </a:lvl1pPr>
          </a:lstStyle>
          <a:p>
            <a:pPr>
              <a:defRPr/>
            </a:pPr>
            <a:r>
              <a:rPr lang="is-IS" altLang="is-IS"/>
              <a:t>SSJ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096001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B262D"/>
                </a:solidFill>
                <a:latin typeface="Arial" charset="0"/>
                <a:ea typeface="Geneva" charset="0"/>
              </a:defRPr>
            </a:lvl1pPr>
          </a:lstStyle>
          <a:p>
            <a:pPr>
              <a:defRPr/>
            </a:pPr>
            <a:r>
              <a:rPr lang="is-IS" altLang="is-IS" smtClean="0"/>
              <a:t>24.3.2017</a:t>
            </a:r>
            <a:endParaRPr lang="is-IS" altLang="is-IS"/>
          </a:p>
        </p:txBody>
      </p:sp>
    </p:spTree>
    <p:extLst>
      <p:ext uri="{BB962C8B-B14F-4D97-AF65-F5344CB8AC3E}">
        <p14:creationId xmlns:p14="http://schemas.microsoft.com/office/powerpoint/2010/main" val="303535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404040"/>
          </a:solidFill>
          <a:latin typeface="Arial"/>
          <a:ea typeface="Arial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pitchFamily="23" charset="0"/>
          <a:ea typeface="Arial" pitchFamily="27" charset="0"/>
          <a:cs typeface="Arial" pitchFamily="2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pitchFamily="23" charset="0"/>
          <a:ea typeface="Arial" pitchFamily="27" charset="0"/>
          <a:cs typeface="Arial" pitchFamily="2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pitchFamily="23" charset="0"/>
          <a:ea typeface="Arial" pitchFamily="27" charset="0"/>
          <a:cs typeface="Arial" pitchFamily="2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pitchFamily="23" charset="0"/>
          <a:ea typeface="Arial" pitchFamily="27" charset="0"/>
          <a:cs typeface="Arial" pitchFamily="2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67 Bold Condensed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67 Bold Condensed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67 Bold Condensed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67 Bold Condensed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/>
          <a:ea typeface="Arial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595959"/>
          </a:solidFill>
          <a:latin typeface="Arial"/>
          <a:ea typeface="Arial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9B262D"/>
          </a:solidFill>
          <a:latin typeface="Arial"/>
          <a:ea typeface="Arial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/>
          <a:ea typeface="Arial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Arial"/>
          <a:ea typeface="Arial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668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209801"/>
            <a:ext cx="109728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 smtClean="0"/>
              <a:t>Click to edit Master text styles</a:t>
            </a:r>
          </a:p>
          <a:p>
            <a:pPr lvl="1"/>
            <a:r>
              <a:rPr lang="is-IS" altLang="is-IS" smtClean="0"/>
              <a:t>Second level</a:t>
            </a:r>
          </a:p>
          <a:p>
            <a:pPr lvl="2"/>
            <a:r>
              <a:rPr lang="is-IS" altLang="is-IS" smtClean="0"/>
              <a:t>Third level</a:t>
            </a:r>
          </a:p>
          <a:p>
            <a:pPr lvl="3"/>
            <a:r>
              <a:rPr lang="is-IS" altLang="is-IS" smtClean="0"/>
              <a:t>Fourth level</a:t>
            </a:r>
          </a:p>
          <a:p>
            <a:pPr lvl="4"/>
            <a:r>
              <a:rPr lang="is-IS" altLang="is-IS" smtClean="0"/>
              <a:t>Fifth level</a:t>
            </a:r>
            <a:endParaRPr lang="en-US" altLang="is-I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128251" y="6096001"/>
            <a:ext cx="5757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B262D"/>
                </a:solidFill>
                <a:latin typeface="Arial" panose="020B0604020202020204" pitchFamily="34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1221A80C-AB67-483A-BD7D-9701E8FB3F59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351618" y="6096001"/>
            <a:ext cx="760518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9B262D"/>
                </a:solidFill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r>
              <a:rPr lang="is-IS" smtClean="0"/>
              <a:t>SSJ</a:t>
            </a:r>
            <a:endParaRPr lang="is-I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096001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B262D"/>
                </a:solidFill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r>
              <a:rPr lang="is-IS" smtClean="0"/>
              <a:t>24.3.2017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796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404040"/>
          </a:solidFill>
          <a:latin typeface="Arial"/>
          <a:ea typeface="Arial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pitchFamily="23" charset="0"/>
          <a:ea typeface="Arial" pitchFamily="27" charset="0"/>
          <a:cs typeface="Arial" pitchFamily="2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pitchFamily="23" charset="0"/>
          <a:ea typeface="Arial" pitchFamily="27" charset="0"/>
          <a:cs typeface="Arial" pitchFamily="2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pitchFamily="23" charset="0"/>
          <a:ea typeface="Arial" pitchFamily="27" charset="0"/>
          <a:cs typeface="Arial" pitchFamily="2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404040"/>
          </a:solidFill>
          <a:latin typeface="Arial" pitchFamily="23" charset="0"/>
          <a:ea typeface="Arial" pitchFamily="27" charset="0"/>
          <a:cs typeface="Arial" pitchFamily="2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67 Bold Condensed" charset="0"/>
          <a:ea typeface="Geneva" pitchFamily="-112" charset="-128"/>
          <a:cs typeface="Geneva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67 Bold Condensed" charset="0"/>
          <a:ea typeface="Geneva" pitchFamily="-112" charset="-128"/>
          <a:cs typeface="Geneva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67 Bold Condensed" charset="0"/>
          <a:ea typeface="Geneva" pitchFamily="-112" charset="-128"/>
          <a:cs typeface="Geneva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67 Bold Condensed" charset="0"/>
          <a:ea typeface="Geneva" pitchFamily="-112" charset="-128"/>
          <a:cs typeface="Geneva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/>
          <a:ea typeface="Arial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595959"/>
          </a:solidFill>
          <a:latin typeface="Arial"/>
          <a:ea typeface="Arial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9B262D"/>
          </a:solidFill>
          <a:latin typeface="Arial"/>
          <a:ea typeface="Arial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/>
          <a:ea typeface="Arial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Arial"/>
          <a:ea typeface="Arial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iaj@unak.i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unak.i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ctrTitle"/>
          </p:nvPr>
        </p:nvSpPr>
        <p:spPr>
          <a:xfrm>
            <a:off x="2514600" y="1463040"/>
            <a:ext cx="7391400" cy="1180407"/>
          </a:xfrm>
        </p:spPr>
        <p:txBody>
          <a:bodyPr>
            <a:normAutofit/>
          </a:bodyPr>
          <a:lstStyle/>
          <a:p>
            <a:pPr algn="ctr"/>
            <a:r>
              <a:rPr lang="is-IS" noProof="0" dirty="0"/>
              <a:t>Skipulag kennslu í </a:t>
            </a:r>
            <a:r>
              <a:rPr lang="is-IS" noProof="0" dirty="0" smtClean="0"/>
              <a:t>sérnámi í heilsugæsluhjúkrun,</a:t>
            </a:r>
            <a:br>
              <a:rPr lang="is-IS" noProof="0" dirty="0" smtClean="0"/>
            </a:br>
            <a:r>
              <a:rPr lang="is-IS" noProof="0" dirty="0" smtClean="0"/>
              <a:t> stefna HA </a:t>
            </a:r>
            <a:r>
              <a:rPr lang="is-IS" noProof="0" dirty="0"/>
              <a:t>í </a:t>
            </a:r>
            <a:r>
              <a:rPr lang="is-IS" noProof="0" dirty="0" smtClean="0"/>
              <a:t>sveigjanlegu námi</a:t>
            </a:r>
            <a:r>
              <a:rPr lang="is-IS" noProof="0" dirty="0"/>
              <a:t>	</a:t>
            </a:r>
            <a:endParaRPr lang="is-IS" altLang="is-IS" cap="none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Subtitle 5"/>
          <p:cNvSpPr>
            <a:spLocks noGrp="1"/>
          </p:cNvSpPr>
          <p:nvPr>
            <p:ph type="subTitle" idx="1"/>
          </p:nvPr>
        </p:nvSpPr>
        <p:spPr>
          <a:xfrm>
            <a:off x="2514600" y="2997200"/>
            <a:ext cx="7391400" cy="736600"/>
          </a:xfrm>
        </p:spPr>
        <p:txBody>
          <a:bodyPr>
            <a:noAutofit/>
          </a:bodyPr>
          <a:lstStyle/>
          <a:p>
            <a:r>
              <a:rPr lang="is-IS" altLang="is-IS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Sigríður Sía Jónsdóttir</a:t>
            </a:r>
          </a:p>
          <a:p>
            <a:r>
              <a:rPr lang="is-IS" altLang="is-IS" sz="2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Lektor HA</a:t>
            </a:r>
          </a:p>
        </p:txBody>
      </p:sp>
      <p:sp>
        <p:nvSpPr>
          <p:cNvPr id="614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51088" y="3886200"/>
            <a:ext cx="7391400" cy="381000"/>
          </a:xfrm>
        </p:spPr>
        <p:txBody>
          <a:bodyPr/>
          <a:lstStyle/>
          <a:p>
            <a:pPr algn="r"/>
            <a:r>
              <a:rPr lang="is-IS" altLang="is-IS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24.mars 2017</a:t>
            </a:r>
          </a:p>
        </p:txBody>
      </p:sp>
    </p:spTree>
    <p:extLst>
      <p:ext uri="{BB962C8B-B14F-4D97-AF65-F5344CB8AC3E}">
        <p14:creationId xmlns:p14="http://schemas.microsoft.com/office/powerpoint/2010/main" val="16295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Markmið með náminu - Heilsugæsla </a:t>
            </a:r>
            <a:r>
              <a:rPr lang="is-IS" dirty="0"/>
              <a:t>í </a:t>
            </a:r>
            <a:r>
              <a:rPr lang="is-IS" dirty="0" smtClean="0"/>
              <a:t>héraði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Styrkja einstaklinga sem starfa innan heilbrigðisþjónustunnar til að vinna að þróun og framgangi hennar.</a:t>
            </a:r>
          </a:p>
          <a:p>
            <a:endParaRPr lang="is-IS" dirty="0" smtClean="0"/>
          </a:p>
          <a:p>
            <a:r>
              <a:rPr lang="is-IS" dirty="0" smtClean="0"/>
              <a:t>Efla heilbrigðisstarfsfólk til áhrifa </a:t>
            </a:r>
            <a:r>
              <a:rPr lang="is-IS" dirty="0"/>
              <a:t>innan </a:t>
            </a:r>
            <a:r>
              <a:rPr lang="is-IS" dirty="0" smtClean="0"/>
              <a:t>heilbrigðis - samfélags- </a:t>
            </a:r>
            <a:r>
              <a:rPr lang="is-IS" dirty="0"/>
              <a:t>og </a:t>
            </a:r>
            <a:r>
              <a:rPr lang="is-IS" dirty="0" smtClean="0"/>
              <a:t>menntageirans.</a:t>
            </a:r>
          </a:p>
          <a:p>
            <a:endParaRPr lang="is-IS" dirty="0"/>
          </a:p>
          <a:p>
            <a:r>
              <a:rPr lang="is-IS" dirty="0" smtClean="0"/>
              <a:t>Efla sjálfstæði og lausnarmiðaða nálgun, viðbrögð í bráðaaðstæðum, náttúruhamförum og þverfaglegri teymisvinnu </a:t>
            </a: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8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809" y="1250562"/>
            <a:ext cx="10972800" cy="1143000"/>
          </a:xfrm>
        </p:spPr>
        <p:txBody>
          <a:bodyPr/>
          <a:lstStyle/>
          <a:p>
            <a:r>
              <a:rPr lang="is-IS" dirty="0" smtClean="0"/>
              <a:t>Heilsugæsla í Héraði – fræðileg lína</a:t>
            </a:r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1" y="2406316"/>
            <a:ext cx="48006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Heilsugæsla og heilsuefling  (10e</a:t>
            </a: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Bráðaþjónusta (10e) 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Heilbrigði og heilbrigðisþjónusta (10e)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 (10e)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8158" y="2449988"/>
            <a:ext cx="4105275" cy="15843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40 </a:t>
            </a:r>
            <a:r>
              <a:rPr kumimoji="0" lang="is-I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eininga diplómanám </a:t>
            </a:r>
            <a:r>
              <a:rPr kumimoji="0" lang="is-IS" sz="1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ætlað starfsfólki í heilbrigðiskerfinu eftir fyrstu háskólagráðu</a:t>
            </a:r>
            <a:endParaRPr kumimoji="0" lang="is-I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618387"/>
            <a:ext cx="3673475" cy="13684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120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s-I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eininga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s-I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meistaragráða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6285" y="4282753"/>
            <a:ext cx="400651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Eigindlegar  rannsóknir (10e)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Megindlegar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rannsóknir  (10e)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Rannsóknarverkefni (60e)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43433" y="2887579"/>
            <a:ext cx="1010776" cy="1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119937" y="3606645"/>
            <a:ext cx="0" cy="676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5045075" y="4744418"/>
            <a:ext cx="1921210" cy="738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7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Hluti hópsins, haustið 2015, sem byrjaði í klínísku og bóklegu línunum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09799"/>
            <a:ext cx="7247021" cy="3886202"/>
          </a:xfrm>
        </p:spPr>
        <p:txBody>
          <a:bodyPr/>
          <a:lstStyle/>
          <a:p>
            <a:endParaRPr lang="is-I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s-IS" dirty="0">
              <a:solidFill>
                <a:srgbClr val="FF0000"/>
              </a:solidFill>
            </a:endParaRPr>
          </a:p>
          <a:p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81" y="1973179"/>
            <a:ext cx="7563646" cy="412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5" y="1066799"/>
            <a:ext cx="7243011" cy="1143000"/>
          </a:xfrm>
          <a:solidFill>
            <a:schemeClr val="accent3"/>
          </a:solidFill>
        </p:spPr>
        <p:txBody>
          <a:bodyPr/>
          <a:lstStyle/>
          <a:p>
            <a:r>
              <a:rPr lang="is-IS" dirty="0"/>
              <a:t>Stefna HA í sveigjanlegu námi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Allt nám við Háskólann á </a:t>
            </a:r>
            <a:r>
              <a:rPr lang="is-IS" dirty="0" smtClean="0"/>
              <a:t>Akureyri.</a:t>
            </a:r>
          </a:p>
          <a:p>
            <a:r>
              <a:rPr lang="is-IS" dirty="0" smtClean="0"/>
              <a:t>Skyldumæting er í </a:t>
            </a:r>
            <a:r>
              <a:rPr lang="is-IS" dirty="0"/>
              <a:t>stuttar kennslulotur á Akureyri </a:t>
            </a:r>
            <a:r>
              <a:rPr lang="is-IS" dirty="0" smtClean="0"/>
              <a:t>þar </a:t>
            </a:r>
            <a:r>
              <a:rPr lang="is-IS" dirty="0"/>
              <a:t>sem megináhersla er lögð á </a:t>
            </a:r>
            <a:r>
              <a:rPr lang="is-IS" dirty="0" smtClean="0"/>
              <a:t>verkefnavinnu </a:t>
            </a:r>
            <a:r>
              <a:rPr lang="is-IS" dirty="0"/>
              <a:t>og umræður</a:t>
            </a:r>
            <a:r>
              <a:rPr lang="is-IS" dirty="0" smtClean="0"/>
              <a:t>.</a:t>
            </a:r>
          </a:p>
          <a:p>
            <a:r>
              <a:rPr lang="is-IS" dirty="0"/>
              <a:t>Námsefnið er </a:t>
            </a:r>
            <a:r>
              <a:rPr lang="is-IS" dirty="0" smtClean="0"/>
              <a:t>aðgengilegt </a:t>
            </a:r>
            <a:r>
              <a:rPr lang="is-IS" dirty="0"/>
              <a:t>á </a:t>
            </a:r>
            <a:r>
              <a:rPr lang="is-IS" dirty="0" smtClean="0"/>
              <a:t>vefnum, meðal </a:t>
            </a:r>
            <a:r>
              <a:rPr lang="is-IS" dirty="0"/>
              <a:t>annars er notast við upptökur, </a:t>
            </a:r>
            <a:r>
              <a:rPr lang="is-IS" dirty="0" err="1"/>
              <a:t>þulaðar</a:t>
            </a:r>
            <a:r>
              <a:rPr lang="is-IS" dirty="0"/>
              <a:t> </a:t>
            </a:r>
            <a:r>
              <a:rPr lang="is-IS" dirty="0" smtClean="0"/>
              <a:t>glærur, umræðuþræði á netinu. </a:t>
            </a:r>
          </a:p>
          <a:p>
            <a:r>
              <a:rPr lang="is-IS" dirty="0" smtClean="0"/>
              <a:t>Samskipti </a:t>
            </a:r>
            <a:r>
              <a:rPr lang="is-IS" dirty="0"/>
              <a:t>fara </a:t>
            </a:r>
            <a:r>
              <a:rPr lang="is-IS" dirty="0" smtClean="0"/>
              <a:t>fram </a:t>
            </a:r>
            <a:r>
              <a:rPr lang="is-IS" dirty="0"/>
              <a:t>í gegnum vefsíður námskeiðanna og netkennslukerfi tengd þeim</a:t>
            </a:r>
            <a:r>
              <a:rPr lang="is-IS" dirty="0" smtClean="0"/>
              <a:t>.</a:t>
            </a:r>
            <a:endParaRPr lang="is-IS" dirty="0"/>
          </a:p>
          <a:p>
            <a:r>
              <a:rPr lang="is-IS" dirty="0" smtClean="0"/>
              <a:t>* Mikilvægt </a:t>
            </a:r>
            <a:r>
              <a:rPr lang="is-IS" dirty="0"/>
              <a:t>er að fjarnemar hafi </a:t>
            </a:r>
            <a:r>
              <a:rPr lang="is-IS" dirty="0" smtClean="0"/>
              <a:t>öfluga nettengingu heimavið.</a:t>
            </a:r>
          </a:p>
          <a:p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pic>
        <p:nvPicPr>
          <p:cNvPr id="6" name="Picture 2" descr="Image may contain: people sitting, screen and in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854" y="1066799"/>
            <a:ext cx="2985893" cy="17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97" y="1057430"/>
            <a:ext cx="9601200" cy="801534"/>
          </a:xfrm>
        </p:spPr>
        <p:txBody>
          <a:bodyPr/>
          <a:lstStyle/>
          <a:p>
            <a:r>
              <a:rPr lang="en-US" b="1" dirty="0" err="1" smtClean="0"/>
              <a:t>Sveigjanlegt</a:t>
            </a:r>
            <a:r>
              <a:rPr lang="en-US" b="1" dirty="0" smtClean="0"/>
              <a:t> </a:t>
            </a:r>
            <a:r>
              <a:rPr lang="en-US" b="1" dirty="0" err="1" smtClean="0"/>
              <a:t>nám</a:t>
            </a:r>
            <a:r>
              <a:rPr lang="en-US" b="1" dirty="0" smtClean="0"/>
              <a:t> </a:t>
            </a:r>
            <a:r>
              <a:rPr lang="en-US" b="1" dirty="0" err="1" smtClean="0"/>
              <a:t>við</a:t>
            </a:r>
            <a:r>
              <a:rPr lang="en-US" b="1" dirty="0" smtClean="0"/>
              <a:t> HA </a:t>
            </a:r>
            <a:r>
              <a:rPr lang="en-US" b="1" dirty="0" err="1" smtClean="0"/>
              <a:t>er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96" y="1858964"/>
            <a:ext cx="109728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einhverju</a:t>
            </a:r>
            <a:r>
              <a:rPr lang="en-US" dirty="0" smtClean="0"/>
              <a:t> </a:t>
            </a:r>
            <a:r>
              <a:rPr lang="en-US" dirty="0" err="1" smtClean="0"/>
              <a:t>leyti</a:t>
            </a:r>
            <a:r>
              <a:rPr lang="en-US" dirty="0" smtClean="0"/>
              <a:t> </a:t>
            </a:r>
            <a:r>
              <a:rPr lang="en-US" dirty="0" err="1" smtClean="0"/>
              <a:t>óháð</a:t>
            </a:r>
            <a:r>
              <a:rPr lang="en-US" dirty="0" smtClean="0"/>
              <a:t> </a:t>
            </a:r>
            <a:r>
              <a:rPr lang="en-US" dirty="0" err="1" smtClean="0"/>
              <a:t>stað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stund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Áhersla</a:t>
            </a:r>
            <a:r>
              <a:rPr lang="en-US" dirty="0" smtClean="0"/>
              <a:t> á </a:t>
            </a:r>
            <a:r>
              <a:rPr lang="en-US" dirty="0" err="1"/>
              <a:t>s</a:t>
            </a:r>
            <a:r>
              <a:rPr lang="en-US" dirty="0" err="1" smtClean="0"/>
              <a:t>amskipti</a:t>
            </a:r>
            <a:r>
              <a:rPr lang="en-US" dirty="0" smtClean="0"/>
              <a:t> </a:t>
            </a:r>
            <a:r>
              <a:rPr lang="en-US" dirty="0" err="1" smtClean="0"/>
              <a:t>milli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nemenda-nemenda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kennara-nemanda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Námið</a:t>
            </a:r>
            <a:r>
              <a:rPr lang="en-US" dirty="0" smtClean="0"/>
              <a:t> á </a:t>
            </a:r>
            <a:r>
              <a:rPr lang="en-US" dirty="0" err="1" smtClean="0"/>
              <a:t>sér</a:t>
            </a:r>
            <a:r>
              <a:rPr lang="en-US" dirty="0" smtClean="0"/>
              <a:t> </a:t>
            </a:r>
            <a:r>
              <a:rPr lang="en-US" dirty="0" err="1" smtClean="0"/>
              <a:t>stað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netinu</a:t>
            </a:r>
            <a:r>
              <a:rPr lang="en-US" dirty="0" smtClean="0"/>
              <a:t> + Akureyri + </a:t>
            </a:r>
            <a:r>
              <a:rPr lang="en-US" dirty="0" err="1" smtClean="0"/>
              <a:t>heimabyggð</a:t>
            </a:r>
            <a:r>
              <a:rPr lang="en-US" dirty="0" smtClean="0"/>
              <a:t> </a:t>
            </a:r>
            <a:r>
              <a:rPr lang="en-US" dirty="0" err="1" smtClean="0"/>
              <a:t>nemenda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Er</a:t>
            </a:r>
            <a:r>
              <a:rPr lang="en-US" dirty="0" smtClean="0"/>
              <a:t> í </a:t>
            </a:r>
            <a:r>
              <a:rPr lang="en-US" dirty="0" err="1" smtClean="0"/>
              <a:t>stöðugri</a:t>
            </a:r>
            <a:r>
              <a:rPr lang="en-US" dirty="0" smtClean="0"/>
              <a:t> </a:t>
            </a:r>
            <a:r>
              <a:rPr lang="en-US" dirty="0" err="1" smtClean="0"/>
              <a:t>þróun</a:t>
            </a:r>
            <a:r>
              <a:rPr lang="en-US" sz="1400" i="1" dirty="0" smtClean="0">
                <a:solidFill>
                  <a:prstClr val="white"/>
                </a:solidFill>
                <a:sym typeface="Arial"/>
              </a:rPr>
              <a:t>								</a:t>
            </a:r>
          </a:p>
          <a:p>
            <a:pPr marL="0" indent="0">
              <a:buNone/>
            </a:pPr>
            <a:endParaRPr lang="en-US" sz="1400" i="1" dirty="0" smtClean="0">
              <a:solidFill>
                <a:prstClr val="white"/>
              </a:solidFill>
              <a:sym typeface="Arial"/>
            </a:endParaRPr>
          </a:p>
          <a:p>
            <a:pPr marL="0" indent="0">
              <a:buNone/>
            </a:pPr>
            <a:endParaRPr lang="en-US" sz="1400" i="1" dirty="0">
              <a:solidFill>
                <a:prstClr val="white"/>
              </a:solidFill>
              <a:sym typeface="Arial"/>
            </a:endParaRPr>
          </a:p>
          <a:p>
            <a:pPr marL="0" indent="0" algn="r">
              <a:buNone/>
            </a:pPr>
            <a:r>
              <a:rPr lang="is-I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Auðbjörg Björnsdóttir </a:t>
            </a:r>
            <a:r>
              <a:rPr lang="is-IS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is-I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 smtClean="0">
                <a:sym typeface="Arial"/>
              </a:rPr>
              <a:t>k</a:t>
            </a:r>
            <a:r>
              <a:rPr lang="en-US" sz="1600" dirty="0" err="1" smtClean="0">
                <a:sym typeface="Arial"/>
              </a:rPr>
              <a:t>ennslufræðingur</a:t>
            </a:r>
            <a:r>
              <a:rPr lang="en-US" sz="1600" dirty="0" smtClean="0">
                <a:sym typeface="Arial"/>
              </a:rPr>
              <a:t> </a:t>
            </a:r>
            <a:endParaRPr lang="en-US" sz="1600" dirty="0">
              <a:sym typeface="Arial"/>
            </a:endParaRPr>
          </a:p>
          <a:p>
            <a:pPr marL="0" indent="0" algn="r">
              <a:buNone/>
            </a:pPr>
            <a:r>
              <a:rPr lang="is-I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forstöðumaður Kennslumiðstöðvar HA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5891" y="1220238"/>
            <a:ext cx="3840692" cy="28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</a:rPr>
              <a:t>24.3.2017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</a:rPr>
              <a:t>SSJ</a:t>
            </a:r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Stefna HA í sveigjanlegu </a:t>
            </a:r>
            <a:r>
              <a:rPr lang="is-IS" dirty="0" smtClean="0"/>
              <a:t>hjúkrunarnámi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8" y="2209799"/>
            <a:ext cx="10531643" cy="3886202"/>
          </a:xfrm>
        </p:spPr>
        <p:txBody>
          <a:bodyPr/>
          <a:lstStyle/>
          <a:p>
            <a:r>
              <a:rPr lang="is-IS" dirty="0" smtClean="0">
                <a:solidFill>
                  <a:schemeClr val="tx1"/>
                </a:solidFill>
              </a:rPr>
              <a:t>Frá 2016 – </a:t>
            </a:r>
            <a:r>
              <a:rPr lang="is-IS" u="sng" dirty="0" smtClean="0">
                <a:solidFill>
                  <a:schemeClr val="tx1"/>
                </a:solidFill>
              </a:rPr>
              <a:t>allt grunnnámið </a:t>
            </a:r>
            <a:r>
              <a:rPr lang="is-IS" dirty="0" smtClean="0">
                <a:solidFill>
                  <a:srgbClr val="FF0000"/>
                </a:solidFill>
              </a:rPr>
              <a:t>staðarnám og á netinu. </a:t>
            </a:r>
          </a:p>
          <a:p>
            <a:r>
              <a:rPr lang="is-IS" sz="2600" dirty="0" smtClean="0">
                <a:solidFill>
                  <a:schemeClr val="tx1"/>
                </a:solidFill>
              </a:rPr>
              <a:t>Skyldumæting í 1 – 2 lotur (5 -10 dagar í senn) á hverju misseri.</a:t>
            </a:r>
          </a:p>
          <a:p>
            <a:pPr lvl="1"/>
            <a:r>
              <a:rPr lang="is-IS" dirty="0" smtClean="0">
                <a:solidFill>
                  <a:schemeClr val="tx1"/>
                </a:solidFill>
              </a:rPr>
              <a:t>Verkleg kennsla / þjálfun /  umræðufundir.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Klínískt nám á heilbrigðisstofnunum um allt land.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55 </a:t>
            </a:r>
            <a:r>
              <a:rPr lang="is-IS" dirty="0">
                <a:solidFill>
                  <a:schemeClr val="tx1"/>
                </a:solidFill>
              </a:rPr>
              <a:t>nemendur í </a:t>
            </a:r>
            <a:r>
              <a:rPr lang="is-IS" dirty="0" smtClean="0">
                <a:solidFill>
                  <a:schemeClr val="tx1"/>
                </a:solidFill>
              </a:rPr>
              <a:t>hjúkrun komast áfram eftir „</a:t>
            </a:r>
            <a:r>
              <a:rPr lang="is-IS" dirty="0" err="1" smtClean="0">
                <a:solidFill>
                  <a:schemeClr val="tx1"/>
                </a:solidFill>
              </a:rPr>
              <a:t>klásus</a:t>
            </a:r>
            <a:r>
              <a:rPr lang="is-IS" dirty="0">
                <a:solidFill>
                  <a:schemeClr val="tx1"/>
                </a:solidFill>
              </a:rPr>
              <a:t>“ próf á </a:t>
            </a:r>
            <a:r>
              <a:rPr lang="is-IS" dirty="0" smtClean="0">
                <a:solidFill>
                  <a:schemeClr val="tx1"/>
                </a:solidFill>
              </a:rPr>
              <a:t>fyrsta misseri. 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Brottfall nemenda eftir „</a:t>
            </a:r>
            <a:r>
              <a:rPr lang="is-IS" dirty="0" err="1" smtClean="0">
                <a:solidFill>
                  <a:schemeClr val="tx1"/>
                </a:solidFill>
              </a:rPr>
              <a:t>klásus</a:t>
            </a:r>
            <a:r>
              <a:rPr lang="is-IS" dirty="0" smtClean="0">
                <a:solidFill>
                  <a:schemeClr val="tx1"/>
                </a:solidFill>
              </a:rPr>
              <a:t>“ hefur aðeins verið 6%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7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85" y="1175084"/>
            <a:ext cx="10972800" cy="4576011"/>
          </a:xfrm>
        </p:spPr>
        <p:txBody>
          <a:bodyPr/>
          <a:lstStyle/>
          <a:p>
            <a:r>
              <a:rPr lang="is-IS" dirty="0" smtClean="0">
                <a:solidFill>
                  <a:schemeClr val="tx1"/>
                </a:solidFill>
              </a:rPr>
              <a:t/>
            </a:r>
            <a:br>
              <a:rPr lang="is-IS" dirty="0" smtClean="0">
                <a:solidFill>
                  <a:schemeClr val="tx1"/>
                </a:solidFill>
              </a:rPr>
            </a:br>
            <a:r>
              <a:rPr lang="is-IS" dirty="0" smtClean="0">
                <a:solidFill>
                  <a:schemeClr val="tx1"/>
                </a:solidFill>
              </a:rPr>
              <a:t/>
            </a:r>
            <a:br>
              <a:rPr lang="is-IS" dirty="0" smtClean="0">
                <a:solidFill>
                  <a:schemeClr val="tx1"/>
                </a:solidFill>
              </a:rPr>
            </a:br>
            <a:r>
              <a:rPr lang="is-IS" dirty="0" smtClean="0">
                <a:solidFill>
                  <a:schemeClr val="tx1"/>
                </a:solidFill>
              </a:rPr>
              <a:t>Við hjá HA viljum </a:t>
            </a:r>
            <a:r>
              <a:rPr lang="is-IS" dirty="0">
                <a:solidFill>
                  <a:schemeClr val="tx1"/>
                </a:solidFill>
              </a:rPr>
              <a:t>eiga lifandi samtal við ykkur til að þróa áfram nám í </a:t>
            </a:r>
            <a:r>
              <a:rPr lang="is-IS" dirty="0" smtClean="0">
                <a:solidFill>
                  <a:schemeClr val="tx1"/>
                </a:solidFill>
              </a:rPr>
              <a:t>heilbrigðisgreinum.</a:t>
            </a:r>
            <a:br>
              <a:rPr lang="is-IS" dirty="0" smtClean="0">
                <a:solidFill>
                  <a:schemeClr val="tx1"/>
                </a:solidFill>
              </a:rPr>
            </a:br>
            <a:r>
              <a:rPr lang="is-IS" dirty="0">
                <a:solidFill>
                  <a:schemeClr val="tx1"/>
                </a:solidFill>
              </a:rPr>
              <a:t/>
            </a:r>
            <a:br>
              <a:rPr lang="is-IS" dirty="0">
                <a:solidFill>
                  <a:schemeClr val="tx1"/>
                </a:solidFill>
              </a:rPr>
            </a:br>
            <a:r>
              <a:rPr lang="is-IS" dirty="0">
                <a:solidFill>
                  <a:schemeClr val="tx1"/>
                </a:solidFill>
              </a:rPr>
              <a:t/>
            </a:r>
            <a:br>
              <a:rPr lang="is-IS" dirty="0">
                <a:solidFill>
                  <a:schemeClr val="tx1"/>
                </a:solidFill>
              </a:rPr>
            </a:b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>Takk fyrir:                         </a:t>
            </a:r>
            <a:r>
              <a:rPr lang="is-IS" dirty="0" smtClean="0">
                <a:hlinkClick r:id="rId3"/>
              </a:rPr>
              <a:t>siaj@</a:t>
            </a:r>
            <a:r>
              <a:rPr lang="is-IS" dirty="0" err="1" smtClean="0">
                <a:hlinkClick r:id="rId3"/>
              </a:rPr>
              <a:t>unak</a:t>
            </a:r>
            <a:r>
              <a:rPr lang="is-IS" dirty="0" smtClean="0">
                <a:hlinkClick r:id="rId3"/>
              </a:rPr>
              <a:t>.is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>heimasíða HA:    </a:t>
            </a:r>
            <a:r>
              <a:rPr lang="is-IS" dirty="0" smtClean="0">
                <a:hlinkClick r:id="rId4"/>
              </a:rPr>
              <a:t>www.</a:t>
            </a:r>
            <a:r>
              <a:rPr lang="is-IS" dirty="0" err="1" smtClean="0">
                <a:hlinkClick r:id="rId4"/>
              </a:rPr>
              <a:t>unak</a:t>
            </a:r>
            <a:r>
              <a:rPr lang="is-IS" dirty="0" smtClean="0">
                <a:hlinkClick r:id="rId4"/>
              </a:rPr>
              <a:t>.is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 </a:t>
            </a:r>
            <a:endParaRPr lang="is-I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6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solidFill>
                  <a:schemeClr val="tx1"/>
                </a:solidFill>
              </a:rPr>
              <a:t>Erindið </a:t>
            </a:r>
            <a:r>
              <a:rPr lang="is-IS" dirty="0"/>
              <a:t>fjallar um: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is-IS" dirty="0">
                <a:solidFill>
                  <a:schemeClr val="tx1"/>
                </a:solidFill>
              </a:rPr>
              <a:t>Sérnám í </a:t>
            </a:r>
            <a:r>
              <a:rPr lang="is-IS" dirty="0" smtClean="0">
                <a:solidFill>
                  <a:schemeClr val="tx1"/>
                </a:solidFill>
              </a:rPr>
              <a:t>heilsugæsluhjúkrun </a:t>
            </a:r>
            <a:r>
              <a:rPr lang="is-IS" dirty="0">
                <a:solidFill>
                  <a:schemeClr val="tx1"/>
                </a:solidFill>
              </a:rPr>
              <a:t>við Háskólann á Akureyri (HA</a:t>
            </a:r>
            <a:r>
              <a:rPr lang="is-IS" dirty="0" smtClean="0">
                <a:solidFill>
                  <a:schemeClr val="tx1"/>
                </a:solidFill>
              </a:rPr>
              <a:t>).</a:t>
            </a:r>
            <a:endParaRPr lang="is-I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is-IS" dirty="0">
                <a:solidFill>
                  <a:schemeClr val="tx1"/>
                </a:solidFill>
              </a:rPr>
              <a:t>Heilsugæslu í héraði, </a:t>
            </a:r>
            <a:r>
              <a:rPr lang="is-IS" dirty="0" smtClean="0">
                <a:solidFill>
                  <a:schemeClr val="tx1"/>
                </a:solidFill>
              </a:rPr>
              <a:t>fræðilegt </a:t>
            </a:r>
            <a:r>
              <a:rPr lang="is-IS" dirty="0">
                <a:solidFill>
                  <a:schemeClr val="tx1"/>
                </a:solidFill>
              </a:rPr>
              <a:t>framhaldsnám </a:t>
            </a:r>
            <a:r>
              <a:rPr lang="is-IS" dirty="0" smtClean="0">
                <a:solidFill>
                  <a:schemeClr val="tx1"/>
                </a:solidFill>
              </a:rPr>
              <a:t>HA.</a:t>
            </a:r>
            <a:endParaRPr lang="is-I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is-IS" dirty="0">
                <a:solidFill>
                  <a:schemeClr val="tx1"/>
                </a:solidFill>
              </a:rPr>
              <a:t>Stefna HA í </a:t>
            </a:r>
            <a:r>
              <a:rPr lang="is-IS" dirty="0" smtClean="0">
                <a:solidFill>
                  <a:schemeClr val="tx1"/>
                </a:solidFill>
              </a:rPr>
              <a:t>sveigjanlegu námi.</a:t>
            </a:r>
            <a:endParaRPr lang="is-IS" dirty="0">
              <a:solidFill>
                <a:schemeClr val="tx1"/>
              </a:solidFill>
            </a:endParaRPr>
          </a:p>
          <a:p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41" y="3429000"/>
            <a:ext cx="3512343" cy="23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1066801"/>
            <a:ext cx="8229600" cy="849313"/>
          </a:xfrm>
        </p:spPr>
        <p:txBody>
          <a:bodyPr/>
          <a:lstStyle/>
          <a:p>
            <a:pPr marL="0" indent="0">
              <a:defRPr/>
            </a:pPr>
            <a:r>
              <a:rPr lang="is-IS" altLang="is-IS" b="1" dirty="0">
                <a:latin typeface="Arial" charset="0"/>
                <a:cs typeface="Arial" charset="0"/>
              </a:rPr>
              <a:t>Sérnám í heilsugæsluhjúkrun</a:t>
            </a:r>
            <a:endParaRPr lang="is-IS" altLang="is-IS" dirty="0">
              <a:latin typeface="Arial" charset="0"/>
              <a:cs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800729"/>
            <a:ext cx="10972800" cy="395036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s-IS" altLang="is-IS" noProof="0" dirty="0" smtClean="0">
                <a:latin typeface="Arial" charset="0"/>
                <a:cs typeface="Arial" charset="0"/>
              </a:rPr>
              <a:t>Markmiðið er:</a:t>
            </a:r>
          </a:p>
          <a:p>
            <a:pPr marL="0" indent="0">
              <a:buNone/>
              <a:defRPr/>
            </a:pPr>
            <a:r>
              <a:rPr lang="is-IS" altLang="is-IS" dirty="0">
                <a:latin typeface="Arial" charset="0"/>
                <a:cs typeface="Arial" charset="0"/>
              </a:rPr>
              <a:t>A</a:t>
            </a:r>
            <a:r>
              <a:rPr lang="is-IS" altLang="is-IS" noProof="0" dirty="0" smtClean="0">
                <a:latin typeface="Arial" charset="0"/>
                <a:cs typeface="Arial" charset="0"/>
              </a:rPr>
              <a:t>ð sérnámshjúkrunarfræðingurinn öðlist </a:t>
            </a:r>
            <a:r>
              <a:rPr lang="is-IS" dirty="0" smtClean="0"/>
              <a:t>dýpri </a:t>
            </a:r>
            <a:r>
              <a:rPr lang="is-IS" dirty="0"/>
              <a:t>þekkingu og </a:t>
            </a:r>
            <a:r>
              <a:rPr lang="is-IS" dirty="0" smtClean="0"/>
              <a:t>auki sérhæfingu sína á </a:t>
            </a:r>
            <a:r>
              <a:rPr lang="is-IS" dirty="0"/>
              <a:t>sviði heilsugæslu í íslensku og alþjóðlegu samhengi. </a:t>
            </a:r>
            <a:endParaRPr lang="is-IS" dirty="0" smtClean="0"/>
          </a:p>
          <a:p>
            <a:pPr marL="0" indent="0">
              <a:buNone/>
              <a:defRPr/>
            </a:pPr>
            <a:endParaRPr lang="is-IS" dirty="0" smtClean="0"/>
          </a:p>
          <a:p>
            <a:pPr marL="0" indent="0">
              <a:buNone/>
              <a:defRPr/>
            </a:pPr>
            <a:r>
              <a:rPr lang="is-IS" dirty="0"/>
              <a:t>E</a:t>
            </a:r>
            <a:r>
              <a:rPr lang="is-IS" dirty="0" smtClean="0"/>
              <a:t>fla </a:t>
            </a:r>
            <a:r>
              <a:rPr lang="is-IS" dirty="0"/>
              <a:t>færni sérnámshjúkrunarfræðinga í að vinna að þróun og framgangi heilsugæslunnar sem og að hafa áhrif innan samfélags- og menntageirans. </a:t>
            </a:r>
            <a:endParaRPr lang="is-IS" dirty="0" smtClean="0"/>
          </a:p>
          <a:p>
            <a:pPr marL="0" indent="0">
              <a:buNone/>
              <a:defRPr/>
            </a:pPr>
            <a:endParaRPr lang="is-IS" dirty="0" smtClean="0"/>
          </a:p>
          <a:p>
            <a:pPr marL="0" indent="0">
              <a:buNone/>
              <a:defRPr/>
            </a:pPr>
            <a:r>
              <a:rPr lang="is-IS" dirty="0" smtClean="0"/>
              <a:t>Áhersla er á lausnarmiðaða </a:t>
            </a:r>
            <a:r>
              <a:rPr lang="is-IS" dirty="0"/>
              <a:t>nálgun sem og þróun og styrkingu sérnámshjúkrunarfræðings sem sjálfstæðs meðferðaraðila í þverfaglegu samstarfi</a:t>
            </a:r>
            <a:r>
              <a:rPr lang="is-IS" sz="2800" dirty="0"/>
              <a:t>. </a:t>
            </a:r>
            <a:endParaRPr lang="is-IS" sz="2800" noProof="0" dirty="0"/>
          </a:p>
          <a:p>
            <a:pPr marL="0" indent="0">
              <a:buNone/>
              <a:defRPr/>
            </a:pPr>
            <a:endParaRPr lang="is-IS" altLang="is-IS" sz="2800" noProof="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is-IS" altLang="is-IS" noProof="0" dirty="0">
              <a:latin typeface="Arial" charset="0"/>
              <a:cs typeface="Arial" charset="0"/>
            </a:endParaRP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9B26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24.3.2017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panose="020B0604020202020204" pitchFamily="34" charset="0"/>
              <a:cs typeface="Geneva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9B26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panose="020B0604020202020204" pitchFamily="34" charset="0"/>
                <a:cs typeface="Geneva" charset="0"/>
              </a:rPr>
              <a:t>SSJ</a:t>
            </a:r>
          </a:p>
        </p:txBody>
      </p:sp>
    </p:spTree>
    <p:extLst>
      <p:ext uri="{BB962C8B-B14F-4D97-AF65-F5344CB8AC3E}">
        <p14:creationId xmlns:p14="http://schemas.microsoft.com/office/powerpoint/2010/main" val="265650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„Saga“ sérnáms í heilsugæsluhjúkrun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Byrjaði 2015 með samvinnu Heilsugæslu höfuðborgarsvæðisins og HA </a:t>
            </a:r>
          </a:p>
          <a:p>
            <a:r>
              <a:rPr lang="is-IS" dirty="0" smtClean="0"/>
              <a:t>Árið 2016</a:t>
            </a:r>
            <a:r>
              <a:rPr lang="is-IS" dirty="0"/>
              <a:t>, </a:t>
            </a:r>
            <a:r>
              <a:rPr lang="is-IS" dirty="0" smtClean="0"/>
              <a:t>bættust 3 heilbrigðisstofnanir í hópinn.</a:t>
            </a:r>
          </a:p>
          <a:p>
            <a:endParaRPr lang="is-IS" dirty="0"/>
          </a:p>
          <a:p>
            <a:r>
              <a:rPr lang="is-IS" dirty="0" smtClean="0"/>
              <a:t>Ragnheiður Ósk Erlendsdóttir, sviðsstjóri á þróunarsvið HH </a:t>
            </a:r>
          </a:p>
          <a:p>
            <a:pPr lvl="1"/>
            <a:r>
              <a:rPr lang="is-IS" dirty="0" smtClean="0"/>
              <a:t>Yfirumsjón / skipuleggur ramman fyrir klíníska námið. </a:t>
            </a:r>
            <a:endParaRPr lang="is-IS" dirty="0"/>
          </a:p>
          <a:p>
            <a:pPr marL="457200" lvl="1" indent="0">
              <a:buNone/>
            </a:pPr>
            <a:endParaRPr lang="is-IS" dirty="0" smtClean="0"/>
          </a:p>
          <a:p>
            <a:r>
              <a:rPr lang="is-IS" dirty="0" smtClean="0"/>
              <a:t>Sigríður Sía Jónsdóttir / Gísli Kort Kristófersson, lektorar við HA</a:t>
            </a:r>
          </a:p>
          <a:p>
            <a:pPr lvl="1"/>
            <a:r>
              <a:rPr lang="is-IS" dirty="0" smtClean="0"/>
              <a:t>ábyrgð á fræðilegum (</a:t>
            </a:r>
            <a:r>
              <a:rPr lang="is-IS" dirty="0" err="1" smtClean="0"/>
              <a:t>akadeímiskum</a:t>
            </a:r>
            <a:r>
              <a:rPr lang="is-IS" dirty="0" smtClean="0"/>
              <a:t>) hluta námsins og </a:t>
            </a:r>
            <a:r>
              <a:rPr lang="is-IS" dirty="0"/>
              <a:t>u</a:t>
            </a:r>
            <a:r>
              <a:rPr lang="is-IS" dirty="0" smtClean="0"/>
              <a:t>mgjörð námsins.</a:t>
            </a: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2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1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is-IS" b="1" dirty="0"/>
              <a:t>Skipulag</a:t>
            </a:r>
            <a:endParaRPr lang="is-I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is-IS" altLang="is-IS" dirty="0">
                <a:latin typeface="Arial" charset="0"/>
                <a:cs typeface="Arial" charset="0"/>
              </a:rPr>
              <a:t>Nemendur eru ráðnir í 80% sérnámsstöðu á </a:t>
            </a:r>
            <a:r>
              <a:rPr lang="is-IS" altLang="is-IS" dirty="0" smtClean="0">
                <a:latin typeface="Arial" charset="0"/>
                <a:cs typeface="Arial" charset="0"/>
              </a:rPr>
              <a:t>heilsugæslustöð </a:t>
            </a:r>
            <a:r>
              <a:rPr lang="is-IS" altLang="is-IS" dirty="0">
                <a:latin typeface="Arial" charset="0"/>
                <a:cs typeface="Arial" charset="0"/>
              </a:rPr>
              <a:t>í eitt ár</a:t>
            </a:r>
            <a:r>
              <a:rPr lang="is-IS" altLang="is-IS" dirty="0" smtClean="0">
                <a:latin typeface="Arial" charset="0"/>
                <a:cs typeface="Arial" charset="0"/>
              </a:rPr>
              <a:t>.  </a:t>
            </a:r>
            <a:endParaRPr lang="is-IS" altLang="is-IS" dirty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s-IS" altLang="is-IS" dirty="0">
                <a:latin typeface="Arial" charset="0"/>
                <a:cs typeface="Arial" charset="0"/>
              </a:rPr>
              <a:t>Klínísk þjálfun </a:t>
            </a:r>
            <a:r>
              <a:rPr lang="is-IS" altLang="is-IS" dirty="0" smtClean="0">
                <a:latin typeface="Arial" charset="0"/>
                <a:cs typeface="Arial" charset="0"/>
              </a:rPr>
              <a:t>byggir </a:t>
            </a:r>
            <a:r>
              <a:rPr lang="is-IS" altLang="is-IS" dirty="0">
                <a:latin typeface="Arial" charset="0"/>
                <a:cs typeface="Arial" charset="0"/>
              </a:rPr>
              <a:t>á gagnreyndum starfsháttum </a:t>
            </a:r>
            <a:r>
              <a:rPr lang="is-IS" altLang="is-IS" dirty="0" smtClean="0">
                <a:latin typeface="Arial" charset="0"/>
                <a:cs typeface="Arial" charset="0"/>
              </a:rPr>
              <a:t>undir </a:t>
            </a:r>
            <a:r>
              <a:rPr lang="is-IS" altLang="is-IS" dirty="0">
                <a:latin typeface="Arial" charset="0"/>
                <a:cs typeface="Arial" charset="0"/>
              </a:rPr>
              <a:t>handleiðslu lærimeistara á heilsugæslustöð</a:t>
            </a:r>
            <a:r>
              <a:rPr lang="is-IS" altLang="is-IS" dirty="0" smtClean="0">
                <a:latin typeface="Arial" charset="0"/>
                <a:cs typeface="Arial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is-IS" altLang="is-IS" dirty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s-IS" altLang="is-IS" dirty="0" smtClean="0">
                <a:latin typeface="Arial" panose="020B0604020202020204" pitchFamily="34" charset="0"/>
                <a:cs typeface="Arial" panose="020B0604020202020204" pitchFamily="34" charset="0"/>
              </a:rPr>
              <a:t>Bóklegar </a:t>
            </a:r>
            <a: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  <a:t>kennslulotur í Reykjavík, </a:t>
            </a:r>
          </a:p>
          <a:p>
            <a:pPr marL="0" indent="0">
              <a:buNone/>
            </a:pPr>
            <a: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  <a:t>	haust og vor, 2 – 3 lotur.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  <a:t>Bóklegar lotur við HA – 3 á misseri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  <a:t>Hver lota er 5 – 7 dagar.</a:t>
            </a:r>
          </a:p>
          <a:p>
            <a:pPr>
              <a:buFont typeface="Arial" charset="0"/>
              <a:buChar char="•"/>
              <a:defRPr/>
            </a:pPr>
            <a:endParaRPr lang="is-IS" altLang="is-I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is-IS" altLang="is-I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s-IS" altLang="is-I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altLang="is-I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Date Placeholder 4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9B26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panose="020B0604020202020204" pitchFamily="34" charset="0"/>
                <a:cs typeface="Geneva" charset="0"/>
              </a:rPr>
              <a:t>24.3.2017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panose="020B0604020202020204" pitchFamily="34" charset="0"/>
              <a:cs typeface="Geneva" charset="0"/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9B26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panose="020B0604020202020204" pitchFamily="34" charset="0"/>
                <a:cs typeface="Geneva" charset="0"/>
              </a:rPr>
              <a:t>SSJ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panose="020B0604020202020204" pitchFamily="34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32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lærimeistarar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s-IS" altLang="is-I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s-IS" altLang="is-IS" dirty="0" smtClean="0">
                <a:latin typeface="Arial" panose="020B0604020202020204" pitchFamily="34" charset="0"/>
                <a:cs typeface="Arial" panose="020B0604020202020204" pitchFamily="34" charset="0"/>
              </a:rPr>
              <a:t>Hjúkrunarfræðingur</a:t>
            </a:r>
          </a:p>
          <a:p>
            <a: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s-IS" altLang="is-IS" dirty="0" smtClean="0">
                <a:latin typeface="Arial" panose="020B0604020202020204" pitchFamily="34" charset="0"/>
                <a:cs typeface="Arial" panose="020B0604020202020204" pitchFamily="34" charset="0"/>
              </a:rPr>
              <a:t>eð </a:t>
            </a:r>
            <a: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  <a:t>a. m.k. meistaragráðu. </a:t>
            </a:r>
          </a:p>
          <a:p>
            <a: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  <a:t>Fimm ára starfsreynslu í heilsugæsluhjúkrun.</a:t>
            </a:r>
          </a:p>
          <a:p>
            <a: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  <a:t>Starfar í dag innan heilsugæslunnar.</a:t>
            </a:r>
          </a:p>
          <a:p>
            <a:pPr marL="0" indent="0">
              <a:buNone/>
            </a:pPr>
            <a:endParaRPr lang="is-IS" altLang="is-I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s-IS" altLang="is-I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s-IS" altLang="is-I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 dirty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809" y="4750545"/>
            <a:ext cx="1155647" cy="1789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204" y="4878045"/>
            <a:ext cx="1064191" cy="1734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5757" y="4750545"/>
            <a:ext cx="1182007" cy="1710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309" y="3544597"/>
            <a:ext cx="1102493" cy="1480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9183" y="3117564"/>
            <a:ext cx="1054395" cy="1719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7471" y="1378009"/>
            <a:ext cx="1160894" cy="1809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8888826">
            <a:off x="7710309" y="2712825"/>
            <a:ext cx="375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Sýnishorn af lærimeisturunum</a:t>
            </a:r>
          </a:p>
        </p:txBody>
      </p:sp>
    </p:spTree>
    <p:extLst>
      <p:ext uri="{BB962C8B-B14F-4D97-AF65-F5344CB8AC3E}">
        <p14:creationId xmlns:p14="http://schemas.microsoft.com/office/powerpoint/2010/main" val="26620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Sérnám í heilsugæsluhjúkrun</a:t>
            </a: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9B262D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srgbClr val="9B262D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2209802"/>
            <a:ext cx="4106779" cy="14838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s-I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is-I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eininga diplómanám fyrir hjúkrunarfræðinga í heilsugæslu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2904" y="4522135"/>
            <a:ext cx="3673475" cy="13684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120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s-I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eininga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s-I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meistaragráða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7368" y="1227221"/>
            <a:ext cx="4848727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Heilsugæsla og heilsuefling  (10e)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Heilbrigði og heilbrigðisþjónusta (10e)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 (10e)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Heilsuvernd í heilsugæslu (5e)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 á líkamlegri og andlegri heilsu (5e)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Skjólstæðingar heilsugæslunnar með fjölþættan heilsufarsvanda (5e)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Klínísk lyfjafræði (5e)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Klínískt val í heilsugæsluhjúkrun (5e)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Styðjandi samtalsmeðferð og </a:t>
            </a: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fjölskylduhjúkrun 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(5e</a:t>
            </a: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4253" y="4752474"/>
            <a:ext cx="417495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Eigindlegar  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rannsóknir (10e)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Megindlegar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rannsóknir  (10e)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Rannsóknarverkefni </a:t>
            </a:r>
            <a:r>
              <a:rPr kumimoji="0" lang="is-I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(40e</a:t>
            </a:r>
            <a:r>
              <a:rPr kumimoji="0" lang="is-I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is-I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16379" y="2658979"/>
            <a:ext cx="1925053" cy="1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480884" y="4366542"/>
            <a:ext cx="12032" cy="385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  <a:endCxn id="8" idx="3"/>
          </p:cNvCxnSpPr>
          <p:nvPr/>
        </p:nvCxnSpPr>
        <p:spPr>
          <a:xfrm flipH="1" flipV="1">
            <a:off x="4716379" y="5206348"/>
            <a:ext cx="2237874" cy="7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1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noProof="0" dirty="0" smtClean="0"/>
              <a:t>Fyrstu sérnámshjúkrunarfræðingarnir </a:t>
            </a:r>
            <a:br>
              <a:rPr lang="is-IS" noProof="0" dirty="0" smtClean="0"/>
            </a:br>
            <a:r>
              <a:rPr lang="is-IS" noProof="0" dirty="0" smtClean="0"/>
              <a:t>luku námi 31. júlí 2016 </a:t>
            </a:r>
            <a:endParaRPr lang="is-IS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138880" cy="401562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24.3.2017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SSJ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2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             Heilsugæsla </a:t>
            </a:r>
            <a:r>
              <a:rPr lang="is-IS" dirty="0"/>
              <a:t>í héraði – </a:t>
            </a:r>
            <a:r>
              <a:rPr lang="is-IS" dirty="0">
                <a:solidFill>
                  <a:schemeClr val="tx1"/>
                </a:solidFill>
              </a:rPr>
              <a:t>Fræðilega námslínan</a:t>
            </a:r>
            <a:br>
              <a:rPr lang="is-IS" dirty="0">
                <a:solidFill>
                  <a:schemeClr val="tx1"/>
                </a:solidFill>
              </a:rPr>
            </a:br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 charset="0"/>
                <a:cs typeface="+mn-cs"/>
              </a:rPr>
              <a:t>SSJ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alt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+mn-cs"/>
              </a:rPr>
              <a:t>24.3.2017</a:t>
            </a:r>
            <a:endParaRPr kumimoji="0" lang="is-IS" altLang="is-I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61" y="1938483"/>
            <a:ext cx="4522765" cy="3017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6" y="3544822"/>
            <a:ext cx="3533274" cy="2355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23" y="1644317"/>
            <a:ext cx="3277245" cy="24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610</Words>
  <Application>Microsoft Office PowerPoint</Application>
  <PresentationFormat>Widescreen</PresentationFormat>
  <Paragraphs>147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Frutiger 67 Bold Condensed</vt:lpstr>
      <vt:lpstr>Geneva</vt:lpstr>
      <vt:lpstr>Wingdings</vt:lpstr>
      <vt:lpstr>ヒラギノ角ゴ Pro W3</vt:lpstr>
      <vt:lpstr>1_Office Theme</vt:lpstr>
      <vt:lpstr>2_Office Theme</vt:lpstr>
      <vt:lpstr>3_Office Theme</vt:lpstr>
      <vt:lpstr>Skipulag kennslu í sérnámi í heilsugæsluhjúkrun,  stefna HA í sveigjanlegu námi </vt:lpstr>
      <vt:lpstr>Erindið fjallar um:</vt:lpstr>
      <vt:lpstr>Sérnám í heilsugæsluhjúkrun</vt:lpstr>
      <vt:lpstr>„Saga“ sérnáms í heilsugæsluhjúkrun</vt:lpstr>
      <vt:lpstr>Skipulag</vt:lpstr>
      <vt:lpstr>lærimeistarar</vt:lpstr>
      <vt:lpstr>Sérnám í heilsugæsluhjúkrun</vt:lpstr>
      <vt:lpstr>Fyrstu sérnámshjúkrunarfræðingarnir  luku námi 31. júlí 2016 </vt:lpstr>
      <vt:lpstr>             Heilsugæsla í héraði – Fræðilega námslínan </vt:lpstr>
      <vt:lpstr>Markmið með náminu - Heilsugæsla í héraði</vt:lpstr>
      <vt:lpstr>Heilsugæsla í Héraði – fræðileg lína</vt:lpstr>
      <vt:lpstr>Hluti hópsins, haustið 2015, sem byrjaði í klínísku og bóklegu línunum</vt:lpstr>
      <vt:lpstr>Stefna HA í sveigjanlegu námi</vt:lpstr>
      <vt:lpstr>Sveigjanlegt nám við HA er:</vt:lpstr>
      <vt:lpstr>Stefna HA í sveigjanlegu hjúkrunarnámi</vt:lpstr>
      <vt:lpstr>  Við hjá HA viljum eiga lifandi samtal við ykkur til að þróa áfram nám í heilbrigðisgreinum.    Takk fyrir:                         siaj@unak.is  heimasíða HA:    www.unak.is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Skipulag kennslu í sérnámi í heilsugæsluhjúkrun,  stefna HA í sveigjanlegu námi</dc:title>
  <dc:creator>Sigríður Sía Jónsdóttir</dc:creator>
  <cp:lastModifiedBy>notandi</cp:lastModifiedBy>
  <cp:revision>4</cp:revision>
  <dcterms:created xsi:type="dcterms:W3CDTF">2017-03-23T10:31:41Z</dcterms:created>
  <dcterms:modified xsi:type="dcterms:W3CDTF">2017-03-24T12:02:44Z</dcterms:modified>
</cp:coreProperties>
</file>