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03" r:id="rId3"/>
    <p:sldId id="257" r:id="rId4"/>
    <p:sldId id="269" r:id="rId5"/>
    <p:sldId id="271" r:id="rId6"/>
    <p:sldId id="272" r:id="rId7"/>
    <p:sldId id="275" r:id="rId8"/>
    <p:sldId id="274" r:id="rId9"/>
    <p:sldId id="280" r:id="rId10"/>
    <p:sldId id="273" r:id="rId11"/>
    <p:sldId id="309" r:id="rId12"/>
    <p:sldId id="283" r:id="rId13"/>
    <p:sldId id="308" r:id="rId14"/>
    <p:sldId id="312" r:id="rId15"/>
    <p:sldId id="284" r:id="rId16"/>
    <p:sldId id="285" r:id="rId17"/>
    <p:sldId id="281" r:id="rId18"/>
    <p:sldId id="278" r:id="rId19"/>
    <p:sldId id="277" r:id="rId20"/>
    <p:sldId id="307" r:id="rId21"/>
    <p:sldId id="293" r:id="rId22"/>
    <p:sldId id="295" r:id="rId23"/>
    <p:sldId id="292" r:id="rId24"/>
    <p:sldId id="313" r:id="rId25"/>
    <p:sldId id="294" r:id="rId26"/>
    <p:sldId id="305" r:id="rId27"/>
    <p:sldId id="306" r:id="rId28"/>
    <p:sldId id="301" r:id="rId29"/>
    <p:sldId id="302" r:id="rId30"/>
    <p:sldId id="287" r:id="rId31"/>
    <p:sldId id="296" r:id="rId32"/>
    <p:sldId id="288" r:id="rId33"/>
    <p:sldId id="291" r:id="rId34"/>
    <p:sldId id="290" r:id="rId35"/>
    <p:sldId id="266" r:id="rId36"/>
    <p:sldId id="267" r:id="rId37"/>
    <p:sldId id="268" r:id="rId38"/>
    <p:sldId id="286" r:id="rId39"/>
    <p:sldId id="263" r:id="rId40"/>
    <p:sldId id="310" r:id="rId41"/>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0064" autoAdjust="0"/>
  </p:normalViewPr>
  <p:slideViewPr>
    <p:cSldViewPr snapToGrid="0">
      <p:cViewPr varScale="1">
        <p:scale>
          <a:sx n="74" d="100"/>
          <a:sy n="74"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29BBA-0200-4A30-9EEF-F712269E017B}"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is-IS"/>
        </a:p>
      </dgm:t>
    </dgm:pt>
    <dgm:pt modelId="{BDB4FCA9-0EAA-4C70-AA23-5CF34964E291}">
      <dgm:prSet phldrT="[Text]"/>
      <dgm:spPr/>
      <dgm:t>
        <a:bodyPr/>
        <a:lstStyle/>
        <a:p>
          <a:r>
            <a:rPr lang="is-IS" dirty="0" smtClean="0"/>
            <a:t>Í gamla daga</a:t>
          </a:r>
          <a:endParaRPr lang="is-IS" dirty="0"/>
        </a:p>
      </dgm:t>
    </dgm:pt>
    <dgm:pt modelId="{7BED1B75-7208-48D9-AB6C-A25394A5A0E0}" type="parTrans" cxnId="{0D6FDDED-E890-4EC9-B820-727A9353151B}">
      <dgm:prSet/>
      <dgm:spPr/>
      <dgm:t>
        <a:bodyPr/>
        <a:lstStyle/>
        <a:p>
          <a:endParaRPr lang="is-IS"/>
        </a:p>
      </dgm:t>
    </dgm:pt>
    <dgm:pt modelId="{2C218988-B68E-4882-981E-E96C52353D5B}" type="sibTrans" cxnId="{0D6FDDED-E890-4EC9-B820-727A9353151B}">
      <dgm:prSet/>
      <dgm:spPr/>
      <dgm:t>
        <a:bodyPr/>
        <a:lstStyle/>
        <a:p>
          <a:endParaRPr lang="is-IS"/>
        </a:p>
      </dgm:t>
    </dgm:pt>
    <dgm:pt modelId="{23438C77-C87F-4D77-82BD-21486780DFD4}">
      <dgm:prSet phldrT="[Text]"/>
      <dgm:spPr/>
      <dgm:t>
        <a:bodyPr/>
        <a:lstStyle/>
        <a:p>
          <a:r>
            <a:rPr lang="is-IS" dirty="0" smtClean="0"/>
            <a:t> </a:t>
          </a:r>
          <a:endParaRPr lang="is-IS" dirty="0"/>
        </a:p>
      </dgm:t>
    </dgm:pt>
    <dgm:pt modelId="{5A5BB8CE-464F-4FD8-A7AE-67966DCC209A}" type="parTrans" cxnId="{B1A60EA1-0AAD-46BB-8577-602DD7358960}">
      <dgm:prSet/>
      <dgm:spPr/>
      <dgm:t>
        <a:bodyPr/>
        <a:lstStyle/>
        <a:p>
          <a:endParaRPr lang="is-IS"/>
        </a:p>
      </dgm:t>
    </dgm:pt>
    <dgm:pt modelId="{B4A43591-C58F-49BD-AF93-86C615210A33}" type="sibTrans" cxnId="{B1A60EA1-0AAD-46BB-8577-602DD7358960}">
      <dgm:prSet/>
      <dgm:spPr/>
      <dgm:t>
        <a:bodyPr/>
        <a:lstStyle/>
        <a:p>
          <a:endParaRPr lang="is-IS"/>
        </a:p>
      </dgm:t>
    </dgm:pt>
    <dgm:pt modelId="{9A3F4238-A05F-4B35-9010-14C4FE6E629B}">
      <dgm:prSet phldrT="[Text]"/>
      <dgm:spPr/>
      <dgm:t>
        <a:bodyPr/>
        <a:lstStyle/>
        <a:p>
          <a:r>
            <a:rPr lang="is-IS" dirty="0" smtClean="0"/>
            <a:t>2000</a:t>
          </a:r>
          <a:endParaRPr lang="is-IS" dirty="0"/>
        </a:p>
      </dgm:t>
    </dgm:pt>
    <dgm:pt modelId="{EE4A7D74-5CC7-457B-9261-01FF695CBBCF}" type="parTrans" cxnId="{78274F3A-E37C-4740-912D-35C78B1EA872}">
      <dgm:prSet/>
      <dgm:spPr/>
      <dgm:t>
        <a:bodyPr/>
        <a:lstStyle/>
        <a:p>
          <a:endParaRPr lang="is-IS"/>
        </a:p>
      </dgm:t>
    </dgm:pt>
    <dgm:pt modelId="{87542D31-33E5-47C9-8E10-A247BFBE788F}" type="sibTrans" cxnId="{78274F3A-E37C-4740-912D-35C78B1EA872}">
      <dgm:prSet/>
      <dgm:spPr/>
      <dgm:t>
        <a:bodyPr/>
        <a:lstStyle/>
        <a:p>
          <a:endParaRPr lang="is-IS"/>
        </a:p>
      </dgm:t>
    </dgm:pt>
    <dgm:pt modelId="{72F72373-9EBB-424A-A8D2-98CB5C46F81D}">
      <dgm:prSet phldrT="[Text]"/>
      <dgm:spPr/>
      <dgm:t>
        <a:bodyPr/>
        <a:lstStyle/>
        <a:p>
          <a:r>
            <a:rPr lang="is-IS" dirty="0" smtClean="0"/>
            <a:t>2017</a:t>
          </a:r>
          <a:endParaRPr lang="is-IS" dirty="0"/>
        </a:p>
      </dgm:t>
    </dgm:pt>
    <dgm:pt modelId="{073F1BBE-54CD-4B31-8350-426E903751A3}" type="parTrans" cxnId="{24B90005-C911-40AE-95D6-D01773F8420F}">
      <dgm:prSet/>
      <dgm:spPr/>
      <dgm:t>
        <a:bodyPr/>
        <a:lstStyle/>
        <a:p>
          <a:endParaRPr lang="is-IS"/>
        </a:p>
      </dgm:t>
    </dgm:pt>
    <dgm:pt modelId="{FAEBDD7C-990F-4909-BF8E-53F33F9E9550}" type="sibTrans" cxnId="{24B90005-C911-40AE-95D6-D01773F8420F}">
      <dgm:prSet/>
      <dgm:spPr/>
      <dgm:t>
        <a:bodyPr/>
        <a:lstStyle/>
        <a:p>
          <a:endParaRPr lang="is-IS"/>
        </a:p>
      </dgm:t>
    </dgm:pt>
    <dgm:pt modelId="{F1F613DC-5767-45BD-A1F3-55ADD1E7D3FC}">
      <dgm:prSet phldrT="[Text]"/>
      <dgm:spPr/>
      <dgm:t>
        <a:bodyPr/>
        <a:lstStyle/>
        <a:p>
          <a:r>
            <a:rPr lang="is-IS" dirty="0" smtClean="0"/>
            <a:t>?</a:t>
          </a:r>
          <a:endParaRPr lang="is-IS" dirty="0"/>
        </a:p>
      </dgm:t>
    </dgm:pt>
    <dgm:pt modelId="{50F062E9-B33A-45B8-AF50-5C77B2D3CB49}" type="parTrans" cxnId="{82482098-DFCF-42A7-A0C1-E094277C9E52}">
      <dgm:prSet/>
      <dgm:spPr/>
      <dgm:t>
        <a:bodyPr/>
        <a:lstStyle/>
        <a:p>
          <a:endParaRPr lang="is-IS"/>
        </a:p>
      </dgm:t>
    </dgm:pt>
    <dgm:pt modelId="{23FB12DA-381F-4C75-831E-45E1291040D0}" type="sibTrans" cxnId="{82482098-DFCF-42A7-A0C1-E094277C9E52}">
      <dgm:prSet/>
      <dgm:spPr/>
      <dgm:t>
        <a:bodyPr/>
        <a:lstStyle/>
        <a:p>
          <a:endParaRPr lang="is-IS"/>
        </a:p>
      </dgm:t>
    </dgm:pt>
    <dgm:pt modelId="{4C8E9928-09E4-44D4-8970-5E1FFB91D3D3}" type="pres">
      <dgm:prSet presAssocID="{03929BBA-0200-4A30-9EEF-F712269E017B}" presName="Name0" presStyleCnt="0">
        <dgm:presLayoutVars>
          <dgm:chMax val="7"/>
          <dgm:chPref val="5"/>
        </dgm:presLayoutVars>
      </dgm:prSet>
      <dgm:spPr/>
      <dgm:t>
        <a:bodyPr/>
        <a:lstStyle/>
        <a:p>
          <a:endParaRPr lang="is-IS"/>
        </a:p>
      </dgm:t>
    </dgm:pt>
    <dgm:pt modelId="{6DD5B4BD-150F-4029-805C-23E7B2B18C52}" type="pres">
      <dgm:prSet presAssocID="{03929BBA-0200-4A30-9EEF-F712269E017B}" presName="arrowNode" presStyleLbl="node1" presStyleIdx="0" presStyleCnt="1"/>
      <dgm:spPr/>
    </dgm:pt>
    <dgm:pt modelId="{D23953E2-9677-4A12-9481-F5DD487D0613}" type="pres">
      <dgm:prSet presAssocID="{BDB4FCA9-0EAA-4C70-AA23-5CF34964E291}" presName="txNode1" presStyleLbl="revTx" presStyleIdx="0" presStyleCnt="5">
        <dgm:presLayoutVars>
          <dgm:bulletEnabled val="1"/>
        </dgm:presLayoutVars>
      </dgm:prSet>
      <dgm:spPr/>
      <dgm:t>
        <a:bodyPr/>
        <a:lstStyle/>
        <a:p>
          <a:endParaRPr lang="is-IS"/>
        </a:p>
      </dgm:t>
    </dgm:pt>
    <dgm:pt modelId="{2CD71519-61E5-4304-8D50-3888E185D9A6}" type="pres">
      <dgm:prSet presAssocID="{23438C77-C87F-4D77-82BD-21486780DFD4}" presName="txNode2" presStyleLbl="revTx" presStyleIdx="1" presStyleCnt="5">
        <dgm:presLayoutVars>
          <dgm:bulletEnabled val="1"/>
        </dgm:presLayoutVars>
      </dgm:prSet>
      <dgm:spPr/>
      <dgm:t>
        <a:bodyPr/>
        <a:lstStyle/>
        <a:p>
          <a:endParaRPr lang="is-IS"/>
        </a:p>
      </dgm:t>
    </dgm:pt>
    <dgm:pt modelId="{8D128F55-D324-4EB2-998D-B86C223E7C5B}" type="pres">
      <dgm:prSet presAssocID="{B4A43591-C58F-49BD-AF93-86C615210A33}" presName="dotNode2" presStyleCnt="0"/>
      <dgm:spPr/>
    </dgm:pt>
    <dgm:pt modelId="{4576D448-7B84-4BB6-B285-344FA5B4405B}" type="pres">
      <dgm:prSet presAssocID="{B4A43591-C58F-49BD-AF93-86C615210A33}" presName="dotRepeatNode" presStyleLbl="fgShp" presStyleIdx="0" presStyleCnt="3"/>
      <dgm:spPr/>
      <dgm:t>
        <a:bodyPr/>
        <a:lstStyle/>
        <a:p>
          <a:endParaRPr lang="is-IS"/>
        </a:p>
      </dgm:t>
    </dgm:pt>
    <dgm:pt modelId="{AD97E8C2-B3F4-4912-8280-0EE8BC2591C0}" type="pres">
      <dgm:prSet presAssocID="{9A3F4238-A05F-4B35-9010-14C4FE6E629B}" presName="txNode3" presStyleLbl="revTx" presStyleIdx="2" presStyleCnt="5">
        <dgm:presLayoutVars>
          <dgm:bulletEnabled val="1"/>
        </dgm:presLayoutVars>
      </dgm:prSet>
      <dgm:spPr/>
      <dgm:t>
        <a:bodyPr/>
        <a:lstStyle/>
        <a:p>
          <a:endParaRPr lang="is-IS"/>
        </a:p>
      </dgm:t>
    </dgm:pt>
    <dgm:pt modelId="{559B9E19-0AD1-439C-9819-F206088A9A58}" type="pres">
      <dgm:prSet presAssocID="{87542D31-33E5-47C9-8E10-A247BFBE788F}" presName="dotNode3" presStyleCnt="0"/>
      <dgm:spPr/>
    </dgm:pt>
    <dgm:pt modelId="{A8FF7C93-2869-4518-A2A1-BF0DAAEBC672}" type="pres">
      <dgm:prSet presAssocID="{87542D31-33E5-47C9-8E10-A247BFBE788F}" presName="dotRepeatNode" presStyleLbl="fgShp" presStyleIdx="1" presStyleCnt="3"/>
      <dgm:spPr/>
      <dgm:t>
        <a:bodyPr/>
        <a:lstStyle/>
        <a:p>
          <a:endParaRPr lang="is-IS"/>
        </a:p>
      </dgm:t>
    </dgm:pt>
    <dgm:pt modelId="{A3D37D96-3AEA-40F3-8902-7EF81650FBCE}" type="pres">
      <dgm:prSet presAssocID="{72F72373-9EBB-424A-A8D2-98CB5C46F81D}" presName="txNode4" presStyleLbl="revTx" presStyleIdx="3" presStyleCnt="5">
        <dgm:presLayoutVars>
          <dgm:bulletEnabled val="1"/>
        </dgm:presLayoutVars>
      </dgm:prSet>
      <dgm:spPr/>
      <dgm:t>
        <a:bodyPr/>
        <a:lstStyle/>
        <a:p>
          <a:endParaRPr lang="is-IS"/>
        </a:p>
      </dgm:t>
    </dgm:pt>
    <dgm:pt modelId="{2BB44F8D-DF5D-4D16-BA5C-5DD57AB7FC46}" type="pres">
      <dgm:prSet presAssocID="{FAEBDD7C-990F-4909-BF8E-53F33F9E9550}" presName="dotNode4" presStyleCnt="0"/>
      <dgm:spPr/>
    </dgm:pt>
    <dgm:pt modelId="{DFEFC968-9732-44DB-AABB-72B9C2D14A68}" type="pres">
      <dgm:prSet presAssocID="{FAEBDD7C-990F-4909-BF8E-53F33F9E9550}" presName="dotRepeatNode" presStyleLbl="fgShp" presStyleIdx="2" presStyleCnt="3"/>
      <dgm:spPr/>
      <dgm:t>
        <a:bodyPr/>
        <a:lstStyle/>
        <a:p>
          <a:endParaRPr lang="is-IS"/>
        </a:p>
      </dgm:t>
    </dgm:pt>
    <dgm:pt modelId="{6E859CB3-4577-47A3-A6B0-797479857FBB}" type="pres">
      <dgm:prSet presAssocID="{F1F613DC-5767-45BD-A1F3-55ADD1E7D3FC}" presName="txNode5" presStyleLbl="revTx" presStyleIdx="4" presStyleCnt="5">
        <dgm:presLayoutVars>
          <dgm:bulletEnabled val="1"/>
        </dgm:presLayoutVars>
      </dgm:prSet>
      <dgm:spPr/>
      <dgm:t>
        <a:bodyPr/>
        <a:lstStyle/>
        <a:p>
          <a:endParaRPr lang="is-IS"/>
        </a:p>
      </dgm:t>
    </dgm:pt>
  </dgm:ptLst>
  <dgm:cxnLst>
    <dgm:cxn modelId="{DE64BC22-F11C-48BD-822B-C51CA897C1A9}" type="presOf" srcId="{03929BBA-0200-4A30-9EEF-F712269E017B}" destId="{4C8E9928-09E4-44D4-8970-5E1FFB91D3D3}" srcOrd="0" destOrd="0" presId="urn:microsoft.com/office/officeart/2009/3/layout/DescendingProcess"/>
    <dgm:cxn modelId="{460E6A1E-236A-4FBB-8878-DD272A06CB6D}" type="presOf" srcId="{23438C77-C87F-4D77-82BD-21486780DFD4}" destId="{2CD71519-61E5-4304-8D50-3888E185D9A6}" srcOrd="0" destOrd="0" presId="urn:microsoft.com/office/officeart/2009/3/layout/DescendingProcess"/>
    <dgm:cxn modelId="{0D6FDDED-E890-4EC9-B820-727A9353151B}" srcId="{03929BBA-0200-4A30-9EEF-F712269E017B}" destId="{BDB4FCA9-0EAA-4C70-AA23-5CF34964E291}" srcOrd="0" destOrd="0" parTransId="{7BED1B75-7208-48D9-AB6C-A25394A5A0E0}" sibTransId="{2C218988-B68E-4882-981E-E96C52353D5B}"/>
    <dgm:cxn modelId="{0CB00089-2C74-4579-AAFB-7DAFB13DC613}" type="presOf" srcId="{F1F613DC-5767-45BD-A1F3-55ADD1E7D3FC}" destId="{6E859CB3-4577-47A3-A6B0-797479857FBB}" srcOrd="0" destOrd="0" presId="urn:microsoft.com/office/officeart/2009/3/layout/DescendingProcess"/>
    <dgm:cxn modelId="{90C71C80-9AE5-450B-A7DA-627E1F82BDC3}" type="presOf" srcId="{B4A43591-C58F-49BD-AF93-86C615210A33}" destId="{4576D448-7B84-4BB6-B285-344FA5B4405B}" srcOrd="0" destOrd="0" presId="urn:microsoft.com/office/officeart/2009/3/layout/DescendingProcess"/>
    <dgm:cxn modelId="{82482098-DFCF-42A7-A0C1-E094277C9E52}" srcId="{03929BBA-0200-4A30-9EEF-F712269E017B}" destId="{F1F613DC-5767-45BD-A1F3-55ADD1E7D3FC}" srcOrd="4" destOrd="0" parTransId="{50F062E9-B33A-45B8-AF50-5C77B2D3CB49}" sibTransId="{23FB12DA-381F-4C75-831E-45E1291040D0}"/>
    <dgm:cxn modelId="{B1A60EA1-0AAD-46BB-8577-602DD7358960}" srcId="{03929BBA-0200-4A30-9EEF-F712269E017B}" destId="{23438C77-C87F-4D77-82BD-21486780DFD4}" srcOrd="1" destOrd="0" parTransId="{5A5BB8CE-464F-4FD8-A7AE-67966DCC209A}" sibTransId="{B4A43591-C58F-49BD-AF93-86C615210A33}"/>
    <dgm:cxn modelId="{24B90005-C911-40AE-95D6-D01773F8420F}" srcId="{03929BBA-0200-4A30-9EEF-F712269E017B}" destId="{72F72373-9EBB-424A-A8D2-98CB5C46F81D}" srcOrd="3" destOrd="0" parTransId="{073F1BBE-54CD-4B31-8350-426E903751A3}" sibTransId="{FAEBDD7C-990F-4909-BF8E-53F33F9E9550}"/>
    <dgm:cxn modelId="{5631ACB2-2767-49E9-B817-45978949E93E}" type="presOf" srcId="{FAEBDD7C-990F-4909-BF8E-53F33F9E9550}" destId="{DFEFC968-9732-44DB-AABB-72B9C2D14A68}" srcOrd="0" destOrd="0" presId="urn:microsoft.com/office/officeart/2009/3/layout/DescendingProcess"/>
    <dgm:cxn modelId="{5B7BC76B-8886-4BA3-974D-A81C7062AFDC}" type="presOf" srcId="{87542D31-33E5-47C9-8E10-A247BFBE788F}" destId="{A8FF7C93-2869-4518-A2A1-BF0DAAEBC672}" srcOrd="0" destOrd="0" presId="urn:microsoft.com/office/officeart/2009/3/layout/DescendingProcess"/>
    <dgm:cxn modelId="{CA70D4A4-DF8D-40B5-AA93-AB4999013859}" type="presOf" srcId="{72F72373-9EBB-424A-A8D2-98CB5C46F81D}" destId="{A3D37D96-3AEA-40F3-8902-7EF81650FBCE}" srcOrd="0" destOrd="0" presId="urn:microsoft.com/office/officeart/2009/3/layout/DescendingProcess"/>
    <dgm:cxn modelId="{31CA980A-BB9D-4BB3-9285-98B6660AFC71}" type="presOf" srcId="{BDB4FCA9-0EAA-4C70-AA23-5CF34964E291}" destId="{D23953E2-9677-4A12-9481-F5DD487D0613}" srcOrd="0" destOrd="0" presId="urn:microsoft.com/office/officeart/2009/3/layout/DescendingProcess"/>
    <dgm:cxn modelId="{78329DFD-547F-42E5-AC4A-605DA3260AB2}" type="presOf" srcId="{9A3F4238-A05F-4B35-9010-14C4FE6E629B}" destId="{AD97E8C2-B3F4-4912-8280-0EE8BC2591C0}" srcOrd="0" destOrd="0" presId="urn:microsoft.com/office/officeart/2009/3/layout/DescendingProcess"/>
    <dgm:cxn modelId="{78274F3A-E37C-4740-912D-35C78B1EA872}" srcId="{03929BBA-0200-4A30-9EEF-F712269E017B}" destId="{9A3F4238-A05F-4B35-9010-14C4FE6E629B}" srcOrd="2" destOrd="0" parTransId="{EE4A7D74-5CC7-457B-9261-01FF695CBBCF}" sibTransId="{87542D31-33E5-47C9-8E10-A247BFBE788F}"/>
    <dgm:cxn modelId="{2F051317-2E7D-46DC-996E-8E5C435A5798}" type="presParOf" srcId="{4C8E9928-09E4-44D4-8970-5E1FFB91D3D3}" destId="{6DD5B4BD-150F-4029-805C-23E7B2B18C52}" srcOrd="0" destOrd="0" presId="urn:microsoft.com/office/officeart/2009/3/layout/DescendingProcess"/>
    <dgm:cxn modelId="{1A2AB6A1-D1CE-4FD5-A650-0DCEA8F103A4}" type="presParOf" srcId="{4C8E9928-09E4-44D4-8970-5E1FFB91D3D3}" destId="{D23953E2-9677-4A12-9481-F5DD487D0613}" srcOrd="1" destOrd="0" presId="urn:microsoft.com/office/officeart/2009/3/layout/DescendingProcess"/>
    <dgm:cxn modelId="{9C461499-8AE2-4C90-9DBE-8AEEE58A2B93}" type="presParOf" srcId="{4C8E9928-09E4-44D4-8970-5E1FFB91D3D3}" destId="{2CD71519-61E5-4304-8D50-3888E185D9A6}" srcOrd="2" destOrd="0" presId="urn:microsoft.com/office/officeart/2009/3/layout/DescendingProcess"/>
    <dgm:cxn modelId="{B2BDF200-08B5-4B4D-9CDF-B3BE0925A7D8}" type="presParOf" srcId="{4C8E9928-09E4-44D4-8970-5E1FFB91D3D3}" destId="{8D128F55-D324-4EB2-998D-B86C223E7C5B}" srcOrd="3" destOrd="0" presId="urn:microsoft.com/office/officeart/2009/3/layout/DescendingProcess"/>
    <dgm:cxn modelId="{5BAE273C-A289-494F-83EF-BBD8B3E98DBF}" type="presParOf" srcId="{8D128F55-D324-4EB2-998D-B86C223E7C5B}" destId="{4576D448-7B84-4BB6-B285-344FA5B4405B}" srcOrd="0" destOrd="0" presId="urn:microsoft.com/office/officeart/2009/3/layout/DescendingProcess"/>
    <dgm:cxn modelId="{6905D7C9-7130-418B-9DBE-67BD3FD6F02B}" type="presParOf" srcId="{4C8E9928-09E4-44D4-8970-5E1FFB91D3D3}" destId="{AD97E8C2-B3F4-4912-8280-0EE8BC2591C0}" srcOrd="4" destOrd="0" presId="urn:microsoft.com/office/officeart/2009/3/layout/DescendingProcess"/>
    <dgm:cxn modelId="{B0DB4F16-D8A4-469E-BDE6-1248F42B96F9}" type="presParOf" srcId="{4C8E9928-09E4-44D4-8970-5E1FFB91D3D3}" destId="{559B9E19-0AD1-439C-9819-F206088A9A58}" srcOrd="5" destOrd="0" presId="urn:microsoft.com/office/officeart/2009/3/layout/DescendingProcess"/>
    <dgm:cxn modelId="{EE87A7A0-DF64-46C3-9EDB-BDBCE2B92E7B}" type="presParOf" srcId="{559B9E19-0AD1-439C-9819-F206088A9A58}" destId="{A8FF7C93-2869-4518-A2A1-BF0DAAEBC672}" srcOrd="0" destOrd="0" presId="urn:microsoft.com/office/officeart/2009/3/layout/DescendingProcess"/>
    <dgm:cxn modelId="{FFCAD9F3-9CE2-4606-A4A5-061B9D1CE5E6}" type="presParOf" srcId="{4C8E9928-09E4-44D4-8970-5E1FFB91D3D3}" destId="{A3D37D96-3AEA-40F3-8902-7EF81650FBCE}" srcOrd="6" destOrd="0" presId="urn:microsoft.com/office/officeart/2009/3/layout/DescendingProcess"/>
    <dgm:cxn modelId="{692C9976-7358-4A18-9DF8-5A41629E6CBB}" type="presParOf" srcId="{4C8E9928-09E4-44D4-8970-5E1FFB91D3D3}" destId="{2BB44F8D-DF5D-4D16-BA5C-5DD57AB7FC46}" srcOrd="7" destOrd="0" presId="urn:microsoft.com/office/officeart/2009/3/layout/DescendingProcess"/>
    <dgm:cxn modelId="{F5815641-8F4D-4D19-BA0B-C39B01905286}" type="presParOf" srcId="{2BB44F8D-DF5D-4D16-BA5C-5DD57AB7FC46}" destId="{DFEFC968-9732-44DB-AABB-72B9C2D14A68}" srcOrd="0" destOrd="0" presId="urn:microsoft.com/office/officeart/2009/3/layout/DescendingProcess"/>
    <dgm:cxn modelId="{F636CE28-744F-449B-8F9B-CC68724E781E}" type="presParOf" srcId="{4C8E9928-09E4-44D4-8970-5E1FFB91D3D3}" destId="{6E859CB3-4577-47A3-A6B0-797479857FBB}"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5B4BD-150F-4029-805C-23E7B2B18C52}">
      <dsp:nvSpPr>
        <dsp:cNvPr id="0" name=""/>
        <dsp:cNvSpPr/>
      </dsp:nvSpPr>
      <dsp:spPr>
        <a:xfrm rot="4396374">
          <a:off x="3116377" y="865882"/>
          <a:ext cx="3756332" cy="261957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6D448-7B84-4BB6-B285-344FA5B4405B}">
      <dsp:nvSpPr>
        <dsp:cNvPr id="0" name=""/>
        <dsp:cNvSpPr/>
      </dsp:nvSpPr>
      <dsp:spPr>
        <a:xfrm>
          <a:off x="4523511" y="1207931"/>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FF7C93-2869-4518-A2A1-BF0DAAEBC672}">
      <dsp:nvSpPr>
        <dsp:cNvPr id="0" name=""/>
        <dsp:cNvSpPr/>
      </dsp:nvSpPr>
      <dsp:spPr>
        <a:xfrm>
          <a:off x="5173035" y="1731832"/>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EFC968-9732-44DB-AABB-72B9C2D14A68}">
      <dsp:nvSpPr>
        <dsp:cNvPr id="0" name=""/>
        <dsp:cNvSpPr/>
      </dsp:nvSpPr>
      <dsp:spPr>
        <a:xfrm>
          <a:off x="5659820" y="2344500"/>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3953E2-9677-4A12-9481-F5DD487D0613}">
      <dsp:nvSpPr>
        <dsp:cNvPr id="0" name=""/>
        <dsp:cNvSpPr/>
      </dsp:nvSpPr>
      <dsp:spPr>
        <a:xfrm>
          <a:off x="2864564" y="0"/>
          <a:ext cx="17709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b" anchorCtr="0">
          <a:noAutofit/>
        </a:bodyPr>
        <a:lstStyle/>
        <a:p>
          <a:pPr lvl="0" algn="ctr" defTabSz="1155700">
            <a:lnSpc>
              <a:spcPct val="90000"/>
            </a:lnSpc>
            <a:spcBef>
              <a:spcPct val="0"/>
            </a:spcBef>
            <a:spcAft>
              <a:spcPct val="35000"/>
            </a:spcAft>
          </a:pPr>
          <a:r>
            <a:rPr lang="is-IS" sz="2600" kern="1200" dirty="0" smtClean="0"/>
            <a:t>Í gamla daga</a:t>
          </a:r>
          <a:endParaRPr lang="is-IS" sz="2600" kern="1200" dirty="0"/>
        </a:p>
      </dsp:txBody>
      <dsp:txXfrm>
        <a:off x="2864564" y="0"/>
        <a:ext cx="1770994" cy="696214"/>
      </dsp:txXfrm>
    </dsp:sp>
    <dsp:sp modelId="{2CD71519-61E5-4304-8D50-3888E185D9A6}">
      <dsp:nvSpPr>
        <dsp:cNvPr id="0" name=""/>
        <dsp:cNvSpPr/>
      </dsp:nvSpPr>
      <dsp:spPr>
        <a:xfrm>
          <a:off x="5066341" y="907253"/>
          <a:ext cx="25846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1155700">
            <a:lnSpc>
              <a:spcPct val="90000"/>
            </a:lnSpc>
            <a:spcBef>
              <a:spcPct val="0"/>
            </a:spcBef>
            <a:spcAft>
              <a:spcPct val="35000"/>
            </a:spcAft>
          </a:pPr>
          <a:r>
            <a:rPr lang="is-IS" sz="2600" kern="1200" dirty="0" smtClean="0"/>
            <a:t> </a:t>
          </a:r>
          <a:endParaRPr lang="is-IS" sz="2600" kern="1200" dirty="0"/>
        </a:p>
      </dsp:txBody>
      <dsp:txXfrm>
        <a:off x="5066341" y="907253"/>
        <a:ext cx="2584694" cy="696214"/>
      </dsp:txXfrm>
    </dsp:sp>
    <dsp:sp modelId="{AD97E8C2-B3F4-4912-8280-0EE8BC2591C0}">
      <dsp:nvSpPr>
        <dsp:cNvPr id="0" name=""/>
        <dsp:cNvSpPr/>
      </dsp:nvSpPr>
      <dsp:spPr>
        <a:xfrm>
          <a:off x="2864564" y="1431155"/>
          <a:ext cx="2058182"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r" defTabSz="1155700">
            <a:lnSpc>
              <a:spcPct val="90000"/>
            </a:lnSpc>
            <a:spcBef>
              <a:spcPct val="0"/>
            </a:spcBef>
            <a:spcAft>
              <a:spcPct val="35000"/>
            </a:spcAft>
          </a:pPr>
          <a:r>
            <a:rPr lang="is-IS" sz="2600" kern="1200" dirty="0" smtClean="0"/>
            <a:t>2000</a:t>
          </a:r>
          <a:endParaRPr lang="is-IS" sz="2600" kern="1200" dirty="0"/>
        </a:p>
      </dsp:txBody>
      <dsp:txXfrm>
        <a:off x="2864564" y="1431155"/>
        <a:ext cx="2058182" cy="696214"/>
      </dsp:txXfrm>
    </dsp:sp>
    <dsp:sp modelId="{A3D37D96-3AEA-40F3-8902-7EF81650FBCE}">
      <dsp:nvSpPr>
        <dsp:cNvPr id="0" name=""/>
        <dsp:cNvSpPr/>
      </dsp:nvSpPr>
      <dsp:spPr>
        <a:xfrm>
          <a:off x="6071500" y="2043823"/>
          <a:ext cx="15795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l" defTabSz="1155700">
            <a:lnSpc>
              <a:spcPct val="90000"/>
            </a:lnSpc>
            <a:spcBef>
              <a:spcPct val="0"/>
            </a:spcBef>
            <a:spcAft>
              <a:spcPct val="35000"/>
            </a:spcAft>
          </a:pPr>
          <a:r>
            <a:rPr lang="is-IS" sz="2600" kern="1200" dirty="0" smtClean="0"/>
            <a:t>2017</a:t>
          </a:r>
          <a:endParaRPr lang="is-IS" sz="2600" kern="1200" dirty="0"/>
        </a:p>
      </dsp:txBody>
      <dsp:txXfrm>
        <a:off x="6071500" y="2043823"/>
        <a:ext cx="1579535" cy="696214"/>
      </dsp:txXfrm>
    </dsp:sp>
    <dsp:sp modelId="{6E859CB3-4577-47A3-A6B0-797479857FBB}">
      <dsp:nvSpPr>
        <dsp:cNvPr id="0" name=""/>
        <dsp:cNvSpPr/>
      </dsp:nvSpPr>
      <dsp:spPr>
        <a:xfrm>
          <a:off x="5257800" y="3655123"/>
          <a:ext cx="23932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lvl="0" algn="ctr" defTabSz="1155700">
            <a:lnSpc>
              <a:spcPct val="90000"/>
            </a:lnSpc>
            <a:spcBef>
              <a:spcPct val="0"/>
            </a:spcBef>
            <a:spcAft>
              <a:spcPct val="35000"/>
            </a:spcAft>
          </a:pPr>
          <a:r>
            <a:rPr lang="is-IS" sz="2600" kern="1200" dirty="0" smtClean="0"/>
            <a:t>?</a:t>
          </a:r>
          <a:endParaRPr lang="is-IS" sz="2600" kern="1200" dirty="0"/>
        </a:p>
      </dsp:txBody>
      <dsp:txXfrm>
        <a:off x="5257800" y="3655123"/>
        <a:ext cx="2393235" cy="69621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3890C-280D-4016-A570-CD7033DBCDD3}" type="datetimeFigureOut">
              <a:rPr lang="is-IS" smtClean="0"/>
              <a:t>23.3.2017</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DE08B-3B9D-4D02-B282-6580C31B81D4}" type="slidenum">
              <a:rPr lang="is-IS" smtClean="0"/>
              <a:t>‹#›</a:t>
            </a:fld>
            <a:endParaRPr lang="is-IS"/>
          </a:p>
        </p:txBody>
      </p:sp>
    </p:spTree>
    <p:extLst>
      <p:ext uri="{BB962C8B-B14F-4D97-AF65-F5344CB8AC3E}">
        <p14:creationId xmlns:p14="http://schemas.microsoft.com/office/powerpoint/2010/main" val="58189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0"/>
              </a:spcAft>
              <a:buFont typeface="Symbol" panose="05050102010706020507" pitchFamily="18" charset="2"/>
              <a:buNone/>
            </a:pPr>
            <a:r>
              <a:rPr lang="is-IS"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Við getum byrjað á að spyrja</a:t>
            </a:r>
            <a:r>
              <a:rPr lang="is-IS" sz="1200" b="1"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spurninga um stefnumörkun. Hver er stefna yfirvalda í heilbrigðisþjónustu á landsbyggðinni?</a:t>
            </a:r>
          </a:p>
          <a:p>
            <a:pPr marL="0" lvl="0" indent="0">
              <a:lnSpc>
                <a:spcPct val="107000"/>
              </a:lnSpc>
              <a:spcAft>
                <a:spcPts val="0"/>
              </a:spcAft>
              <a:buFont typeface="Symbol" panose="05050102010706020507" pitchFamily="18" charset="2"/>
              <a:buNone/>
            </a:pPr>
            <a:r>
              <a:rPr lang="is-IS" sz="1200" b="1"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Áður en að henni kemur þarf að fylgja lögum – en vissulega felst í þeimi stefnumörkun þeirra sem settu þau.</a:t>
            </a:r>
            <a:endParaRPr lang="is-IS" sz="12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Symbol" panose="05050102010706020507" pitchFamily="18" charset="2"/>
              <a:buNone/>
            </a:pPr>
            <a:r>
              <a:rPr lang="is-IS" sz="1200" b="1" dirty="0" smtClean="0">
                <a:effectLst/>
                <a:latin typeface="Calibri" panose="020F0502020204030204" pitchFamily="34" charset="0"/>
                <a:ea typeface="Calibri" panose="020F0502020204030204" pitchFamily="34" charset="0"/>
                <a:cs typeface="Times New Roman" panose="02020603050405020304" pitchFamily="18" charset="0"/>
              </a:rPr>
              <a:t>Samkvæmt lögum og reglugerðum á Heilbrigðisstofnun Suðurlands að veita almenna heilbrigðisþjónustu. Um annað en</a:t>
            </a:r>
            <a:r>
              <a:rPr lang="is-IS" sz="1200" b="1" baseline="0" dirty="0" smtClean="0">
                <a:effectLst/>
                <a:latin typeface="Calibri" panose="020F0502020204030204" pitchFamily="34" charset="0"/>
                <a:ea typeface="Calibri" panose="020F0502020204030204" pitchFamily="34" charset="0"/>
                <a:cs typeface="Times New Roman" panose="02020603050405020304" pitchFamily="18" charset="0"/>
              </a:rPr>
              <a:t> þar fellur undir þarf koma til ákvörðun ráðherra eða að gera þarf sérstaka samninga um veitingu á slíkri þjónustu annað hvort við SÍ eða sérhæfðu sjúkrahúsin tvö varðandi úthýsingu á þeirra þjónustu.</a:t>
            </a:r>
            <a:endParaRPr lang="is-I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Af ofantöldu má sjá að það er ekki lögbundið hlutverk HSU að veita t.d. fæðingarþjónustu, skurðstofuþjónustu, sérhæfða móttöku/skoðun, rannsóknir og aðgerðir á göngudeild sem falla undir undirsérgreinar lyflækninga og sömuleiðis aðrar sérgreinar en lyflækningar, s.s. kvensjúkdómalækningar og skurðlækningar. </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Hvað varðar dagdeildarþjónustu þá fellur sérhæfð meðferð eins og blóðskilun og krabbameinslyfjameðferð ekki undir verksvið almennra lyflækninga</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Samningar um veitingu sérhæfðrar heilbrigðisþjónustu umfram það sem fram kemur í lögum má segja að fari fram með þrennum hætti:</a:t>
            </a:r>
          </a:p>
          <a:p>
            <a:pPr marL="742950" lvl="1" indent="-285750">
              <a:lnSpc>
                <a:spcPct val="107000"/>
              </a:lnSpc>
              <a:spcAft>
                <a:spcPts val="800"/>
              </a:spcAft>
              <a:buFont typeface="+mj-lt"/>
              <a:buAutoNum type="arabicPeriod"/>
            </a:pPr>
            <a:r>
              <a:rPr lang="is-IS" sz="1200" u="sng" dirty="0" smtClean="0">
                <a:effectLst/>
                <a:latin typeface="Calibri" panose="020F0502020204030204" pitchFamily="34" charset="0"/>
                <a:ea typeface="Calibri" panose="020F0502020204030204" pitchFamily="34" charset="0"/>
                <a:cs typeface="Times New Roman" panose="02020603050405020304" pitchFamily="18" charset="0"/>
              </a:rPr>
              <a:t>Af hálfu sérhæfðra sjúkrahúsa</a:t>
            </a: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 Samkvæmt lögum um heilbrigðisþjónustu er sérhæfðum sjúkrahúsum heimilt, með leyfi ráðherra, að semja við aðrar heilbrigðisstofnanir um tilfærslu verkefna; að ákveðnir þættir þeirrar sérhæfðu heilbrigðisþjónustu sem þeim er ætlað að veita séu veittir á viðkomandi heilbrigðisstofnun. Þarna undir fellur væntanlega þjónusta eins og blóðskilun og krabbameinslyfjameðferð. Væntanlega er ætlast til að nauðsynlegt fjármagn fylgi úthýsingu á slíkri þjónustu.</a:t>
            </a:r>
          </a:p>
          <a:p>
            <a:pPr marL="742950" lvl="1" indent="-285750">
              <a:lnSpc>
                <a:spcPct val="107000"/>
              </a:lnSpc>
              <a:spcAft>
                <a:spcPts val="0"/>
              </a:spcAft>
              <a:buFont typeface="+mj-lt"/>
              <a:buAutoNum type="arabicPeriod"/>
            </a:pPr>
            <a:r>
              <a:rPr lang="is-IS" sz="1200" u="sng" dirty="0" smtClean="0">
                <a:effectLst/>
                <a:latin typeface="Calibri" panose="020F0502020204030204" pitchFamily="34" charset="0"/>
                <a:ea typeface="Calibri" panose="020F0502020204030204" pitchFamily="34" charset="0"/>
                <a:cs typeface="Times New Roman" panose="02020603050405020304" pitchFamily="18" charset="0"/>
              </a:rPr>
              <a:t>Af hálfu ráðherra/ráðuneytis:</a:t>
            </a: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 Ráðherra/ráðuneyti hafa gert beina samninga við almennar heilbrigðisstofnanir um veitingu sérhæfðrar heilbrigðisþjónustu, t.d.  hvað varðar biðlistaaðgerðir á sviði bæklunarlækninga. Fjármagn hefur fylgt.</a:t>
            </a:r>
          </a:p>
          <a:p>
            <a:pPr marL="742950" lvl="1" indent="-285750">
              <a:lnSpc>
                <a:spcPct val="107000"/>
              </a:lnSpc>
              <a:spcAft>
                <a:spcPts val="0"/>
              </a:spcAft>
              <a:buFont typeface="+mj-lt"/>
              <a:buAutoNum type="arabicPeriod"/>
            </a:pPr>
            <a:r>
              <a:rPr lang="is-IS" sz="1200" u="sng" dirty="0" smtClean="0">
                <a:effectLst/>
                <a:latin typeface="Calibri" panose="020F0502020204030204" pitchFamily="34" charset="0"/>
                <a:ea typeface="Calibri" panose="020F0502020204030204" pitchFamily="34" charset="0"/>
                <a:cs typeface="Times New Roman" panose="02020603050405020304" pitchFamily="18" charset="0"/>
              </a:rPr>
              <a:t>Af hálfu Sjúkratrygginga Íslands:</a:t>
            </a: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 Í IV. kafla laga um sjúkratryggingar segir að sjúkratryggingastofnun (Sjúkratryggingar Íslands) annist samningsgerð um heilbrigðisþjónustu og geri samninga við heilbrigðisstofnanir og greiði þeim endurgjald í samræmi við ákvæði samninganna. Þar segir einnig að samninga skuli gera í samræmi við stefnumörkun , m.a. um skipulag heilbrigðisþjónustu, forgangsröðun verkefna innan hennar, hagkvæmni og gæði þjónustunnar og aðgengi að henni. Ennfremur segir að samningar skuli m.a. kveða á um magn, tegund og gæði þjónustu, hvar hún skuli veitt og af hverjum, ásamt endurgjaldi til veitanda og eftirliti með framkvæmd samnings.</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Sérfræðilæknar aðrir en heimilislæknar starfa á læknastofum í Reykjavík, á Akureyri og í litlum og afmörkuðum mæli annars staðar á landbyggðinni samkvæmt samningi Sjúkratrygginga Íslands og Læknafélags Reykjavíkur þar sem kveðið er á um einingaverð og einingafjölda fyrir ákveðið læknisverk. Aðgangur að sérfræðingum á stofum í Reykjavík hefur verið óheftur og hver sem er getað pantað sér tíma án þess að hafa tilvísun frá heimilislækni.</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Heilbrigðisstofnanir á landsbyggðinni hafa í gegnum árin gert samninga við Sjúkratryggingar Íslands um þjónustu sérgreinalækna ef þeir hafa boðist. Í mörgum tilfellum hafa stofnanirnar þurft að gefa Sjúkratryggingum afslátt af einingaverði, ýmist ákveðna prósentu af einingaverði og/eða að fylla hefur þurft upp í ákveðinn einingakvóta (sem heilbrigðisstofnunin hefur þá þurft að fjármagna sjálf.</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Þrátt fyrir að hafa þurft að veita þennan afslátt og í raun greiða fyrir hluta af hinni sérhæfðu heilbrigðisþjónustu hafa heilbrigðisstofnanirnar þurft að fjármagna aðstöðu fyrir viðkomandi sérfræðiþjónustu, s.s. skoðunarbekki, skoðunarljós, speglunartæki, svæfingabúnað, tölvur, skrifstofukostnað - og lengi má telja.</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Í flestum tilfellum hafa þjónustuþegar þessarar sérhæfðu þjónustu sem veitt er á landsbyggðinni þurft tilvísanir (öfugt við þjónustuþega á landsbyggðinni) vegna takmarkaðs aðgengis.</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Sérfræðingar hafa borgað aðstöðugjald en í raun hefur stór hluti þess runnið til Sjúkratrygginga þar sem stofnanirnar hafa þurft að veita afslátt til að ná samningum.</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Þetta hefur gert að verkum að heilbrigðisstofnanir á landsbyggðinni eru vart samkeppnisfærar við höfuðborgarsvæðið þar sem Sjúkratryggingar Íslands, og þar með ríkið, meta íbúa landsbyggðarinnar minna en íbúa höfuðborgarsvæðis (oft sem nemur 20%) að þessu leyti.</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Vegna íbúafæðar er á langflestum stöðum á landsbyggðinni ekki raunhæft að ætla að sjálfstætt starfandi sérfræðingar komi sér upp læknastofum með fullnægjandi aðstöðu. </a:t>
            </a:r>
          </a:p>
          <a:p>
            <a:pPr marL="342900" lvl="0" indent="-342900">
              <a:lnSpc>
                <a:spcPct val="107000"/>
              </a:lnSpc>
              <a:spcAft>
                <a:spcPts val="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Í slíkum tilfellum er eini raunhæfi kosturinn (að fjarheilbrigðisþjónustu undanskilinni) að slík sérhæfð heilbrigðisþjónusta fari fram undir þaki heilbrigðisstofnananna - þótt sérfræðingarnir sem veiti þjónustuna séu oft sjálfstætt starfandi.</a:t>
            </a:r>
          </a:p>
          <a:p>
            <a:pPr marL="342900" lvl="0" indent="-342900">
              <a:lnSpc>
                <a:spcPct val="107000"/>
              </a:lnSpc>
              <a:spcAft>
                <a:spcPts val="800"/>
              </a:spcAft>
              <a:buFont typeface="Symbol" panose="05050102010706020507" pitchFamily="18" charset="2"/>
              <a:buChar char=""/>
            </a:pPr>
            <a:r>
              <a:rPr lang="is-IS" sz="1200" dirty="0" smtClean="0">
                <a:effectLst/>
                <a:latin typeface="Calibri" panose="020F0502020204030204" pitchFamily="34" charset="0"/>
                <a:ea typeface="Calibri" panose="020F0502020204030204" pitchFamily="34" charset="0"/>
                <a:cs typeface="Times New Roman" panose="02020603050405020304" pitchFamily="18" charset="0"/>
              </a:rPr>
              <a:t>Það er því mismunun þegar fjármögnun fyrir slíka þjónustu er minni (per læknisverk) fyrir þjónustuþega á landsbyggðinni samanborið við höfuðborgarsvæðið.</a:t>
            </a:r>
          </a:p>
          <a:p>
            <a:pPr marL="742950" lvl="1" indent="-285750">
              <a:lnSpc>
                <a:spcPct val="107000"/>
              </a:lnSpc>
              <a:spcAft>
                <a:spcPts val="800"/>
              </a:spcAft>
              <a:buFont typeface="+mj-lt"/>
              <a:buAutoNum type="arabicPeriod"/>
            </a:pPr>
            <a:endParaRPr lang="is-I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is-IS" dirty="0"/>
          </a:p>
        </p:txBody>
      </p:sp>
      <p:sp>
        <p:nvSpPr>
          <p:cNvPr id="4" name="Slide Number Placeholder 3"/>
          <p:cNvSpPr>
            <a:spLocks noGrp="1"/>
          </p:cNvSpPr>
          <p:nvPr>
            <p:ph type="sldNum" sz="quarter" idx="10"/>
          </p:nvPr>
        </p:nvSpPr>
        <p:spPr/>
        <p:txBody>
          <a:bodyPr/>
          <a:lstStyle/>
          <a:p>
            <a:fld id="{B75DE08B-3B9D-4D02-B282-6580C31B81D4}" type="slidenum">
              <a:rPr lang="is-IS" smtClean="0"/>
              <a:t>3</a:t>
            </a:fld>
            <a:endParaRPr lang="is-IS"/>
          </a:p>
        </p:txBody>
      </p:sp>
    </p:spTree>
    <p:extLst>
      <p:ext uri="{BB962C8B-B14F-4D97-AF65-F5344CB8AC3E}">
        <p14:creationId xmlns:p14="http://schemas.microsoft.com/office/powerpoint/2010/main" val="80074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Heimahjúkrun</a:t>
            </a:r>
            <a:r>
              <a:rPr lang="is-IS" b="1" baseline="0" dirty="0" smtClean="0"/>
              <a:t> þarf að vera með þeim hætti að sveigjanleiki sé til staðar. Á minni stöðum getur verið mikill breytileiki á þörf eftir kvöld- og helgarþjónustu frá einum tíma til annars og mislangar vegalengdir sem þarf að fara til að sinna skjólstæðingum.</a:t>
            </a:r>
            <a:endParaRPr lang="is-IS" b="1" dirty="0"/>
          </a:p>
        </p:txBody>
      </p:sp>
      <p:sp>
        <p:nvSpPr>
          <p:cNvPr id="4" name="Slide Number Placeholder 3"/>
          <p:cNvSpPr>
            <a:spLocks noGrp="1"/>
          </p:cNvSpPr>
          <p:nvPr>
            <p:ph type="sldNum" sz="quarter" idx="10"/>
          </p:nvPr>
        </p:nvSpPr>
        <p:spPr/>
        <p:txBody>
          <a:bodyPr/>
          <a:lstStyle/>
          <a:p>
            <a:fld id="{B75DE08B-3B9D-4D02-B282-6580C31B81D4}" type="slidenum">
              <a:rPr lang="is-IS" smtClean="0"/>
              <a:t>15</a:t>
            </a:fld>
            <a:endParaRPr lang="is-IS"/>
          </a:p>
        </p:txBody>
      </p:sp>
    </p:spTree>
    <p:extLst>
      <p:ext uri="{BB962C8B-B14F-4D97-AF65-F5344CB8AC3E}">
        <p14:creationId xmlns:p14="http://schemas.microsoft.com/office/powerpoint/2010/main" val="78521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Þjónustusvæðið</a:t>
            </a:r>
            <a:r>
              <a:rPr lang="is-IS" b="1" baseline="0" dirty="0" smtClean="0"/>
              <a:t> nær yfir nær allt svæðið á kortinu. </a:t>
            </a:r>
            <a:r>
              <a:rPr lang="is-IS" b="1" dirty="0" smtClean="0"/>
              <a:t>Sjúkraflutningar</a:t>
            </a:r>
            <a:r>
              <a:rPr lang="is-IS" b="1" baseline="0" dirty="0" smtClean="0"/>
              <a:t> með sjúkrabíl á síðasta ári voru um 3700 og jukust um ca. 12% milli ára. Á 5 ára tímabili hefur aukingin verið 66%. Meðallengd útkalls hefur líkaaukist í km talið.</a:t>
            </a:r>
          </a:p>
          <a:p>
            <a:r>
              <a:rPr lang="is-IS" b="1" baseline="0" dirty="0" smtClean="0"/>
              <a:t>Um 2500 flutningar starfsstöð á Selfossi. Bæði Rþ og Vm með milli 400 og 500 flutninga. Þörf fyrir eina starfsstöð til viðbótar í uppsveitum Árnessýslu. Áhersla á menntunarstig sjúkraflutningamanna, að auka það.</a:t>
            </a:r>
            <a:endParaRPr lang="is-IS" b="1" dirty="0"/>
          </a:p>
        </p:txBody>
      </p:sp>
      <p:sp>
        <p:nvSpPr>
          <p:cNvPr id="4" name="Slide Number Placeholder 3"/>
          <p:cNvSpPr>
            <a:spLocks noGrp="1"/>
          </p:cNvSpPr>
          <p:nvPr>
            <p:ph type="sldNum" sz="quarter" idx="10"/>
          </p:nvPr>
        </p:nvSpPr>
        <p:spPr/>
        <p:txBody>
          <a:bodyPr/>
          <a:lstStyle/>
          <a:p>
            <a:fld id="{B75DE08B-3B9D-4D02-B282-6580C31B81D4}" type="slidenum">
              <a:rPr lang="is-IS" smtClean="0"/>
              <a:t>18</a:t>
            </a:fld>
            <a:endParaRPr lang="is-IS"/>
          </a:p>
        </p:txBody>
      </p:sp>
    </p:spTree>
    <p:extLst>
      <p:ext uri="{BB962C8B-B14F-4D97-AF65-F5344CB8AC3E}">
        <p14:creationId xmlns:p14="http://schemas.microsoft.com/office/powerpoint/2010/main" val="295287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Samkvæmt Neyðarlínu voru 130 sjúkraflutningar á árinu 2016 til og frá Vestmannaeyjum, þ.e.a.s. sjúkrafluttir einstaklingar. </a:t>
            </a:r>
            <a:r>
              <a:rPr lang="is-IS" b="1" dirty="0" smtClean="0"/>
              <a:t>85 sjúklingar voru fluttir frá Eyjum til Reykjavíkur og 45 sjúklingar frá Reykjavík til Eyja. </a:t>
            </a:r>
            <a:r>
              <a:rPr lang="is-IS" dirty="0" smtClean="0"/>
              <a:t>Samkvæmt upplýsingum frá Isavia þá voru 108 skráð sjúkraflug til Vestmannaeyja. Samkvæmt upplýsingum frá Sjúkratryggingum Íslands (SÍ) (með fyrirvara um að SÍ og Mýflug eiga eftir að samkeyra lokagögn fyrir árið 2016) voru skráð 113 sjúkraflug hjá Mýflugi til og frá Vestmanneyjum á árinu 2016. Sjúkraflug vegna barnsfæðinga kvenna voru tvö talsins á árinu 2016. Ekkert sjúkraflug með þyrlu var vegna barnsfæðinga kvenna.</a:t>
            </a:r>
          </a:p>
          <a:p>
            <a:r>
              <a:rPr lang="is-IS" dirty="0" smtClean="0"/>
              <a:t>Í sumum tilfellum voru tveir einstaklingar fluttir í sama flugi og stundum var flutningur báðar leiðir og skýrir það væntanlega að mestu eða öllu muninn á ofangreindum tölum frá mismunandi aðilum. Fyrir sjúkraflug með tvo eða fleiri einstaklinga reiknast einfalt gjald.</a:t>
            </a:r>
          </a:p>
          <a:p>
            <a:r>
              <a:rPr lang="is-IS" dirty="0" smtClean="0"/>
              <a:t>Þyrluflug eru ekki inni í tölum frá Neyðarlínu. Á árinu 2016 voru sjö útköll þyrlu til Vestmannaeyja en í einu tilfelli þar af var hætt við vegna breyttra aðstæðina og því voru sex sjúkraflug með þyrlu á árinu. Í einu tilfelli var kölluð til bæði sjúkraflugvél og þyrla vegna sérstakra aðstæðna.</a:t>
            </a:r>
            <a:endParaRPr lang="is-IS" dirty="0"/>
          </a:p>
        </p:txBody>
      </p:sp>
      <p:sp>
        <p:nvSpPr>
          <p:cNvPr id="4" name="Slide Number Placeholder 3"/>
          <p:cNvSpPr>
            <a:spLocks noGrp="1"/>
          </p:cNvSpPr>
          <p:nvPr>
            <p:ph type="sldNum" sz="quarter" idx="10"/>
          </p:nvPr>
        </p:nvSpPr>
        <p:spPr/>
        <p:txBody>
          <a:bodyPr/>
          <a:lstStyle/>
          <a:p>
            <a:fld id="{B75DE08B-3B9D-4D02-B282-6580C31B81D4}" type="slidenum">
              <a:rPr lang="is-IS" smtClean="0"/>
              <a:t>20</a:t>
            </a:fld>
            <a:endParaRPr lang="is-IS"/>
          </a:p>
        </p:txBody>
      </p:sp>
    </p:spTree>
    <p:extLst>
      <p:ext uri="{BB962C8B-B14F-4D97-AF65-F5344CB8AC3E}">
        <p14:creationId xmlns:p14="http://schemas.microsoft.com/office/powerpoint/2010/main" val="387665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 og</a:t>
            </a:r>
            <a:r>
              <a:rPr lang="is-IS" b="1" baseline="0" dirty="0" smtClean="0"/>
              <a:t> í mörgum tilfellum a.m.k. eru bundið við ákveðna lækna</a:t>
            </a:r>
            <a:endParaRPr lang="is-IS" b="1" dirty="0"/>
          </a:p>
        </p:txBody>
      </p:sp>
      <p:sp>
        <p:nvSpPr>
          <p:cNvPr id="4" name="Slide Number Placeholder 3"/>
          <p:cNvSpPr>
            <a:spLocks noGrp="1"/>
          </p:cNvSpPr>
          <p:nvPr>
            <p:ph type="sldNum" sz="quarter" idx="10"/>
          </p:nvPr>
        </p:nvSpPr>
        <p:spPr/>
        <p:txBody>
          <a:bodyPr/>
          <a:lstStyle/>
          <a:p>
            <a:fld id="{B75DE08B-3B9D-4D02-B282-6580C31B81D4}" type="slidenum">
              <a:rPr lang="is-IS" smtClean="0"/>
              <a:t>22</a:t>
            </a:fld>
            <a:endParaRPr lang="is-IS"/>
          </a:p>
        </p:txBody>
      </p:sp>
    </p:spTree>
    <p:extLst>
      <p:ext uri="{BB962C8B-B14F-4D97-AF65-F5344CB8AC3E}">
        <p14:creationId xmlns:p14="http://schemas.microsoft.com/office/powerpoint/2010/main" val="78564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Ekki stóra</a:t>
            </a:r>
            <a:r>
              <a:rPr lang="is-IS" b="1" baseline="0" dirty="0" smtClean="0"/>
              <a:t> málið á landsbyggðinni hvað varðar farvegi fyri þjónustuþega. </a:t>
            </a:r>
            <a:r>
              <a:rPr lang="is-IS" b="1" dirty="0" smtClean="0"/>
              <a:t>Í mörgum</a:t>
            </a:r>
            <a:r>
              <a:rPr lang="is-IS" b="1" baseline="0" dirty="0" smtClean="0"/>
              <a:t> tilfellum til staðar á landsbyggðinni vegna skorts á aðgengi.</a:t>
            </a:r>
            <a:endParaRPr lang="is-IS" b="1" dirty="0"/>
          </a:p>
        </p:txBody>
      </p:sp>
      <p:sp>
        <p:nvSpPr>
          <p:cNvPr id="4" name="Slide Number Placeholder 3"/>
          <p:cNvSpPr>
            <a:spLocks noGrp="1"/>
          </p:cNvSpPr>
          <p:nvPr>
            <p:ph type="sldNum" sz="quarter" idx="10"/>
          </p:nvPr>
        </p:nvSpPr>
        <p:spPr/>
        <p:txBody>
          <a:bodyPr/>
          <a:lstStyle/>
          <a:p>
            <a:fld id="{B75DE08B-3B9D-4D02-B282-6580C31B81D4}" type="slidenum">
              <a:rPr lang="is-IS" smtClean="0"/>
              <a:t>23</a:t>
            </a:fld>
            <a:endParaRPr lang="is-IS"/>
          </a:p>
        </p:txBody>
      </p:sp>
    </p:spTree>
    <p:extLst>
      <p:ext uri="{BB962C8B-B14F-4D97-AF65-F5344CB8AC3E}">
        <p14:creationId xmlns:p14="http://schemas.microsoft.com/office/powerpoint/2010/main" val="418630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1" dirty="0" smtClean="0"/>
              <a:t>Erfitt</a:t>
            </a:r>
            <a:r>
              <a:rPr lang="is-IS" b="1" baseline="0" dirty="0" smtClean="0"/>
              <a:t> að fá sérfræðinga til starfa á sjúkrahúsum á landsbyggðinni. Margþættar orsakir. Vaktabyrði. Aðrar kröfur og ábyrgð sem þarf að axla en áður. Aukin sérhæfing, þekking og tækni, erfitt að halda sér við í sérgrein. Sjúkrahús á landsbyggðinni hafa búið til margra ára við niðurskurð bæði hvað varðar fjármagn og verfefni. Ekki eins spennandi að vinna á þessum stöðum og áður.</a:t>
            </a:r>
            <a:endParaRPr lang="is-IS" b="1" dirty="0" smtClean="0"/>
          </a:p>
          <a:p>
            <a:endParaRPr lang="is-IS" dirty="0"/>
          </a:p>
        </p:txBody>
      </p:sp>
      <p:sp>
        <p:nvSpPr>
          <p:cNvPr id="4" name="Slide Number Placeholder 3"/>
          <p:cNvSpPr>
            <a:spLocks noGrp="1"/>
          </p:cNvSpPr>
          <p:nvPr>
            <p:ph type="sldNum" sz="quarter" idx="10"/>
          </p:nvPr>
        </p:nvSpPr>
        <p:spPr/>
        <p:txBody>
          <a:bodyPr/>
          <a:lstStyle/>
          <a:p>
            <a:fld id="{B75DE08B-3B9D-4D02-B282-6580C31B81D4}" type="slidenum">
              <a:rPr lang="is-IS" smtClean="0"/>
              <a:t>24</a:t>
            </a:fld>
            <a:endParaRPr lang="is-IS"/>
          </a:p>
        </p:txBody>
      </p:sp>
    </p:spTree>
    <p:extLst>
      <p:ext uri="{BB962C8B-B14F-4D97-AF65-F5344CB8AC3E}">
        <p14:creationId xmlns:p14="http://schemas.microsoft.com/office/powerpoint/2010/main" val="369206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Fjarheilbrigðisþjónusta</a:t>
            </a:r>
            <a:r>
              <a:rPr lang="is-IS" b="1" baseline="0" dirty="0" smtClean="0"/>
              <a:t> er víðfeðmt hugtak og nær yfir marga hluti</a:t>
            </a:r>
            <a:endParaRPr lang="is-IS" b="1" dirty="0"/>
          </a:p>
        </p:txBody>
      </p:sp>
      <p:sp>
        <p:nvSpPr>
          <p:cNvPr id="4" name="Slide Number Placeholder 3"/>
          <p:cNvSpPr>
            <a:spLocks noGrp="1"/>
          </p:cNvSpPr>
          <p:nvPr>
            <p:ph type="sldNum" sz="quarter" idx="10"/>
          </p:nvPr>
        </p:nvSpPr>
        <p:spPr/>
        <p:txBody>
          <a:bodyPr/>
          <a:lstStyle/>
          <a:p>
            <a:fld id="{B75DE08B-3B9D-4D02-B282-6580C31B81D4}" type="slidenum">
              <a:rPr lang="is-IS" smtClean="0"/>
              <a:t>31</a:t>
            </a:fld>
            <a:endParaRPr lang="is-IS"/>
          </a:p>
        </p:txBody>
      </p:sp>
    </p:spTree>
    <p:extLst>
      <p:ext uri="{BB962C8B-B14F-4D97-AF65-F5344CB8AC3E}">
        <p14:creationId xmlns:p14="http://schemas.microsoft.com/office/powerpoint/2010/main" val="122393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Lögin</a:t>
            </a:r>
            <a:r>
              <a:rPr lang="is-IS" b="1" baseline="0" dirty="0" smtClean="0"/>
              <a:t> ná bara ákveðið langt. Í framhaldi af þeim kemur að stefnumörkun stjórnvalda og ráðneytis og þar má spyrja ýmissa spurninga. Að mínu viti þá er ýmislegt sem væri vera skýrara í þessu sambandi.. Spyrja má á hvaða stigi stefnumörkun á að vera og með hvað hætti stefnumörkun stýrir fjármögnun. </a:t>
            </a:r>
            <a:r>
              <a:rPr lang="is-IS" b="1" dirty="0" smtClean="0"/>
              <a:t>Skilgreiningu á hvar á að veita þjónustu fylgir væntanlega krafa um fjármögnun hennar á þeim stað.</a:t>
            </a:r>
            <a:endParaRPr lang="is-IS" b="1" dirty="0"/>
          </a:p>
        </p:txBody>
      </p:sp>
      <p:sp>
        <p:nvSpPr>
          <p:cNvPr id="4" name="Slide Number Placeholder 3"/>
          <p:cNvSpPr>
            <a:spLocks noGrp="1"/>
          </p:cNvSpPr>
          <p:nvPr>
            <p:ph type="sldNum" sz="quarter" idx="10"/>
          </p:nvPr>
        </p:nvSpPr>
        <p:spPr/>
        <p:txBody>
          <a:bodyPr/>
          <a:lstStyle/>
          <a:p>
            <a:fld id="{B75DE08B-3B9D-4D02-B282-6580C31B81D4}" type="slidenum">
              <a:rPr lang="is-IS" smtClean="0"/>
              <a:t>4</a:t>
            </a:fld>
            <a:endParaRPr lang="is-IS"/>
          </a:p>
        </p:txBody>
      </p:sp>
    </p:spTree>
    <p:extLst>
      <p:ext uri="{BB962C8B-B14F-4D97-AF65-F5344CB8AC3E}">
        <p14:creationId xmlns:p14="http://schemas.microsoft.com/office/powerpoint/2010/main" val="370268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1" dirty="0" smtClean="0"/>
          </a:p>
          <a:p>
            <a:r>
              <a:rPr lang="is-IS" dirty="0" smtClean="0"/>
              <a:t>Sérfræðilæknar aðrir en heimilislæknar starfa á læknastofum í Reykjavík, á Akureyri og í litlum og afmörkuðum mæli annars staðar á landbyggðinni samkvæmt samningi Sjúkratrygginga Íslands og Læknafélags Reykjavíkur þar sem kveðið er á um einingaverð og einingafjölda fyrir ákveðið læknisverk. Aðgangur að sérfræðingum á stofum í Reykjavík hefur verið óheftur og hver sem er getað pantað sér tíma án þess að hafa tilvísun frá heimilislækni.</a:t>
            </a:r>
          </a:p>
          <a:p>
            <a:r>
              <a:rPr lang="is-IS" dirty="0" smtClean="0"/>
              <a:t>Heilbrigðisstofnanir á landsbyggðinni hafa í gegnum árin gert samninga við Sjúkratryggingar Íslands um þjónustu sérgreinalækna ef þeir hafa boðist. Í mörgum tilfellum hafa stofnanirnar þurft að gefa Sjúkratryggingum afslátt af einingaverði, ýmist ákveðna prósentu af einingaverði og/eða að fylla hefur þurft upp í ákveðinn einingakvóta (sem heilbrigðisstofnunin hefur þá þurft að fjármagna sjálf.</a:t>
            </a:r>
          </a:p>
          <a:p>
            <a:r>
              <a:rPr lang="is-IS" dirty="0" smtClean="0"/>
              <a:t>Þrátt fyrir að hafa þurft að veita þennan afslátt og í raun greiða fyrir hluta af hinni sérhæfðu heilbrigðisþjónustu hafa heilbrigðisstofnanirnar þurft að fjármagna aðstöðu fyrir viðkomandi sérfræðiþjónustu, s.s. skoðunarbekki, skoðunarljós, speglunartæki, svæfingabúnað, tölvur, skrifstofukostnað - og lengi má telja.</a:t>
            </a:r>
          </a:p>
          <a:p>
            <a:r>
              <a:rPr lang="is-IS" dirty="0" smtClean="0"/>
              <a:t>Í mörgum tilfellum hafa þjónustuþegar þessarar sérhæfðu þjónustu sem veitt er á landsbyggðinni þurft tilvísanir (öfugt við þjónustuþega á landsbyggðinni) vegna takmarkaðs aðgengis.</a:t>
            </a:r>
          </a:p>
          <a:p>
            <a:r>
              <a:rPr lang="is-IS" dirty="0" smtClean="0"/>
              <a:t>Sérfræðingar hafa borgað aðstöðugjald en í raun hefur stór hluti þess runnið til Sjúkratrygginga þar sem stofnanirnar hafa þurft að veita afslátt til að ná samningum.</a:t>
            </a:r>
          </a:p>
          <a:p>
            <a:r>
              <a:rPr lang="is-IS" dirty="0" smtClean="0"/>
              <a:t>Þetta hefur gert að verkum að heilbrigðisstofnanir á landsbyggðinni eru vart samkeppnisfærar við höfuðborgarsvæðið þar sem Sjúkratryggingar Íslands, og þar með ríkið, meta íbúa landsbyggðarinnar minna en íbúa höfuðborgarsvæðis (oft sem nemur 20%) að þessu leyti.</a:t>
            </a:r>
          </a:p>
          <a:p>
            <a:r>
              <a:rPr lang="is-IS" dirty="0" smtClean="0"/>
              <a:t>Vegna íbúafæðar er á langflestum stöðum á landsbyggðinni ekki raunhæft að ætla að sjálfstætt starfandi sérfræðingar komi sér upp læknastofum með fullnægjandi aðstöðu. </a:t>
            </a:r>
          </a:p>
          <a:p>
            <a:r>
              <a:rPr lang="is-IS" dirty="0" smtClean="0"/>
              <a:t>Í slíkum tilfellum er eini raunhæfi kosturinn (að fjarheilbrigðisþjónustu undanskilinni) að slík sérhæfð heilbrigðisþjónusta fari fram undir þaki heilbrigðisstofnananna - þótt sérfræðingarnir sem veiti þjónustuna séu oft sjálfstætt starfandi.</a:t>
            </a:r>
          </a:p>
          <a:p>
            <a:r>
              <a:rPr lang="is-IS" dirty="0" smtClean="0"/>
              <a:t>Það er því mismunun þegar fjármögnun fyrir slíka þjónustu er minni (per læknisverk) fyrir þjónustuþega á landsbyggðinni samanborið við höfuðborgarsvæðið.</a:t>
            </a:r>
          </a:p>
          <a:p>
            <a:endParaRPr lang="is-IS" dirty="0"/>
          </a:p>
        </p:txBody>
      </p:sp>
      <p:sp>
        <p:nvSpPr>
          <p:cNvPr id="4" name="Slide Number Placeholder 3"/>
          <p:cNvSpPr>
            <a:spLocks noGrp="1"/>
          </p:cNvSpPr>
          <p:nvPr>
            <p:ph type="sldNum" sz="quarter" idx="10"/>
          </p:nvPr>
        </p:nvSpPr>
        <p:spPr/>
        <p:txBody>
          <a:bodyPr/>
          <a:lstStyle/>
          <a:p>
            <a:fld id="{B75DE08B-3B9D-4D02-B282-6580C31B81D4}" type="slidenum">
              <a:rPr lang="is-IS" smtClean="0"/>
              <a:t>5</a:t>
            </a:fld>
            <a:endParaRPr lang="is-IS"/>
          </a:p>
        </p:txBody>
      </p:sp>
    </p:spTree>
    <p:extLst>
      <p:ext uri="{BB962C8B-B14F-4D97-AF65-F5344CB8AC3E}">
        <p14:creationId xmlns:p14="http://schemas.microsoft.com/office/powerpoint/2010/main" val="83771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Sérfræðilæknar aðrir en heimilislæknar starfa á læknastofum í Reykjavík, á Akureyri og í litlum og afmörkuðum mæli annars staðar á landbyggðinni samkvæmt samningi Sjúkratrygginga Íslands og Læknafélags Reykjavíkur þar sem kveðið er á um einingaverð og einingafjölda fyrir ákveðið læknisverk. Aðgangur að sérfræðingum á stofum í Reykjavík hefur verið óheftur og hver sem er getað pantað sér tíma án þess að hafa tilvísun frá heimilislækni.</a:t>
            </a:r>
          </a:p>
          <a:p>
            <a:r>
              <a:rPr lang="is-IS" dirty="0" smtClean="0"/>
              <a:t>Heilbrigðisstofnanir á landsbyggðinni hafa í gegnum árin gert samninga við Sjúkratryggingar Íslands um þjónustu sérgreinalækna ef þeir hafa boðist. Í langflestum tilfellum hafa stofnanirnar þurft að gefa Sjúkratryggingum afslátt af einingaverði, ýmist ákveðna prósentu af einingaverði og/eða að fylla hefur þurft upp í ákveðinn einingakvóta (sem heilbrigðisstofnunin hefur þá þurft að fjármagna sjálf.</a:t>
            </a:r>
          </a:p>
          <a:p>
            <a:r>
              <a:rPr lang="is-IS" dirty="0" smtClean="0"/>
              <a:t>Þrátt fyrir að hafa þurft að veita þennan afslátt og í raun greiða fyrir hluta af hinni sérhæfðu heilbrigðisþjónustu hafa heilbrigðisstofnanirnar þurft að fjármagna aðstöðu fyrir viðkomandi sérfræðiþjónustu, s.s. skoðunarbekki, skoðunarljós, speglunartæki, svæfingabúnað, tölvur, skrifstofukostnað - og lengi má telja.</a:t>
            </a:r>
          </a:p>
          <a:p>
            <a:r>
              <a:rPr lang="is-IS" dirty="0" smtClean="0"/>
              <a:t>Í flestum tilfellum hafa þjónustuþegar þessarar sérhæfðu þjónustu sem veitt er á landsbyggðinni þurft tilvísanir (öfugt við þjónustuþega á landsbyggðinni) vegna takmarkaðs aðgengis.</a:t>
            </a:r>
          </a:p>
          <a:p>
            <a:r>
              <a:rPr lang="is-IS" dirty="0" smtClean="0"/>
              <a:t>Sérfræðingar hafa borgað aðstöðugjald en í raun hefur stór hluti þess runnið til Sjúkratrygginga þar sem stofnanirnar hafa þurft að veita afslátt til að ná samningum.</a:t>
            </a:r>
          </a:p>
          <a:p>
            <a:r>
              <a:rPr lang="is-IS" dirty="0" smtClean="0"/>
              <a:t>Þetta hefur gert að verkum að heilbrigðisstofnanir á landsbyggðinni eru vart samkeppnisfærar við höfuðborgarsvæðið þar sem Sjúkratryggingar Íslands, og þar með ríkið, meta íbúa landsbyggðarinnar minna en íbúa höfuðborgarsvæðis (oft sem nemur 20%) að þessu leyti.</a:t>
            </a:r>
          </a:p>
          <a:p>
            <a:r>
              <a:rPr lang="is-IS" dirty="0" smtClean="0"/>
              <a:t>Vegna íbúafæðar er á langflestum stöðum á landsbyggðinni ekki raunhæft að ætla að sjálfstætt starfandi sérfræðingar komi sér upp læknastofum með fullnægjandi aðstöðu. </a:t>
            </a:r>
          </a:p>
          <a:p>
            <a:r>
              <a:rPr lang="is-IS" dirty="0" smtClean="0"/>
              <a:t>Í slíkum tilfellum er eini raunhæfi kosturinn (að fjarheilbrigðisþjónustu undanskilinni) að slík sérhæfð heilbrigðisþjónusta fari fram undir þaki heilbrigðisstofnananna - þótt sérfræðingarnir sem veiti þjónustuna séu oft sjálfstætt starfandi.</a:t>
            </a:r>
          </a:p>
          <a:p>
            <a:r>
              <a:rPr lang="is-IS" dirty="0" smtClean="0"/>
              <a:t>Það er því mismunun þegar fjármögnun fyrir slíka þjónustu er minni (per læknisverk) fyrir þjónustuþega á landsbyggðinni samanborið við höfuðborgarsvæðið.</a:t>
            </a:r>
          </a:p>
          <a:p>
            <a:endParaRPr lang="is-IS" dirty="0"/>
          </a:p>
        </p:txBody>
      </p:sp>
      <p:sp>
        <p:nvSpPr>
          <p:cNvPr id="4" name="Slide Number Placeholder 3"/>
          <p:cNvSpPr>
            <a:spLocks noGrp="1"/>
          </p:cNvSpPr>
          <p:nvPr>
            <p:ph type="sldNum" sz="quarter" idx="10"/>
          </p:nvPr>
        </p:nvSpPr>
        <p:spPr/>
        <p:txBody>
          <a:bodyPr/>
          <a:lstStyle/>
          <a:p>
            <a:fld id="{B75DE08B-3B9D-4D02-B282-6580C31B81D4}" type="slidenum">
              <a:rPr lang="is-IS" smtClean="0"/>
              <a:t>6</a:t>
            </a:fld>
            <a:endParaRPr lang="is-IS"/>
          </a:p>
        </p:txBody>
      </p:sp>
    </p:spTree>
    <p:extLst>
      <p:ext uri="{BB962C8B-B14F-4D97-AF65-F5344CB8AC3E}">
        <p14:creationId xmlns:p14="http://schemas.microsoft.com/office/powerpoint/2010/main" val="156352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30.000</a:t>
            </a:r>
            <a:r>
              <a:rPr lang="is-IS" baseline="0" dirty="0" smtClean="0"/>
              <a:t> ferkm 14 sveitarfélög að Hornafirði meðtöldum.</a:t>
            </a:r>
            <a:endParaRPr lang="is-IS" dirty="0"/>
          </a:p>
        </p:txBody>
      </p:sp>
      <p:sp>
        <p:nvSpPr>
          <p:cNvPr id="4" name="Slide Number Placeholder 3"/>
          <p:cNvSpPr>
            <a:spLocks noGrp="1"/>
          </p:cNvSpPr>
          <p:nvPr>
            <p:ph type="sldNum" sz="quarter" idx="10"/>
          </p:nvPr>
        </p:nvSpPr>
        <p:spPr/>
        <p:txBody>
          <a:bodyPr/>
          <a:lstStyle/>
          <a:p>
            <a:fld id="{B75DE08B-3B9D-4D02-B282-6580C31B81D4}" type="slidenum">
              <a:rPr lang="is-IS" smtClean="0"/>
              <a:t>8</a:t>
            </a:fld>
            <a:endParaRPr lang="is-IS"/>
          </a:p>
        </p:txBody>
      </p:sp>
    </p:spTree>
    <p:extLst>
      <p:ext uri="{BB962C8B-B14F-4D97-AF65-F5344CB8AC3E}">
        <p14:creationId xmlns:p14="http://schemas.microsoft.com/office/powerpoint/2010/main" val="1258304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Í heilbrigðisumdæmi</a:t>
            </a:r>
            <a:r>
              <a:rPr lang="is-IS" b="1" baseline="0" dirty="0" smtClean="0"/>
              <a:t> Suðurlands eru 9 heilsugæslueiningar á 10 starfstöðvum ef Hornafjörður er talinn með en einingin þar er rekin af sveitarfélaginu. Heilsugæslan í Rangárþingi er með tvær starfsstöðvar, á Hellu og á Hvolsvelli.</a:t>
            </a:r>
          </a:p>
          <a:p>
            <a:r>
              <a:rPr lang="is-IS" b="1" baseline="0" dirty="0" smtClean="0"/>
              <a:t>Ég tel ekki skynsamlegt að fækka heilsugæslustöðvum frá því sem nú er – vegna vegalengda og aðgengi að þjónustu.</a:t>
            </a:r>
            <a:endParaRPr lang="is-IS" b="1" dirty="0"/>
          </a:p>
        </p:txBody>
      </p:sp>
      <p:sp>
        <p:nvSpPr>
          <p:cNvPr id="4" name="Slide Number Placeholder 3"/>
          <p:cNvSpPr>
            <a:spLocks noGrp="1"/>
          </p:cNvSpPr>
          <p:nvPr>
            <p:ph type="sldNum" sz="quarter" idx="10"/>
          </p:nvPr>
        </p:nvSpPr>
        <p:spPr/>
        <p:txBody>
          <a:bodyPr/>
          <a:lstStyle/>
          <a:p>
            <a:fld id="{B75DE08B-3B9D-4D02-B282-6580C31B81D4}" type="slidenum">
              <a:rPr lang="is-IS" smtClean="0"/>
              <a:t>10</a:t>
            </a:fld>
            <a:endParaRPr lang="is-IS"/>
          </a:p>
        </p:txBody>
      </p:sp>
    </p:spTree>
    <p:extLst>
      <p:ext uri="{BB962C8B-B14F-4D97-AF65-F5344CB8AC3E}">
        <p14:creationId xmlns:p14="http://schemas.microsoft.com/office/powerpoint/2010/main" val="25220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Tölur vi. megin án þess</a:t>
            </a:r>
            <a:r>
              <a:rPr lang="is-IS" b="1" baseline="0" dirty="0" smtClean="0"/>
              <a:t> að Hornafjörður sé meðtalinn.</a:t>
            </a:r>
            <a:endParaRPr lang="is-IS" b="1" dirty="0"/>
          </a:p>
        </p:txBody>
      </p:sp>
      <p:sp>
        <p:nvSpPr>
          <p:cNvPr id="4" name="Slide Number Placeholder 3"/>
          <p:cNvSpPr>
            <a:spLocks noGrp="1"/>
          </p:cNvSpPr>
          <p:nvPr>
            <p:ph type="sldNum" sz="quarter" idx="10"/>
          </p:nvPr>
        </p:nvSpPr>
        <p:spPr/>
        <p:txBody>
          <a:bodyPr/>
          <a:lstStyle/>
          <a:p>
            <a:fld id="{B75DE08B-3B9D-4D02-B282-6580C31B81D4}" type="slidenum">
              <a:rPr lang="is-IS" smtClean="0"/>
              <a:t>11</a:t>
            </a:fld>
            <a:endParaRPr lang="is-IS"/>
          </a:p>
        </p:txBody>
      </p:sp>
    </p:spTree>
    <p:extLst>
      <p:ext uri="{BB962C8B-B14F-4D97-AF65-F5344CB8AC3E}">
        <p14:creationId xmlns:p14="http://schemas.microsoft.com/office/powerpoint/2010/main" val="130555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dirty="0" smtClean="0"/>
              <a:t>Ég tel ekki rétt að stækka</a:t>
            </a:r>
            <a:r>
              <a:rPr lang="is-IS" b="1" baseline="0" dirty="0" smtClean="0"/>
              <a:t> vaktsvæði vegna vegalengda, íbúafjölda, aðgengi að þjónustu og viðbragðsgetu. Þótt fáir búi í Vík í Mýrdal og á Kirkjubæjarklaustri samtals þá er viðbragðsgeta; hvaða viðbragð er mögulegt, takmörkuð og vegalengdir miklar.</a:t>
            </a:r>
            <a:endParaRPr lang="is-IS" b="1" dirty="0"/>
          </a:p>
        </p:txBody>
      </p:sp>
      <p:sp>
        <p:nvSpPr>
          <p:cNvPr id="4" name="Slide Number Placeholder 3"/>
          <p:cNvSpPr>
            <a:spLocks noGrp="1"/>
          </p:cNvSpPr>
          <p:nvPr>
            <p:ph type="sldNum" sz="quarter" idx="10"/>
          </p:nvPr>
        </p:nvSpPr>
        <p:spPr/>
        <p:txBody>
          <a:bodyPr/>
          <a:lstStyle/>
          <a:p>
            <a:fld id="{B75DE08B-3B9D-4D02-B282-6580C31B81D4}" type="slidenum">
              <a:rPr lang="is-IS" smtClean="0"/>
              <a:t>12</a:t>
            </a:fld>
            <a:endParaRPr lang="is-IS"/>
          </a:p>
        </p:txBody>
      </p:sp>
    </p:spTree>
    <p:extLst>
      <p:ext uri="{BB962C8B-B14F-4D97-AF65-F5344CB8AC3E}">
        <p14:creationId xmlns:p14="http://schemas.microsoft.com/office/powerpoint/2010/main" val="6003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Breytingar á samdægursmóttöku.</a:t>
            </a:r>
            <a:endParaRPr lang="is-IS" dirty="0"/>
          </a:p>
        </p:txBody>
      </p:sp>
      <p:sp>
        <p:nvSpPr>
          <p:cNvPr id="4" name="Slide Number Placeholder 3"/>
          <p:cNvSpPr>
            <a:spLocks noGrp="1"/>
          </p:cNvSpPr>
          <p:nvPr>
            <p:ph type="sldNum" sz="quarter" idx="10"/>
          </p:nvPr>
        </p:nvSpPr>
        <p:spPr/>
        <p:txBody>
          <a:bodyPr/>
          <a:lstStyle/>
          <a:p>
            <a:fld id="{B75DE08B-3B9D-4D02-B282-6580C31B81D4}" type="slidenum">
              <a:rPr lang="is-IS" smtClean="0"/>
              <a:t>13</a:t>
            </a:fld>
            <a:endParaRPr lang="is-IS"/>
          </a:p>
        </p:txBody>
      </p:sp>
    </p:spTree>
    <p:extLst>
      <p:ext uri="{BB962C8B-B14F-4D97-AF65-F5344CB8AC3E}">
        <p14:creationId xmlns:p14="http://schemas.microsoft.com/office/powerpoint/2010/main" val="305362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s-I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14EC6268-6E25-4200-8800-28311917788C}" type="datetimeFigureOut">
              <a:rPr lang="is-IS" smtClean="0"/>
              <a:t>23.3.2017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BFB9F3F-C4A3-46A8-A8E4-F425031D2D99}" type="slidenum">
              <a:rPr lang="is-IS" smtClean="0"/>
              <a:t>‹#›</a:t>
            </a:fld>
            <a:endParaRPr lang="is-IS"/>
          </a:p>
        </p:txBody>
      </p:sp>
    </p:spTree>
    <p:extLst>
      <p:ext uri="{BB962C8B-B14F-4D97-AF65-F5344CB8AC3E}">
        <p14:creationId xmlns:p14="http://schemas.microsoft.com/office/powerpoint/2010/main" val="15031552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14EC6268-6E25-4200-8800-28311917788C}" type="datetimeFigureOut">
              <a:rPr lang="is-IS" smtClean="0"/>
              <a:t>23.3.2017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BFB9F3F-C4A3-46A8-A8E4-F425031D2D99}" type="slidenum">
              <a:rPr lang="is-IS" smtClean="0"/>
              <a:t>‹#›</a:t>
            </a:fld>
            <a:endParaRPr lang="is-IS"/>
          </a:p>
        </p:txBody>
      </p:sp>
    </p:spTree>
    <p:extLst>
      <p:ext uri="{BB962C8B-B14F-4D97-AF65-F5344CB8AC3E}">
        <p14:creationId xmlns:p14="http://schemas.microsoft.com/office/powerpoint/2010/main" val="3737898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14EC6268-6E25-4200-8800-28311917788C}" type="datetimeFigureOut">
              <a:rPr lang="is-IS" smtClean="0"/>
              <a:t>23.3.2017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BFB9F3F-C4A3-46A8-A8E4-F425031D2D99}" type="slidenum">
              <a:rPr lang="is-IS" smtClean="0"/>
              <a:t>‹#›</a:t>
            </a:fld>
            <a:endParaRPr lang="is-IS"/>
          </a:p>
        </p:txBody>
      </p:sp>
    </p:spTree>
    <p:extLst>
      <p:ext uri="{BB962C8B-B14F-4D97-AF65-F5344CB8AC3E}">
        <p14:creationId xmlns:p14="http://schemas.microsoft.com/office/powerpoint/2010/main" val="29083585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a:xfrm>
            <a:off x="838200" y="1847850"/>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14EC6268-6E25-4200-8800-28311917788C}" type="datetimeFigureOut">
              <a:rPr lang="is-IS" smtClean="0"/>
              <a:t>23.3.2017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BFB9F3F-C4A3-46A8-A8E4-F425031D2D99}" type="slidenum">
              <a:rPr lang="is-IS" smtClean="0"/>
              <a:t>‹#›</a:t>
            </a:fld>
            <a:endParaRPr lang="is-IS"/>
          </a:p>
        </p:txBody>
      </p:sp>
      <p:pic>
        <p:nvPicPr>
          <p:cNvPr id="7" name="Picture 2" descr="www.hsu.i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1153" y="5868988"/>
            <a:ext cx="28289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466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s-I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C6268-6E25-4200-8800-28311917788C}" type="datetimeFigureOut">
              <a:rPr lang="is-IS" smtClean="0"/>
              <a:t>23.3.2017</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1BFB9F3F-C4A3-46A8-A8E4-F425031D2D99}" type="slidenum">
              <a:rPr lang="is-IS" smtClean="0"/>
              <a:t>‹#›</a:t>
            </a:fld>
            <a:endParaRPr lang="is-IS"/>
          </a:p>
        </p:txBody>
      </p:sp>
      <p:pic>
        <p:nvPicPr>
          <p:cNvPr id="7" name="Picture 2" descr="www.hsu.i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1153" y="5868988"/>
            <a:ext cx="28289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08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14EC6268-6E25-4200-8800-28311917788C}" type="datetimeFigureOut">
              <a:rPr lang="is-IS" smtClean="0"/>
              <a:t>23.3.2017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1BFB9F3F-C4A3-46A8-A8E4-F425031D2D99}" type="slidenum">
              <a:rPr lang="is-IS" smtClean="0"/>
              <a:t>‹#›</a:t>
            </a:fld>
            <a:endParaRPr lang="is-IS"/>
          </a:p>
        </p:txBody>
      </p:sp>
      <p:pic>
        <p:nvPicPr>
          <p:cNvPr id="8" name="Picture 2" descr="www.hsu.i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1153" y="5868988"/>
            <a:ext cx="28289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46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s-I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14EC6268-6E25-4200-8800-28311917788C}" type="datetimeFigureOut">
              <a:rPr lang="is-IS" smtClean="0"/>
              <a:t>23.3.2017</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1BFB9F3F-C4A3-46A8-A8E4-F425031D2D99}" type="slidenum">
              <a:rPr lang="is-IS" smtClean="0"/>
              <a:t>‹#›</a:t>
            </a:fld>
            <a:endParaRPr lang="is-IS"/>
          </a:p>
        </p:txBody>
      </p:sp>
      <p:pic>
        <p:nvPicPr>
          <p:cNvPr id="10" name="Picture 2" descr="www.hsu.i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1153" y="5868988"/>
            <a:ext cx="28289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06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14EC6268-6E25-4200-8800-28311917788C}" type="datetimeFigureOut">
              <a:rPr lang="is-IS" smtClean="0"/>
              <a:t>23.3.2017</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1BFB9F3F-C4A3-46A8-A8E4-F425031D2D99}" type="slidenum">
              <a:rPr lang="is-IS" smtClean="0"/>
              <a:t>‹#›</a:t>
            </a:fld>
            <a:endParaRPr lang="is-IS"/>
          </a:p>
        </p:txBody>
      </p:sp>
      <p:pic>
        <p:nvPicPr>
          <p:cNvPr id="6" name="Picture 2" descr="www.hsu.i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1153" y="5868988"/>
            <a:ext cx="28289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879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C6268-6E25-4200-8800-28311917788C}" type="datetimeFigureOut">
              <a:rPr lang="is-IS" smtClean="0"/>
              <a:t>23.3.2017</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1BFB9F3F-C4A3-46A8-A8E4-F425031D2D99}" type="slidenum">
              <a:rPr lang="is-IS" smtClean="0"/>
              <a:t>‹#›</a:t>
            </a:fld>
            <a:endParaRPr lang="is-IS"/>
          </a:p>
        </p:txBody>
      </p:sp>
    </p:spTree>
    <p:extLst>
      <p:ext uri="{BB962C8B-B14F-4D97-AF65-F5344CB8AC3E}">
        <p14:creationId xmlns:p14="http://schemas.microsoft.com/office/powerpoint/2010/main" val="12778913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C6268-6E25-4200-8800-28311917788C}" type="datetimeFigureOut">
              <a:rPr lang="is-IS" smtClean="0"/>
              <a:t>23.3.2017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1BFB9F3F-C4A3-46A8-A8E4-F425031D2D99}" type="slidenum">
              <a:rPr lang="is-IS" smtClean="0"/>
              <a:t>‹#›</a:t>
            </a:fld>
            <a:endParaRPr lang="is-IS"/>
          </a:p>
        </p:txBody>
      </p:sp>
    </p:spTree>
    <p:extLst>
      <p:ext uri="{BB962C8B-B14F-4D97-AF65-F5344CB8AC3E}">
        <p14:creationId xmlns:p14="http://schemas.microsoft.com/office/powerpoint/2010/main" val="24489115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s-I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C6268-6E25-4200-8800-28311917788C}" type="datetimeFigureOut">
              <a:rPr lang="is-IS" smtClean="0"/>
              <a:t>23.3.2017</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1BFB9F3F-C4A3-46A8-A8E4-F425031D2D99}" type="slidenum">
              <a:rPr lang="is-IS" smtClean="0"/>
              <a:t>‹#›</a:t>
            </a:fld>
            <a:endParaRPr lang="is-IS"/>
          </a:p>
        </p:txBody>
      </p:sp>
      <p:pic>
        <p:nvPicPr>
          <p:cNvPr id="8" name="Picture 2" descr="www.hsu.i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1153" y="5868988"/>
            <a:ext cx="28289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152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C6268-6E25-4200-8800-28311917788C}" type="datetimeFigureOut">
              <a:rPr lang="is-IS" smtClean="0"/>
              <a:t>23.3.2017</a:t>
            </a:fld>
            <a:endParaRPr lang="is-I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B9F3F-C4A3-46A8-A8E4-F425031D2D99}" type="slidenum">
              <a:rPr lang="is-IS" smtClean="0"/>
              <a:t>‹#›</a:t>
            </a:fld>
            <a:endParaRPr lang="is-IS"/>
          </a:p>
        </p:txBody>
      </p:sp>
      <p:pic>
        <p:nvPicPr>
          <p:cNvPr id="7" name="Picture 2" descr="www.hsu.i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01153" y="5868988"/>
            <a:ext cx="28289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83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s-IS" sz="4000" dirty="0" smtClean="0"/>
              <a:t>Stefna í heilbrigðisþjónustu</a:t>
            </a:r>
            <a:br>
              <a:rPr lang="is-IS" sz="4000" dirty="0" smtClean="0"/>
            </a:br>
            <a:r>
              <a:rPr lang="is-IS" sz="4400" dirty="0" smtClean="0"/>
              <a:t>Aðgengi að heilbrigðisþjónustu á landsbyggðinni</a:t>
            </a:r>
            <a:endParaRPr lang="is-IS" sz="4400" dirty="0"/>
          </a:p>
        </p:txBody>
      </p:sp>
      <p:sp>
        <p:nvSpPr>
          <p:cNvPr id="3" name="Subtitle 2"/>
          <p:cNvSpPr>
            <a:spLocks noGrp="1"/>
          </p:cNvSpPr>
          <p:nvPr>
            <p:ph type="subTitle" idx="1"/>
          </p:nvPr>
        </p:nvSpPr>
        <p:spPr/>
        <p:txBody>
          <a:bodyPr/>
          <a:lstStyle/>
          <a:p>
            <a:endParaRPr lang="is-IS" dirty="0" smtClean="0"/>
          </a:p>
          <a:p>
            <a:r>
              <a:rPr lang="is-IS" dirty="0" smtClean="0"/>
              <a:t>Hjörtur Kristjánsson</a:t>
            </a:r>
            <a:endParaRPr lang="is-IS" dirty="0"/>
          </a:p>
        </p:txBody>
      </p:sp>
    </p:spTree>
    <p:extLst>
      <p:ext uri="{BB962C8B-B14F-4D97-AF65-F5344CB8AC3E}">
        <p14:creationId xmlns:p14="http://schemas.microsoft.com/office/powerpoint/2010/main" val="104341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elferdarraduneyti.is/media/tolfraediHeilb/Sudurla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739" y="1440873"/>
            <a:ext cx="66675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417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Stöðugildi og samsetning</a:t>
            </a:r>
            <a:endParaRPr lang="is-IS" dirty="0"/>
          </a:p>
        </p:txBody>
      </p:sp>
      <p:sp>
        <p:nvSpPr>
          <p:cNvPr id="3" name="Content Placeholder 2"/>
          <p:cNvSpPr>
            <a:spLocks noGrp="1"/>
          </p:cNvSpPr>
          <p:nvPr>
            <p:ph sz="half" idx="1"/>
          </p:nvPr>
        </p:nvSpPr>
        <p:spPr/>
        <p:txBody>
          <a:bodyPr/>
          <a:lstStyle/>
          <a:p>
            <a:r>
              <a:rPr lang="is-IS" dirty="0" smtClean="0"/>
              <a:t> 20-21 stöðugildi heimilislækna</a:t>
            </a:r>
          </a:p>
          <a:p>
            <a:r>
              <a:rPr lang="is-IS" dirty="0" smtClean="0"/>
              <a:t>1-&gt; 4</a:t>
            </a:r>
            <a:r>
              <a:rPr lang="is-IS" dirty="0" smtClean="0">
                <a:sym typeface="Wingdings" panose="05000000000000000000" pitchFamily="2" charset="2"/>
              </a:rPr>
              <a:t></a:t>
            </a:r>
            <a:r>
              <a:rPr lang="is-IS" dirty="0" smtClean="0"/>
              <a:t>5 sérnámsstöður</a:t>
            </a:r>
          </a:p>
          <a:p>
            <a:r>
              <a:rPr lang="is-IS" dirty="0" smtClean="0"/>
              <a:t>23. mars 2017 vantar í 3</a:t>
            </a:r>
            <a:r>
              <a:rPr lang="is-IS" dirty="0" smtClean="0">
                <a:sym typeface="Wingdings" panose="05000000000000000000" pitchFamily="2" charset="2"/>
              </a:rPr>
              <a:t></a:t>
            </a:r>
            <a:r>
              <a:rPr lang="is-IS" dirty="0" smtClean="0"/>
              <a:t>4 stöður heimilislækna og eina nýja sérnámsstöðu. Einn heimilislæknir hættir í sumar vegna aldurs.</a:t>
            </a:r>
            <a:endParaRPr lang="is-IS" dirty="0"/>
          </a:p>
        </p:txBody>
      </p:sp>
      <p:sp>
        <p:nvSpPr>
          <p:cNvPr id="4" name="Content Placeholder 3"/>
          <p:cNvSpPr>
            <a:spLocks noGrp="1"/>
          </p:cNvSpPr>
          <p:nvPr>
            <p:ph sz="half" idx="2"/>
          </p:nvPr>
        </p:nvSpPr>
        <p:spPr/>
        <p:txBody>
          <a:bodyPr/>
          <a:lstStyle/>
          <a:p>
            <a:r>
              <a:rPr lang="is-IS" dirty="0" smtClean="0"/>
              <a:t>Hornafjörður: 2 stöðugildi. Annað setið.</a:t>
            </a:r>
            <a:endParaRPr lang="is-IS" dirty="0"/>
          </a:p>
        </p:txBody>
      </p:sp>
    </p:spTree>
    <p:extLst>
      <p:ext uri="{BB962C8B-B14F-4D97-AF65-F5344CB8AC3E}">
        <p14:creationId xmlns:p14="http://schemas.microsoft.com/office/powerpoint/2010/main" val="66920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Vaktsvæði læknisþjónustu</a:t>
            </a:r>
            <a:endParaRPr lang="is-IS" dirty="0"/>
          </a:p>
        </p:txBody>
      </p:sp>
      <p:sp>
        <p:nvSpPr>
          <p:cNvPr id="3" name="Content Placeholder 2"/>
          <p:cNvSpPr>
            <a:spLocks noGrp="1"/>
          </p:cNvSpPr>
          <p:nvPr>
            <p:ph sz="half" idx="1"/>
          </p:nvPr>
        </p:nvSpPr>
        <p:spPr/>
        <p:txBody>
          <a:bodyPr>
            <a:normAutofit/>
          </a:bodyPr>
          <a:lstStyle/>
          <a:p>
            <a:r>
              <a:rPr lang="is-IS" dirty="0" smtClean="0"/>
              <a:t>Vakt og bráðamóttaka á Selfossi sem sinnir </a:t>
            </a:r>
          </a:p>
          <a:p>
            <a:pPr lvl="1"/>
            <a:r>
              <a:rPr lang="is-IS" dirty="0"/>
              <a:t>A</a:t>
            </a:r>
            <a:r>
              <a:rPr lang="is-IS" dirty="0" smtClean="0"/>
              <a:t>lmennri vaktþjónustu fyrir Árborg, Ölfus, Hveragerði, uppsveitir Árnessýslu og Rangárþing.</a:t>
            </a:r>
          </a:p>
          <a:p>
            <a:pPr lvl="1"/>
            <a:r>
              <a:rPr lang="is-IS" dirty="0"/>
              <a:t>N</a:t>
            </a:r>
            <a:r>
              <a:rPr lang="is-IS" dirty="0" smtClean="0"/>
              <a:t>eyðarþjónustu fyrir Árborg, Hveragerði og Ölfus (og nálæg svæði)</a:t>
            </a:r>
          </a:p>
          <a:p>
            <a:pPr lvl="1"/>
            <a:r>
              <a:rPr lang="is-IS" dirty="0" smtClean="0"/>
              <a:t>Staðarvakt læknis á BMT.     Bakvakt sérfræðings.</a:t>
            </a:r>
            <a:endParaRPr lang="is-IS" dirty="0"/>
          </a:p>
        </p:txBody>
      </p:sp>
      <p:sp>
        <p:nvSpPr>
          <p:cNvPr id="4" name="Content Placeholder 3"/>
          <p:cNvSpPr>
            <a:spLocks noGrp="1"/>
          </p:cNvSpPr>
          <p:nvPr>
            <p:ph sz="half" idx="2"/>
          </p:nvPr>
        </p:nvSpPr>
        <p:spPr/>
        <p:txBody>
          <a:bodyPr>
            <a:normAutofit/>
          </a:bodyPr>
          <a:lstStyle/>
          <a:p>
            <a:r>
              <a:rPr lang="is-IS" dirty="0" smtClean="0"/>
              <a:t>Neyðarvakt (F1) í Laugarási</a:t>
            </a:r>
          </a:p>
          <a:p>
            <a:r>
              <a:rPr lang="is-IS" dirty="0" smtClean="0"/>
              <a:t>Neyðarvakt (F1) í Rangárþingi</a:t>
            </a:r>
          </a:p>
          <a:p>
            <a:r>
              <a:rPr lang="is-IS" dirty="0"/>
              <a:t>Almenn vakt og neyðarvakt í </a:t>
            </a:r>
            <a:r>
              <a:rPr lang="is-IS" dirty="0" smtClean="0"/>
              <a:t>Vestmannaeyjum</a:t>
            </a:r>
          </a:p>
          <a:p>
            <a:r>
              <a:rPr lang="is-IS" dirty="0" smtClean="0"/>
              <a:t>Almenn vakt og neyðarvakt í Vík í Mýrdal</a:t>
            </a:r>
          </a:p>
          <a:p>
            <a:r>
              <a:rPr lang="is-IS" dirty="0"/>
              <a:t>Almenn vakt og neyðarvakt </a:t>
            </a:r>
            <a:r>
              <a:rPr lang="is-IS" dirty="0" smtClean="0"/>
              <a:t>á Kirkjubæjarklaustri (læknir hluta af tímanum á móti hjúkrunarfr.)</a:t>
            </a:r>
            <a:endParaRPr lang="is-IS" dirty="0"/>
          </a:p>
          <a:p>
            <a:endParaRPr lang="is-IS" dirty="0"/>
          </a:p>
        </p:txBody>
      </p:sp>
    </p:spTree>
    <p:extLst>
      <p:ext uri="{BB962C8B-B14F-4D97-AF65-F5344CB8AC3E}">
        <p14:creationId xmlns:p14="http://schemas.microsoft.com/office/powerpoint/2010/main" val="1054534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Bráðamóttaka Selfossi</a:t>
            </a:r>
            <a:endParaRPr lang="is-IS" dirty="0"/>
          </a:p>
        </p:txBody>
      </p:sp>
      <p:sp>
        <p:nvSpPr>
          <p:cNvPr id="3" name="Content Placeholder 2"/>
          <p:cNvSpPr>
            <a:spLocks noGrp="1"/>
          </p:cNvSpPr>
          <p:nvPr>
            <p:ph sz="half" idx="1"/>
          </p:nvPr>
        </p:nvSpPr>
        <p:spPr/>
        <p:txBody>
          <a:bodyPr>
            <a:normAutofit lnSpcReduction="10000"/>
          </a:bodyPr>
          <a:lstStyle/>
          <a:p>
            <a:r>
              <a:rPr lang="is-IS" dirty="0" smtClean="0"/>
              <a:t>Staðarvakt læknis</a:t>
            </a:r>
          </a:p>
          <a:p>
            <a:r>
              <a:rPr lang="is-IS" dirty="0" smtClean="0"/>
              <a:t>Hjúkrunarfræðingur 24/7</a:t>
            </a:r>
          </a:p>
          <a:p>
            <a:r>
              <a:rPr lang="is-IS" dirty="0" smtClean="0"/>
              <a:t>Sérfræðingur á bakvakt/ gæsluvakt.</a:t>
            </a:r>
          </a:p>
          <a:p>
            <a:r>
              <a:rPr lang="is-IS" dirty="0" smtClean="0"/>
              <a:t>Óhentugt fyrirkomulag í húsnæði.</a:t>
            </a:r>
          </a:p>
          <a:p>
            <a:r>
              <a:rPr lang="is-IS" dirty="0"/>
              <a:t>Aðgengi að blóðranns. og rtg ekki 24/7 – POC</a:t>
            </a:r>
          </a:p>
          <a:p>
            <a:r>
              <a:rPr lang="is-IS" dirty="0"/>
              <a:t>Úrlestur ekki </a:t>
            </a:r>
            <a:r>
              <a:rPr lang="is-IS" dirty="0" smtClean="0"/>
              <a:t>eftir 17 á virkum d.</a:t>
            </a:r>
          </a:p>
          <a:p>
            <a:r>
              <a:rPr lang="is-IS" dirty="0" smtClean="0"/>
              <a:t>Vaktabyrði vs. almenn heilsug.</a:t>
            </a:r>
            <a:endParaRPr lang="is-IS" dirty="0"/>
          </a:p>
          <a:p>
            <a:endParaRPr lang="is-IS" dirty="0" smtClean="0"/>
          </a:p>
          <a:p>
            <a:endParaRPr lang="is-IS" dirty="0"/>
          </a:p>
        </p:txBody>
      </p:sp>
      <p:sp>
        <p:nvSpPr>
          <p:cNvPr id="4" name="Content Placeholder 3"/>
          <p:cNvSpPr>
            <a:spLocks noGrp="1"/>
          </p:cNvSpPr>
          <p:nvPr>
            <p:ph sz="half" idx="2"/>
          </p:nvPr>
        </p:nvSpPr>
        <p:spPr/>
        <p:txBody>
          <a:bodyPr>
            <a:normAutofit lnSpcReduction="10000"/>
          </a:bodyPr>
          <a:lstStyle/>
          <a:p>
            <a:r>
              <a:rPr lang="is-IS" dirty="0" smtClean="0"/>
              <a:t>Breytingar</a:t>
            </a:r>
          </a:p>
          <a:p>
            <a:pPr lvl="1"/>
            <a:r>
              <a:rPr lang="is-IS" dirty="0" smtClean="0"/>
              <a:t>Samhengi við samdægursmóttöku</a:t>
            </a:r>
          </a:p>
          <a:p>
            <a:pPr lvl="1"/>
            <a:r>
              <a:rPr lang="is-IS" dirty="0" smtClean="0"/>
              <a:t>Vaktafyrirkomulag</a:t>
            </a:r>
          </a:p>
          <a:p>
            <a:pPr lvl="1"/>
            <a:r>
              <a:rPr lang="is-IS" dirty="0" smtClean="0"/>
              <a:t>Efla menntun/þjálfun</a:t>
            </a:r>
          </a:p>
          <a:p>
            <a:pPr lvl="1"/>
            <a:r>
              <a:rPr lang="is-IS" dirty="0" smtClean="0"/>
              <a:t>Innleiðing verkferla</a:t>
            </a:r>
          </a:p>
          <a:p>
            <a:pPr lvl="1"/>
            <a:r>
              <a:rPr lang="is-IS" dirty="0" smtClean="0"/>
              <a:t>Breytingar á húsnæði &lt;2 ára</a:t>
            </a:r>
          </a:p>
          <a:p>
            <a:pPr lvl="1"/>
            <a:r>
              <a:rPr lang="is-IS" dirty="0" smtClean="0"/>
              <a:t>Fjölgun almennra tíma á heilsug.</a:t>
            </a:r>
          </a:p>
        </p:txBody>
      </p:sp>
    </p:spTree>
    <p:extLst>
      <p:ext uri="{BB962C8B-B14F-4D97-AF65-F5344CB8AC3E}">
        <p14:creationId xmlns:p14="http://schemas.microsoft.com/office/powerpoint/2010/main" val="910603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Teymisvinna</a:t>
            </a:r>
            <a:endParaRPr lang="is-IS" dirty="0"/>
          </a:p>
        </p:txBody>
      </p:sp>
      <p:sp>
        <p:nvSpPr>
          <p:cNvPr id="3" name="Content Placeholder 2"/>
          <p:cNvSpPr>
            <a:spLocks noGrp="1"/>
          </p:cNvSpPr>
          <p:nvPr>
            <p:ph sz="half" idx="1"/>
          </p:nvPr>
        </p:nvSpPr>
        <p:spPr/>
        <p:txBody>
          <a:bodyPr/>
          <a:lstStyle/>
          <a:p>
            <a:r>
              <a:rPr lang="is-IS" dirty="0" smtClean="0"/>
              <a:t>Heilsugæsla</a:t>
            </a:r>
          </a:p>
          <a:p>
            <a:r>
              <a:rPr lang="is-IS" dirty="0" smtClean="0"/>
              <a:t>Samdægursmóttaka</a:t>
            </a:r>
            <a:endParaRPr lang="is-IS" dirty="0"/>
          </a:p>
        </p:txBody>
      </p:sp>
      <p:pic>
        <p:nvPicPr>
          <p:cNvPr id="1026" name="Picture 2" descr="Image result for avenger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658" y="1610241"/>
            <a:ext cx="6174695" cy="478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4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Heimahjúkrun</a:t>
            </a:r>
            <a:endParaRPr lang="is-IS" dirty="0"/>
          </a:p>
        </p:txBody>
      </p:sp>
      <p:sp>
        <p:nvSpPr>
          <p:cNvPr id="3" name="Content Placeholder 2"/>
          <p:cNvSpPr>
            <a:spLocks noGrp="1"/>
          </p:cNvSpPr>
          <p:nvPr>
            <p:ph sz="half" idx="1"/>
          </p:nvPr>
        </p:nvSpPr>
        <p:spPr/>
        <p:txBody>
          <a:bodyPr/>
          <a:lstStyle/>
          <a:p>
            <a:r>
              <a:rPr lang="is-IS" dirty="0" smtClean="0"/>
              <a:t>Möguleiki á þjónustu utan dagvinnutíma ef þarf</a:t>
            </a:r>
          </a:p>
          <a:p>
            <a:r>
              <a:rPr lang="is-IS" dirty="0" smtClean="0"/>
              <a:t>Sveigjanleiki</a:t>
            </a:r>
          </a:p>
          <a:p>
            <a:r>
              <a:rPr lang="is-IS" dirty="0" smtClean="0"/>
              <a:t>Notkun fjarheilbrigðistækni</a:t>
            </a:r>
          </a:p>
          <a:p>
            <a:r>
              <a:rPr lang="is-IS" dirty="0" smtClean="0"/>
              <a:t>Þáttaka sjúkraflutningamanna</a:t>
            </a:r>
          </a:p>
        </p:txBody>
      </p:sp>
      <p:sp>
        <p:nvSpPr>
          <p:cNvPr id="4" name="Content Placeholder 3"/>
          <p:cNvSpPr>
            <a:spLocks noGrp="1"/>
          </p:cNvSpPr>
          <p:nvPr>
            <p:ph sz="half" idx="2"/>
          </p:nvPr>
        </p:nvSpPr>
        <p:spPr/>
        <p:txBody>
          <a:bodyPr/>
          <a:lstStyle/>
          <a:p>
            <a:endParaRPr lang="is-IS" dirty="0"/>
          </a:p>
        </p:txBody>
      </p:sp>
      <p:pic>
        <p:nvPicPr>
          <p:cNvPr id="1026" name="Picture 2" descr="Image result for home nursing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90688"/>
            <a:ext cx="6206611" cy="337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Sérfræðingar í hjúkrun –</a:t>
            </a:r>
            <a:br>
              <a:rPr lang="is-IS" dirty="0" smtClean="0"/>
            </a:br>
            <a:r>
              <a:rPr lang="is-IS" dirty="0" smtClean="0"/>
              <a:t> Nurse practioner</a:t>
            </a:r>
            <a:endParaRPr lang="is-IS" dirty="0"/>
          </a:p>
        </p:txBody>
      </p:sp>
      <p:sp>
        <p:nvSpPr>
          <p:cNvPr id="3" name="Content Placeholder 2"/>
          <p:cNvSpPr>
            <a:spLocks noGrp="1"/>
          </p:cNvSpPr>
          <p:nvPr>
            <p:ph sz="half" idx="1"/>
          </p:nvPr>
        </p:nvSpPr>
        <p:spPr/>
        <p:txBody>
          <a:bodyPr>
            <a:normAutofit fontScale="77500" lnSpcReduction="20000"/>
          </a:bodyPr>
          <a:lstStyle/>
          <a:p>
            <a:endParaRPr lang="is-IS" dirty="0" smtClean="0"/>
          </a:p>
          <a:p>
            <a:r>
              <a:rPr lang="is-IS" dirty="0" smtClean="0"/>
              <a:t>Hjúkrunarstýrðar móttökur hjá sjúklingum með langvinna sjúkdóma, s.s. sykursýki, hjarta- og lungnasjd.</a:t>
            </a:r>
          </a:p>
          <a:p>
            <a:r>
              <a:rPr lang="is-IS" dirty="0" smtClean="0"/>
              <a:t>Eftirfylgd e. veikindi/innlögn.</a:t>
            </a:r>
          </a:p>
          <a:p>
            <a:r>
              <a:rPr lang="is-IS" dirty="0" smtClean="0"/>
              <a:t>Aukið hlutverk í bráðamóttöku, s.s. í triage, sauma minni sár, gifsmeðferð, eftirfylgd bráðavandamála</a:t>
            </a:r>
          </a:p>
          <a:p>
            <a:r>
              <a:rPr lang="is-IS" dirty="0" smtClean="0"/>
              <a:t>Forvarnir og heilsuefling</a:t>
            </a:r>
          </a:p>
          <a:p>
            <a:r>
              <a:rPr lang="is-IS" dirty="0" smtClean="0"/>
              <a:t>Teymisvinna</a:t>
            </a:r>
          </a:p>
          <a:p>
            <a:endParaRPr lang="is-IS" dirty="0"/>
          </a:p>
        </p:txBody>
      </p:sp>
      <p:sp>
        <p:nvSpPr>
          <p:cNvPr id="4" name="Content Placeholder 3"/>
          <p:cNvSpPr>
            <a:spLocks noGrp="1"/>
          </p:cNvSpPr>
          <p:nvPr>
            <p:ph sz="half" idx="2"/>
          </p:nvPr>
        </p:nvSpPr>
        <p:spPr>
          <a:xfrm>
            <a:off x="6549571" y="595086"/>
            <a:ext cx="5181600" cy="4804227"/>
          </a:xfrm>
        </p:spPr>
        <p:txBody>
          <a:bodyPr>
            <a:normAutofit fontScale="77500" lnSpcReduction="20000"/>
          </a:bodyPr>
          <a:lstStyle/>
          <a:p>
            <a:r>
              <a:rPr lang="is-IS" b="1" dirty="0">
                <a:solidFill>
                  <a:srgbClr val="000000"/>
                </a:solidFill>
                <a:latin typeface="Times New Roman" panose="02020603050405020304" pitchFamily="18" charset="0"/>
              </a:rPr>
              <a:t>Sérnámsstaða í heilsugæsluhjúkrun</a:t>
            </a:r>
          </a:p>
          <a:p>
            <a:r>
              <a:rPr lang="is-IS" b="1" dirty="0" smtClean="0">
                <a:solidFill>
                  <a:srgbClr val="000000"/>
                </a:solidFill>
                <a:latin typeface="Times New Roman" panose="02020603050405020304" pitchFamily="18" charset="0"/>
              </a:rPr>
              <a:t>...</a:t>
            </a:r>
            <a:endParaRPr lang="is-IS" dirty="0">
              <a:solidFill>
                <a:srgbClr val="000000"/>
              </a:solidFill>
              <a:latin typeface="Times New Roman" panose="02020603050405020304" pitchFamily="18" charset="0"/>
            </a:endParaRPr>
          </a:p>
          <a:p>
            <a:r>
              <a:rPr lang="is-IS" dirty="0">
                <a:solidFill>
                  <a:srgbClr val="000000"/>
                </a:solidFill>
                <a:latin typeface="Times New Roman" panose="02020603050405020304" pitchFamily="18" charset="0"/>
              </a:rPr>
              <a:t>Laus er til umsóknar 80% sérnámsstaða hjúkrunarfræðings í heilsugæsluhjúkrun. Staðan er veitt frá 1. ágúst 2017 til eins árs.</a:t>
            </a:r>
            <a:br>
              <a:rPr lang="is-IS" dirty="0">
                <a:solidFill>
                  <a:srgbClr val="000000"/>
                </a:solidFill>
                <a:latin typeface="Times New Roman" panose="02020603050405020304" pitchFamily="18" charset="0"/>
              </a:rPr>
            </a:br>
            <a:r>
              <a:rPr lang="is-IS" dirty="0">
                <a:solidFill>
                  <a:srgbClr val="000000"/>
                </a:solidFill>
                <a:latin typeface="Times New Roman" panose="02020603050405020304" pitchFamily="18" charset="0"/>
              </a:rPr>
              <a:t/>
            </a:r>
            <a:br>
              <a:rPr lang="is-IS" dirty="0">
                <a:solidFill>
                  <a:srgbClr val="000000"/>
                </a:solidFill>
                <a:latin typeface="Times New Roman" panose="02020603050405020304" pitchFamily="18" charset="0"/>
              </a:rPr>
            </a:br>
            <a:r>
              <a:rPr lang="is-IS" dirty="0">
                <a:solidFill>
                  <a:srgbClr val="000000"/>
                </a:solidFill>
                <a:latin typeface="Times New Roman" panose="02020603050405020304" pitchFamily="18" charset="0"/>
              </a:rPr>
              <a:t>Um er að ræða sérnám í heilsugæsluhjúkrun í samstarfi við Háskólann á Akureyri. Námið samanstendur af fræðilegu námi við Háskólann á Akureyri og klínískri þjálfun á heilsugæslustöð undir handleiðslu lærimeistara. Námið er skipulagt til eins árs og lýkur með diplóma gráðu</a:t>
            </a:r>
            <a:r>
              <a:rPr lang="is-IS" dirty="0" smtClean="0">
                <a:solidFill>
                  <a:srgbClr val="000000"/>
                </a:solidFill>
                <a:latin typeface="Times New Roman" panose="02020603050405020304" pitchFamily="18" charset="0"/>
              </a:rPr>
              <a:t>.</a:t>
            </a:r>
          </a:p>
          <a:p>
            <a:r>
              <a:rPr lang="is-IS" dirty="0" smtClean="0">
                <a:solidFill>
                  <a:srgbClr val="000000"/>
                </a:solidFill>
                <a:latin typeface="Times New Roman" panose="02020603050405020304" pitchFamily="18" charset="0"/>
              </a:rPr>
              <a:t>....</a:t>
            </a:r>
          </a:p>
          <a:p>
            <a:r>
              <a:rPr lang="is-IS" dirty="0" smtClean="0">
                <a:solidFill>
                  <a:srgbClr val="000000"/>
                </a:solidFill>
                <a:latin typeface="Times New Roman" panose="02020603050405020304" pitchFamily="18" charset="0"/>
              </a:rPr>
              <a:t>Umsóknarfrestur </a:t>
            </a:r>
            <a:r>
              <a:rPr lang="is-IS" dirty="0">
                <a:solidFill>
                  <a:srgbClr val="000000"/>
                </a:solidFill>
                <a:latin typeface="Times New Roman" panose="02020603050405020304" pitchFamily="18" charset="0"/>
              </a:rPr>
              <a:t>er til og með </a:t>
            </a:r>
            <a:r>
              <a:rPr lang="is-IS" b="1" dirty="0">
                <a:solidFill>
                  <a:srgbClr val="000000"/>
                </a:solidFill>
                <a:latin typeface="Times New Roman" panose="02020603050405020304" pitchFamily="18" charset="0"/>
              </a:rPr>
              <a:t>20.03.2017</a:t>
            </a:r>
            <a:endParaRPr lang="is-IS" dirty="0" smtClean="0">
              <a:solidFill>
                <a:srgbClr val="000000"/>
              </a:solidFill>
              <a:latin typeface="Times New Roman" panose="02020603050405020304" pitchFamily="18" charset="0"/>
            </a:endParaRPr>
          </a:p>
          <a:p>
            <a:endParaRPr lang="is-IS" dirty="0" smtClean="0">
              <a:solidFill>
                <a:srgbClr val="000000"/>
              </a:solidFill>
              <a:latin typeface="Times New Roman" panose="02020603050405020304" pitchFamily="18" charset="0"/>
            </a:endParaRPr>
          </a:p>
          <a:p>
            <a:endParaRPr lang="is-IS" dirty="0">
              <a:solidFill>
                <a:srgbClr val="000000"/>
              </a:solidFill>
              <a:latin typeface="Times New Roman" panose="02020603050405020304" pitchFamily="18" charset="0"/>
            </a:endParaRPr>
          </a:p>
          <a:p>
            <a:endParaRPr lang="is-IS" dirty="0"/>
          </a:p>
        </p:txBody>
      </p:sp>
    </p:spTree>
    <p:extLst>
      <p:ext uri="{BB962C8B-B14F-4D97-AF65-F5344CB8AC3E}">
        <p14:creationId xmlns:p14="http://schemas.microsoft.com/office/powerpoint/2010/main" val="912881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Sjúkraflutningar-Utanspítalaþjónusta </a:t>
            </a:r>
            <a:endParaRPr lang="is-IS" dirty="0"/>
          </a:p>
        </p:txBody>
      </p:sp>
      <p:sp>
        <p:nvSpPr>
          <p:cNvPr id="3" name="Text Placeholder 2"/>
          <p:cNvSpPr>
            <a:spLocks noGrp="1"/>
          </p:cNvSpPr>
          <p:nvPr>
            <p:ph type="body" idx="1"/>
          </p:nvPr>
        </p:nvSpPr>
        <p:spPr/>
        <p:txBody>
          <a:bodyPr/>
          <a:lstStyle/>
          <a:p>
            <a:endParaRPr lang="is-IS" dirty="0"/>
          </a:p>
        </p:txBody>
      </p:sp>
    </p:spTree>
    <p:extLst>
      <p:ext uri="{BB962C8B-B14F-4D97-AF65-F5344CB8AC3E}">
        <p14:creationId xmlns:p14="http://schemas.microsoft.com/office/powerpoint/2010/main" val="3492820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8329" y="203997"/>
            <a:ext cx="8571595" cy="5743944"/>
          </a:xfrm>
          <a:prstGeom prst="rect">
            <a:avLst/>
          </a:prstGeom>
        </p:spPr>
      </p:pic>
    </p:spTree>
    <p:extLst>
      <p:ext uri="{BB962C8B-B14F-4D97-AF65-F5344CB8AC3E}">
        <p14:creationId xmlns:p14="http://schemas.microsoft.com/office/powerpoint/2010/main" val="2483060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s-IS"/>
          </a:p>
        </p:txBody>
      </p:sp>
      <p:pic>
        <p:nvPicPr>
          <p:cNvPr id="3" name="Picture 2"/>
          <p:cNvPicPr>
            <a:picLocks noChangeAspect="1"/>
          </p:cNvPicPr>
          <p:nvPr/>
        </p:nvPicPr>
        <p:blipFill>
          <a:blip r:embed="rId2"/>
          <a:stretch>
            <a:fillRect/>
          </a:stretch>
        </p:blipFill>
        <p:spPr>
          <a:xfrm>
            <a:off x="2670629" y="27152"/>
            <a:ext cx="5195433" cy="6830848"/>
          </a:xfrm>
          <a:prstGeom prst="rect">
            <a:avLst/>
          </a:prstGeom>
        </p:spPr>
      </p:pic>
    </p:spTree>
    <p:extLst>
      <p:ext uri="{BB962C8B-B14F-4D97-AF65-F5344CB8AC3E}">
        <p14:creationId xmlns:p14="http://schemas.microsoft.com/office/powerpoint/2010/main" val="4055428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495" y="442075"/>
            <a:ext cx="10515600" cy="5156619"/>
          </a:xfrm>
        </p:spPr>
        <p:txBody>
          <a:bodyPr>
            <a:normAutofit fontScale="90000"/>
          </a:bodyPr>
          <a:lstStyle/>
          <a:p>
            <a:r>
              <a:rPr lang="is-IS" dirty="0" smtClean="0"/>
              <a:t>Er jafnt aðgengi?</a:t>
            </a:r>
            <a:br>
              <a:rPr lang="is-IS" dirty="0" smtClean="0"/>
            </a:br>
            <a:r>
              <a:rPr lang="is-IS" dirty="0"/>
              <a:t>Er hægt að bjóða upp á jafnt </a:t>
            </a:r>
            <a:r>
              <a:rPr lang="is-IS" dirty="0" smtClean="0"/>
              <a:t>aðgengi?</a:t>
            </a:r>
            <a:br>
              <a:rPr lang="is-IS" dirty="0" smtClean="0"/>
            </a:br>
            <a:r>
              <a:rPr lang="is-IS" dirty="0" smtClean="0"/>
              <a:t>Á að bjóða upp á sem jafnast aðgengi?</a:t>
            </a:r>
            <a:br>
              <a:rPr lang="is-IS" dirty="0" smtClean="0"/>
            </a:br>
            <a:r>
              <a:rPr lang="is-IS" dirty="0" smtClean="0"/>
              <a:t/>
            </a:r>
            <a:br>
              <a:rPr lang="is-IS" dirty="0" smtClean="0"/>
            </a:br>
            <a:r>
              <a:rPr lang="is-IS" dirty="0" smtClean="0"/>
              <a:t>Eru til aurar til þess?</a:t>
            </a:r>
            <a:br>
              <a:rPr lang="is-IS" dirty="0" smtClean="0"/>
            </a:br>
            <a:r>
              <a:rPr lang="is-IS" dirty="0" smtClean="0"/>
              <a:t>Hvað má það kosta?</a:t>
            </a:r>
            <a:r>
              <a:rPr lang="is-IS" dirty="0"/>
              <a:t/>
            </a:r>
            <a:br>
              <a:rPr lang="is-IS" dirty="0"/>
            </a:br>
            <a:r>
              <a:rPr lang="is-IS" dirty="0" smtClean="0"/>
              <a:t>vs.</a:t>
            </a:r>
            <a:br>
              <a:rPr lang="is-IS" dirty="0" smtClean="0"/>
            </a:br>
            <a:r>
              <a:rPr lang="is-IS" dirty="0" smtClean="0"/>
              <a:t>Felst í því hagkvæmni/betri nýting fjármagns?</a:t>
            </a:r>
            <a:br>
              <a:rPr lang="is-IS" dirty="0" smtClean="0"/>
            </a:br>
            <a:r>
              <a:rPr lang="is-IS" dirty="0" smtClean="0"/>
              <a:t>Hvaða þjónustu er skynsamlegt að bjóða upp á og hvernig?</a:t>
            </a:r>
            <a:endParaRPr lang="is-IS" dirty="0"/>
          </a:p>
        </p:txBody>
      </p:sp>
      <p:sp>
        <p:nvSpPr>
          <p:cNvPr id="5" name="Title 1"/>
          <p:cNvSpPr txBox="1">
            <a:spLocks/>
          </p:cNvSpPr>
          <p:nvPr/>
        </p:nvSpPr>
        <p:spPr>
          <a:xfrm>
            <a:off x="838200" y="10279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s-IS" dirty="0"/>
          </a:p>
        </p:txBody>
      </p:sp>
    </p:spTree>
    <p:extLst>
      <p:ext uri="{BB962C8B-B14F-4D97-AF65-F5344CB8AC3E}">
        <p14:creationId xmlns:p14="http://schemas.microsoft.com/office/powerpoint/2010/main" val="2270907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Sjúkraflug</a:t>
            </a:r>
            <a:endParaRPr lang="is-IS" dirty="0"/>
          </a:p>
        </p:txBody>
      </p:sp>
      <p:sp>
        <p:nvSpPr>
          <p:cNvPr id="3" name="Content Placeholder 2"/>
          <p:cNvSpPr>
            <a:spLocks noGrp="1"/>
          </p:cNvSpPr>
          <p:nvPr>
            <p:ph sz="half" idx="1"/>
          </p:nvPr>
        </p:nvSpPr>
        <p:spPr/>
        <p:txBody>
          <a:bodyPr/>
          <a:lstStyle/>
          <a:p>
            <a:r>
              <a:rPr lang="is-IS" dirty="0" smtClean="0"/>
              <a:t>Of lítið að hafa eina sjúkravél til reiðu í landinu.</a:t>
            </a:r>
          </a:p>
          <a:p>
            <a:r>
              <a:rPr lang="is-IS" dirty="0" smtClean="0"/>
              <a:t>Of langur flutningstími frá þéttbýlum sunnan heiða.</a:t>
            </a:r>
            <a:endParaRPr lang="is-IS" dirty="0"/>
          </a:p>
        </p:txBody>
      </p:sp>
      <p:sp>
        <p:nvSpPr>
          <p:cNvPr id="4" name="Content Placeholder 3"/>
          <p:cNvSpPr>
            <a:spLocks noGrp="1"/>
          </p:cNvSpPr>
          <p:nvPr>
            <p:ph sz="half" idx="2"/>
          </p:nvPr>
        </p:nvSpPr>
        <p:spPr/>
        <p:txBody>
          <a:bodyPr/>
          <a:lstStyle/>
          <a:p>
            <a:r>
              <a:rPr lang="is-IS" dirty="0" smtClean="0"/>
              <a:t>Útboð 2017. Tækifæri á að laga.</a:t>
            </a:r>
          </a:p>
          <a:p>
            <a:r>
              <a:rPr lang="is-IS" dirty="0" smtClean="0"/>
              <a:t>Þyrlur (auk sjúkravélar fyrir norðan) framtíðin.</a:t>
            </a:r>
            <a:endParaRPr lang="is-IS" dirty="0"/>
          </a:p>
        </p:txBody>
      </p:sp>
    </p:spTree>
    <p:extLst>
      <p:ext uri="{BB962C8B-B14F-4D97-AF65-F5344CB8AC3E}">
        <p14:creationId xmlns:p14="http://schemas.microsoft.com/office/powerpoint/2010/main" val="3210702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Sérfræðiþjónusta</a:t>
            </a:r>
            <a:endParaRPr lang="is-IS" dirty="0"/>
          </a:p>
        </p:txBody>
      </p:sp>
      <p:sp>
        <p:nvSpPr>
          <p:cNvPr id="3" name="Text Placeholder 2"/>
          <p:cNvSpPr>
            <a:spLocks noGrp="1"/>
          </p:cNvSpPr>
          <p:nvPr>
            <p:ph type="body" idx="1"/>
          </p:nvPr>
        </p:nvSpPr>
        <p:spPr/>
        <p:txBody>
          <a:bodyPr/>
          <a:lstStyle/>
          <a:p>
            <a:endParaRPr lang="is-IS"/>
          </a:p>
        </p:txBody>
      </p:sp>
    </p:spTree>
    <p:extLst>
      <p:ext uri="{BB962C8B-B14F-4D97-AF65-F5344CB8AC3E}">
        <p14:creationId xmlns:p14="http://schemas.microsoft.com/office/powerpoint/2010/main" val="1382028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60314" cy="1325563"/>
          </a:xfrm>
        </p:spPr>
        <p:txBody>
          <a:bodyPr/>
          <a:lstStyle/>
          <a:p>
            <a:r>
              <a:rPr lang="is-IS" dirty="0" smtClean="0"/>
              <a:t>Fjármögnun – Samningar -Greiðsluþáttökukerfi</a:t>
            </a:r>
            <a:endParaRPr lang="is-IS" dirty="0"/>
          </a:p>
        </p:txBody>
      </p:sp>
      <p:sp>
        <p:nvSpPr>
          <p:cNvPr id="3" name="Content Placeholder 2"/>
          <p:cNvSpPr>
            <a:spLocks noGrp="1"/>
          </p:cNvSpPr>
          <p:nvPr>
            <p:ph sz="half" idx="1"/>
          </p:nvPr>
        </p:nvSpPr>
        <p:spPr/>
        <p:txBody>
          <a:bodyPr/>
          <a:lstStyle/>
          <a:p>
            <a:r>
              <a:rPr lang="is-IS" dirty="0" smtClean="0"/>
              <a:t>Íbúar landsbyggðarinnar eru í ruslflokki og njóta ekki sömu fjármögnunar og íbúar höfuðborgarsvæðisins vegna takmörkunar á sérfræðiþjónustu sem er bundin samningagerð við SÍ fyrir hverja einstaka tegund sérfræðiþjónustu og vegna verra aðgengis íbúa að þeirri þjónustu sem er í Reykjavík.</a:t>
            </a:r>
          </a:p>
          <a:p>
            <a:endParaRPr lang="is-IS" dirty="0" smtClean="0"/>
          </a:p>
          <a:p>
            <a:endParaRPr lang="is-IS" dirty="0"/>
          </a:p>
        </p:txBody>
      </p:sp>
      <p:sp>
        <p:nvSpPr>
          <p:cNvPr id="4" name="Content Placeholder 3"/>
          <p:cNvSpPr>
            <a:spLocks noGrp="1"/>
          </p:cNvSpPr>
          <p:nvPr>
            <p:ph sz="half" idx="2"/>
          </p:nvPr>
        </p:nvSpPr>
        <p:spPr/>
        <p:txBody>
          <a:bodyPr/>
          <a:lstStyle/>
          <a:p>
            <a:endParaRPr lang="is-IS"/>
          </a:p>
        </p:txBody>
      </p:sp>
      <p:pic>
        <p:nvPicPr>
          <p:cNvPr id="7170" name="Picture 2" descr="Organ Support Group. Hi. My name is appendix and sometimes I get so angry I could bu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674" y="1564368"/>
            <a:ext cx="4162651" cy="416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02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par>
                          <p:cTn id="7" fill="hold">
                            <p:stCondLst>
                              <p:cond delay="0"/>
                            </p:stCondLst>
                            <p:childTnLst>
                              <p:par>
                                <p:cTn id="8" presetID="13" presetClass="entr" presetSubtype="16" fill="hold" grpId="0" nodeType="after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edical referrals for dumm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186269" y="1690688"/>
            <a:ext cx="5017509" cy="4286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is-IS" dirty="0" smtClean="0"/>
              <a:t>Tilvísanakerfi?</a:t>
            </a:r>
            <a:endParaRPr lang="is-IS" dirty="0"/>
          </a:p>
        </p:txBody>
      </p:sp>
    </p:spTree>
    <p:extLst>
      <p:ext uri="{BB962C8B-B14F-4D97-AF65-F5344CB8AC3E}">
        <p14:creationId xmlns:p14="http://schemas.microsoft.com/office/powerpoint/2010/main" val="1870690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Lítið framboð af sérgreinalæknum sem vilja hafa fasta búsetu á landsbyggðinni</a:t>
            </a:r>
            <a:endParaRPr lang="is-I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7845450"/>
              </p:ext>
            </p:extLst>
          </p:nvPr>
        </p:nvGraphicFramePr>
        <p:xfrm>
          <a:off x="838200" y="18478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189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Hvað þá í staðinn?</a:t>
            </a:r>
            <a:endParaRPr lang="is-IS" dirty="0"/>
          </a:p>
        </p:txBody>
      </p:sp>
      <p:pic>
        <p:nvPicPr>
          <p:cNvPr id="6146" name="Picture 2" descr="Love this Minion MD. #despicablem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24538" y="1825625"/>
            <a:ext cx="38648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94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Móttaka sérfræðilækna</a:t>
            </a:r>
            <a:endParaRPr lang="is-IS" dirty="0"/>
          </a:p>
        </p:txBody>
      </p:sp>
      <p:sp>
        <p:nvSpPr>
          <p:cNvPr id="3" name="Content Placeholder 2"/>
          <p:cNvSpPr>
            <a:spLocks noGrp="1"/>
          </p:cNvSpPr>
          <p:nvPr>
            <p:ph sz="half" idx="1"/>
          </p:nvPr>
        </p:nvSpPr>
        <p:spPr/>
        <p:txBody>
          <a:bodyPr/>
          <a:lstStyle/>
          <a:p>
            <a:r>
              <a:rPr lang="is-IS" dirty="0" smtClean="0"/>
              <a:t>Einföldun.</a:t>
            </a:r>
          </a:p>
          <a:p>
            <a:r>
              <a:rPr lang="is-IS" dirty="0" smtClean="0"/>
              <a:t>Fjármögnunarkerfi sem byggir á heildarpotti.</a:t>
            </a:r>
          </a:p>
          <a:p>
            <a:r>
              <a:rPr lang="is-IS" dirty="0" smtClean="0"/>
              <a:t>Ákvarða heildarpott eininga í hverri sérgrein/undirsérgrein fyrir sig. Landsbyggðarstofnun fær tækifæri til að nota t.d. 80% af einingafjölda m.v. fólksfjölda án þess að þurfa að prútta um afslætti eða annað.</a:t>
            </a:r>
          </a:p>
          <a:p>
            <a:endParaRPr lang="is-IS" dirty="0"/>
          </a:p>
        </p:txBody>
      </p:sp>
      <p:sp>
        <p:nvSpPr>
          <p:cNvPr id="4" name="Content Placeholder 3"/>
          <p:cNvSpPr>
            <a:spLocks noGrp="1"/>
          </p:cNvSpPr>
          <p:nvPr>
            <p:ph sz="half" idx="2"/>
          </p:nvPr>
        </p:nvSpPr>
        <p:spPr>
          <a:xfrm>
            <a:off x="6172200" y="1825625"/>
            <a:ext cx="5458326" cy="4351338"/>
          </a:xfrm>
        </p:spPr>
        <p:txBody>
          <a:bodyPr/>
          <a:lstStyle/>
          <a:p>
            <a:r>
              <a:rPr lang="is-IS" dirty="0" smtClean="0"/>
              <a:t>Stofnun fær skynsamlegt frjálsræði um það hvernig hún fær sérfræðinga til verksins. Sumir kjósa t.d. að vera launamenn.</a:t>
            </a:r>
          </a:p>
          <a:p>
            <a:r>
              <a:rPr lang="is-IS" dirty="0" smtClean="0"/>
              <a:t>Ef stofnun nýtir ekki einingar falla þær aftur í heildarpottinn og skjólstæðingar af upptökusvæði geta notið þeirra annars staðar (f.o.f. R.vík).</a:t>
            </a:r>
            <a:endParaRPr lang="is-IS" dirty="0"/>
          </a:p>
        </p:txBody>
      </p:sp>
    </p:spTree>
    <p:extLst>
      <p:ext uri="{BB962C8B-B14F-4D97-AF65-F5344CB8AC3E}">
        <p14:creationId xmlns:p14="http://schemas.microsoft.com/office/powerpoint/2010/main" val="3823114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Sjúkrahúslæknar á landsbyggðinni</a:t>
            </a:r>
            <a:endParaRPr lang="is-IS" dirty="0"/>
          </a:p>
        </p:txBody>
      </p:sp>
      <p:sp>
        <p:nvSpPr>
          <p:cNvPr id="4" name="Content Placeholder 3"/>
          <p:cNvSpPr>
            <a:spLocks noGrp="1"/>
          </p:cNvSpPr>
          <p:nvPr>
            <p:ph sz="half" idx="2"/>
          </p:nvPr>
        </p:nvSpPr>
        <p:spPr/>
        <p:txBody>
          <a:bodyPr/>
          <a:lstStyle/>
          <a:p>
            <a:r>
              <a:rPr lang="is-IS" dirty="0"/>
              <a:t>Aukin tengsl við Landspítala hvað varðar lækna í sérnámi t.d. í lyflækningum og bráða-lækningum. T.d. fjármögnun á stöðugildi og rotation sem hluti af prógrammi.</a:t>
            </a:r>
          </a:p>
          <a:p>
            <a:r>
              <a:rPr lang="is-IS" dirty="0"/>
              <a:t>Sérnám í landsbyggðarlækningum.</a:t>
            </a:r>
          </a:p>
          <a:p>
            <a:pPr lvl="1"/>
            <a:r>
              <a:rPr lang="is-IS" dirty="0"/>
              <a:t>Undirsérgrein v. heimilislækningar.</a:t>
            </a:r>
          </a:p>
          <a:p>
            <a:endParaRPr lang="is-IS" dirty="0"/>
          </a:p>
        </p:txBody>
      </p:sp>
      <p:pic>
        <p:nvPicPr>
          <p:cNvPr id="5" name="Picture 2" descr="Image result for medical specialis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51017" y="1825625"/>
            <a:ext cx="495596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55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Sálfræðiþjónusta</a:t>
            </a:r>
            <a:endParaRPr lang="is-IS" dirty="0"/>
          </a:p>
        </p:txBody>
      </p:sp>
      <p:sp>
        <p:nvSpPr>
          <p:cNvPr id="3" name="Text Placeholder 2"/>
          <p:cNvSpPr>
            <a:spLocks noGrp="1"/>
          </p:cNvSpPr>
          <p:nvPr>
            <p:ph type="body" idx="1"/>
          </p:nvPr>
        </p:nvSpPr>
        <p:spPr/>
        <p:txBody>
          <a:bodyPr/>
          <a:lstStyle/>
          <a:p>
            <a:endParaRPr lang="is-IS"/>
          </a:p>
        </p:txBody>
      </p:sp>
    </p:spTree>
    <p:extLst>
      <p:ext uri="{BB962C8B-B14F-4D97-AF65-F5344CB8AC3E}">
        <p14:creationId xmlns:p14="http://schemas.microsoft.com/office/powerpoint/2010/main" val="1173917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s-IS" dirty="0"/>
          </a:p>
        </p:txBody>
      </p:sp>
      <p:sp>
        <p:nvSpPr>
          <p:cNvPr id="3" name="Content Placeholder 2"/>
          <p:cNvSpPr>
            <a:spLocks noGrp="1"/>
          </p:cNvSpPr>
          <p:nvPr>
            <p:ph sz="half" idx="1"/>
          </p:nvPr>
        </p:nvSpPr>
        <p:spPr/>
        <p:txBody>
          <a:bodyPr/>
          <a:lstStyle/>
          <a:p>
            <a:r>
              <a:rPr lang="is-IS" dirty="0" smtClean="0"/>
              <a:t>HSU að fá 0,5 stöðugildi til viðbótar og þá samtals með 3.</a:t>
            </a:r>
          </a:p>
          <a:p>
            <a:r>
              <a:rPr lang="is-IS" dirty="0" smtClean="0"/>
              <a:t>Fókus á börn og fjölskyldur þeirra + áfallahjálp.</a:t>
            </a:r>
          </a:p>
          <a:p>
            <a:r>
              <a:rPr lang="is-IS" dirty="0"/>
              <a:t>M</a:t>
            </a:r>
            <a:r>
              <a:rPr lang="is-IS" dirty="0" smtClean="0"/>
              <a:t>.v. núverandi aðstæður og aðgengi þörf fyrir að þessi 3 stöðugildi séu áfram notuð fyrir þennan hóp skjólstæðinga</a:t>
            </a:r>
            <a:endParaRPr lang="is-IS" dirty="0"/>
          </a:p>
        </p:txBody>
      </p:sp>
      <p:sp>
        <p:nvSpPr>
          <p:cNvPr id="4" name="Content Placeholder 3"/>
          <p:cNvSpPr>
            <a:spLocks noGrp="1"/>
          </p:cNvSpPr>
          <p:nvPr>
            <p:ph sz="half" idx="2"/>
          </p:nvPr>
        </p:nvSpPr>
        <p:spPr/>
        <p:txBody>
          <a:bodyPr/>
          <a:lstStyle/>
          <a:p>
            <a:r>
              <a:rPr lang="is-IS" dirty="0" smtClean="0"/>
              <a:t>Sjálfstætt starfandi sálfræðingar starfa á svæðinu með þjónustu fyrir fullorðna. Ekki niðurgreitt.</a:t>
            </a:r>
            <a:endParaRPr lang="is-IS" dirty="0"/>
          </a:p>
        </p:txBody>
      </p:sp>
    </p:spTree>
    <p:extLst>
      <p:ext uri="{BB962C8B-B14F-4D97-AF65-F5344CB8AC3E}">
        <p14:creationId xmlns:p14="http://schemas.microsoft.com/office/powerpoint/2010/main" val="2862376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Hver er stefna yfirvalda í heilbrigðisþjónustu á landsbyggðinni?</a:t>
            </a:r>
            <a:endParaRPr lang="is-IS" dirty="0"/>
          </a:p>
        </p:txBody>
      </p:sp>
      <p:sp>
        <p:nvSpPr>
          <p:cNvPr id="3" name="Content Placeholder 2"/>
          <p:cNvSpPr>
            <a:spLocks noGrp="1"/>
          </p:cNvSpPr>
          <p:nvPr>
            <p:ph idx="1"/>
          </p:nvPr>
        </p:nvSpPr>
        <p:spPr>
          <a:xfrm>
            <a:off x="838200" y="1847850"/>
            <a:ext cx="10782782" cy="4351338"/>
          </a:xfrm>
        </p:spPr>
        <p:txBody>
          <a:bodyPr>
            <a:normAutofit fontScale="92500" lnSpcReduction="10000"/>
          </a:bodyPr>
          <a:lstStyle/>
          <a:p>
            <a:r>
              <a:rPr lang="is-IS" dirty="0" smtClean="0"/>
              <a:t>Lög og reglugerðir:</a:t>
            </a:r>
          </a:p>
          <a:p>
            <a:r>
              <a:rPr lang="is-IS" dirty="0" smtClean="0"/>
              <a:t>Almenn heilbrigðisþjónusta – lögbundið hlutverk HSU</a:t>
            </a:r>
          </a:p>
          <a:p>
            <a:pPr lvl="1"/>
            <a:r>
              <a:rPr lang="is-IS" dirty="0"/>
              <a:t>Heilsugæsla </a:t>
            </a:r>
            <a:r>
              <a:rPr lang="is-IS" dirty="0" smtClean="0">
                <a:sym typeface="Wingdings" panose="05000000000000000000" pitchFamily="2" charset="2"/>
              </a:rPr>
              <a:t></a:t>
            </a:r>
            <a:r>
              <a:rPr lang="is-IS" dirty="0" smtClean="0"/>
              <a:t> Heimahjúkrun </a:t>
            </a:r>
            <a:r>
              <a:rPr lang="is-IS" dirty="0"/>
              <a:t>– Vaktþjónusta – </a:t>
            </a:r>
            <a:r>
              <a:rPr lang="is-IS" dirty="0" smtClean="0"/>
              <a:t>Utanspítalaþj./sjúkraflutningar</a:t>
            </a:r>
          </a:p>
          <a:p>
            <a:pPr lvl="1"/>
            <a:r>
              <a:rPr lang="is-IS" dirty="0" smtClean="0"/>
              <a:t>Þjónusta og hjúkrun á hjúkrunarheimilum/-deildum (sem heyra undir HSU)</a:t>
            </a:r>
          </a:p>
          <a:p>
            <a:pPr lvl="1"/>
            <a:r>
              <a:rPr lang="is-IS" dirty="0" smtClean="0"/>
              <a:t>Almenn sjúkrahúsþjónusta </a:t>
            </a:r>
            <a:r>
              <a:rPr lang="is-IS" dirty="0" smtClean="0">
                <a:sym typeface="Wingdings" panose="05000000000000000000" pitchFamily="2" charset="2"/>
              </a:rPr>
              <a:t> Almennar lyflækningar, hjúkrun, slysamóttaka, nauðsynleg stoðdeildaþjónusta. Skv. lögum um sjúkratr. </a:t>
            </a:r>
            <a:r>
              <a:rPr lang="is-IS" dirty="0">
                <a:sym typeface="Wingdings" panose="05000000000000000000" pitchFamily="2" charset="2"/>
              </a:rPr>
              <a:t>e</a:t>
            </a:r>
            <a:r>
              <a:rPr lang="is-IS" dirty="0" smtClean="0">
                <a:sym typeface="Wingdings" panose="05000000000000000000" pitchFamily="2" charset="2"/>
              </a:rPr>
              <a:t>r þjónusta sem veitt er á göngudeildum, dagdeildum, slysadeildum og bráðamóttökum flokkuð sem sjúkrahúsþj.</a:t>
            </a:r>
            <a:endParaRPr lang="is-IS" dirty="0" smtClean="0"/>
          </a:p>
          <a:p>
            <a:r>
              <a:rPr lang="is-IS" dirty="0" smtClean="0"/>
              <a:t>Sérhæfð sjúkrahúsþjónusta – samkvæmt ákvörðun ráðherra eða sérstökum samningum</a:t>
            </a:r>
          </a:p>
          <a:p>
            <a:pPr lvl="1"/>
            <a:r>
              <a:rPr lang="is-IS" dirty="0" smtClean="0"/>
              <a:t>V. Sjúkratryggingar Íslands</a:t>
            </a:r>
          </a:p>
          <a:p>
            <a:pPr lvl="1"/>
            <a:r>
              <a:rPr lang="is-IS" dirty="0" smtClean="0"/>
              <a:t>V. sérhæfðu sjúkrahúsin (LSH/SHA)</a:t>
            </a:r>
          </a:p>
          <a:p>
            <a:pPr marL="0" indent="0">
              <a:buNone/>
            </a:pPr>
            <a:r>
              <a:rPr lang="is-IS" dirty="0"/>
              <a:t>	</a:t>
            </a:r>
            <a:endParaRPr lang="is-IS" dirty="0" smtClean="0"/>
          </a:p>
          <a:p>
            <a:pPr marL="0" indent="0">
              <a:buNone/>
            </a:pPr>
            <a:endParaRPr lang="is-IS" dirty="0" smtClean="0"/>
          </a:p>
        </p:txBody>
      </p:sp>
    </p:spTree>
    <p:extLst>
      <p:ext uri="{BB962C8B-B14F-4D97-AF65-F5344CB8AC3E}">
        <p14:creationId xmlns:p14="http://schemas.microsoft.com/office/powerpoint/2010/main" val="1825221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Fjarheilbrigðisþjónusta</a:t>
            </a:r>
            <a:endParaRPr lang="is-IS" dirty="0"/>
          </a:p>
        </p:txBody>
      </p:sp>
      <p:sp>
        <p:nvSpPr>
          <p:cNvPr id="3" name="Text Placeholder 2"/>
          <p:cNvSpPr>
            <a:spLocks noGrp="1"/>
          </p:cNvSpPr>
          <p:nvPr>
            <p:ph type="body" idx="1"/>
          </p:nvPr>
        </p:nvSpPr>
        <p:spPr/>
        <p:txBody>
          <a:bodyPr/>
          <a:lstStyle/>
          <a:p>
            <a:endParaRPr lang="is-IS"/>
          </a:p>
        </p:txBody>
      </p:sp>
    </p:spTree>
    <p:extLst>
      <p:ext uri="{BB962C8B-B14F-4D97-AF65-F5344CB8AC3E}">
        <p14:creationId xmlns:p14="http://schemas.microsoft.com/office/powerpoint/2010/main" val="2905808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s-IS"/>
          </a:p>
        </p:txBody>
      </p:sp>
      <p:pic>
        <p:nvPicPr>
          <p:cNvPr id="8198" name="Picture 6" descr="Image result for medical referral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171" y="365125"/>
            <a:ext cx="4252686" cy="238859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medical referrals for dumm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7880" y="2250574"/>
            <a:ext cx="3485050" cy="27880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medical referrals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461" y="2228738"/>
            <a:ext cx="22479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4192361" y="3034204"/>
            <a:ext cx="3181888" cy="2668814"/>
          </a:xfrm>
          <a:prstGeom prst="rect">
            <a:avLst/>
          </a:prstGeom>
        </p:spPr>
      </p:pic>
      <p:pic>
        <p:nvPicPr>
          <p:cNvPr id="6" name="Picture 5"/>
          <p:cNvPicPr>
            <a:picLocks noChangeAspect="1"/>
          </p:cNvPicPr>
          <p:nvPr/>
        </p:nvPicPr>
        <p:blipFill>
          <a:blip r:embed="rId7"/>
          <a:stretch>
            <a:fillRect/>
          </a:stretch>
        </p:blipFill>
        <p:spPr>
          <a:xfrm>
            <a:off x="1867130" y="5319100"/>
            <a:ext cx="2325231" cy="866802"/>
          </a:xfrm>
          <a:prstGeom prst="rect">
            <a:avLst/>
          </a:prstGeom>
        </p:spPr>
      </p:pic>
    </p:spTree>
    <p:extLst>
      <p:ext uri="{BB962C8B-B14F-4D97-AF65-F5344CB8AC3E}">
        <p14:creationId xmlns:p14="http://schemas.microsoft.com/office/powerpoint/2010/main" val="2378496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Lagskipting - Innan HSU</a:t>
            </a:r>
            <a:endParaRPr lang="is-IS" dirty="0"/>
          </a:p>
        </p:txBody>
      </p:sp>
      <p:sp>
        <p:nvSpPr>
          <p:cNvPr id="3" name="Content Placeholder 2"/>
          <p:cNvSpPr>
            <a:spLocks noGrp="1"/>
          </p:cNvSpPr>
          <p:nvPr>
            <p:ph sz="half" idx="1"/>
          </p:nvPr>
        </p:nvSpPr>
        <p:spPr>
          <a:xfrm>
            <a:off x="838199" y="1825625"/>
            <a:ext cx="5315857" cy="4351338"/>
          </a:xfrm>
        </p:spPr>
        <p:txBody>
          <a:bodyPr/>
          <a:lstStyle/>
          <a:p>
            <a:r>
              <a:rPr lang="is-IS" dirty="0" smtClean="0"/>
              <a:t>Innan heilsugæslu</a:t>
            </a:r>
          </a:p>
          <a:p>
            <a:pPr lvl="1"/>
            <a:r>
              <a:rPr lang="is-IS" dirty="0" smtClean="0"/>
              <a:t>V. fjarlægari ferðamannastaði, t.d. Skaftafell, Þórsmörk</a:t>
            </a:r>
          </a:p>
          <a:p>
            <a:pPr lvl="1"/>
            <a:r>
              <a:rPr lang="is-IS" dirty="0" smtClean="0"/>
              <a:t>Milli heilsugæslustöðva, t.d. Vík-Klaustur</a:t>
            </a:r>
          </a:p>
          <a:p>
            <a:pPr lvl="1"/>
            <a:r>
              <a:rPr lang="is-IS" dirty="0" smtClean="0"/>
              <a:t>Heimahjúkrun</a:t>
            </a:r>
          </a:p>
          <a:p>
            <a:r>
              <a:rPr lang="is-IS" dirty="0" smtClean="0"/>
              <a:t>Heilsugæsla </a:t>
            </a:r>
            <a:r>
              <a:rPr lang="is-IS" dirty="0" smtClean="0">
                <a:sym typeface="Wingdings" panose="05000000000000000000" pitchFamily="2" charset="2"/>
              </a:rPr>
              <a:t> </a:t>
            </a:r>
            <a:r>
              <a:rPr lang="is-IS" dirty="0" smtClean="0"/>
              <a:t>BMT Selfossi</a:t>
            </a:r>
          </a:p>
          <a:p>
            <a:r>
              <a:rPr lang="is-IS" dirty="0" smtClean="0"/>
              <a:t>Sjúkraflutningar </a:t>
            </a:r>
            <a:r>
              <a:rPr lang="is-IS" dirty="0" smtClean="0">
                <a:sym typeface="Wingdings" panose="05000000000000000000" pitchFamily="2" charset="2"/>
              </a:rPr>
              <a:t>BMT Selfossi</a:t>
            </a:r>
          </a:p>
          <a:p>
            <a:endParaRPr lang="is-IS" dirty="0" smtClean="0"/>
          </a:p>
        </p:txBody>
      </p:sp>
      <p:pic>
        <p:nvPicPr>
          <p:cNvPr id="6" name="Picture 6" descr="Image result for benefits of telemedic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0"/>
            <a:ext cx="5181600" cy="317004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6172200" y="4165600"/>
            <a:ext cx="5181600" cy="2011362"/>
          </a:xfrm>
        </p:spPr>
        <p:txBody>
          <a:bodyPr/>
          <a:lstStyle/>
          <a:p>
            <a:r>
              <a:rPr lang="is-IS" dirty="0">
                <a:sym typeface="Wingdings" panose="05000000000000000000" pitchFamily="2" charset="2"/>
              </a:rPr>
              <a:t>Heilsugæsla  </a:t>
            </a:r>
            <a:r>
              <a:rPr lang="is-IS" dirty="0" smtClean="0">
                <a:sym typeface="Wingdings" panose="05000000000000000000" pitchFamily="2" charset="2"/>
              </a:rPr>
              <a:t>Sérfræðilæknar </a:t>
            </a:r>
            <a:r>
              <a:rPr lang="is-IS" dirty="0">
                <a:sym typeface="Wingdings" panose="05000000000000000000" pitchFamily="2" charset="2"/>
              </a:rPr>
              <a:t>HSU („fjar“göngudeild)</a:t>
            </a:r>
            <a:endParaRPr lang="is-IS" dirty="0"/>
          </a:p>
        </p:txBody>
      </p:sp>
    </p:spTree>
    <p:extLst>
      <p:ext uri="{BB962C8B-B14F-4D97-AF65-F5344CB8AC3E}">
        <p14:creationId xmlns:p14="http://schemas.microsoft.com/office/powerpoint/2010/main" val="3365823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Lagskipting – Út fyrir HSU</a:t>
            </a:r>
            <a:endParaRPr lang="is-IS" dirty="0"/>
          </a:p>
        </p:txBody>
      </p:sp>
      <p:sp>
        <p:nvSpPr>
          <p:cNvPr id="3" name="Content Placeholder 2"/>
          <p:cNvSpPr>
            <a:spLocks noGrp="1"/>
          </p:cNvSpPr>
          <p:nvPr>
            <p:ph sz="half" idx="1"/>
          </p:nvPr>
        </p:nvSpPr>
        <p:spPr>
          <a:xfrm>
            <a:off x="838199" y="1825625"/>
            <a:ext cx="5141687" cy="4351338"/>
          </a:xfrm>
        </p:spPr>
        <p:txBody>
          <a:bodyPr>
            <a:normAutofit fontScale="92500" lnSpcReduction="20000"/>
          </a:bodyPr>
          <a:lstStyle/>
          <a:p>
            <a:r>
              <a:rPr lang="is-IS" dirty="0" smtClean="0"/>
              <a:t>HSU </a:t>
            </a:r>
            <a:r>
              <a:rPr lang="is-IS" dirty="0" smtClean="0">
                <a:sym typeface="Wingdings" panose="05000000000000000000" pitchFamily="2" charset="2"/>
              </a:rPr>
              <a:t> Landsp. BMT/Hjartagátt</a:t>
            </a:r>
          </a:p>
          <a:p>
            <a:pPr marL="0" indent="0">
              <a:buNone/>
            </a:pPr>
            <a:r>
              <a:rPr lang="is-IS" dirty="0">
                <a:sym typeface="Wingdings" panose="05000000000000000000" pitchFamily="2" charset="2"/>
              </a:rPr>
              <a:t> </a:t>
            </a:r>
            <a:r>
              <a:rPr lang="is-IS" dirty="0" smtClean="0">
                <a:sym typeface="Wingdings" panose="05000000000000000000" pitchFamily="2" charset="2"/>
              </a:rPr>
              <a:t>  Bráð vandamál</a:t>
            </a:r>
            <a:endParaRPr lang="is-IS" dirty="0" smtClean="0"/>
          </a:p>
          <a:p>
            <a:pPr lvl="1"/>
            <a:r>
              <a:rPr lang="is-IS" dirty="0" smtClean="0"/>
              <a:t>Sjúkraflutningar t.d. AMI, stroke </a:t>
            </a:r>
            <a:r>
              <a:rPr lang="is-IS" dirty="0" smtClean="0">
                <a:sym typeface="Wingdings" panose="05000000000000000000" pitchFamily="2" charset="2"/>
              </a:rPr>
              <a:t></a:t>
            </a:r>
            <a:endParaRPr lang="is-IS" dirty="0" smtClean="0"/>
          </a:p>
          <a:p>
            <a:pPr lvl="1"/>
            <a:r>
              <a:rPr lang="is-IS" dirty="0" smtClean="0"/>
              <a:t>BMT Selfossi </a:t>
            </a:r>
            <a:r>
              <a:rPr lang="is-IS" dirty="0" smtClean="0">
                <a:sym typeface="Wingdings" panose="05000000000000000000" pitchFamily="2" charset="2"/>
              </a:rPr>
              <a:t></a:t>
            </a:r>
          </a:p>
          <a:p>
            <a:pPr lvl="1"/>
            <a:r>
              <a:rPr lang="is-IS" dirty="0" smtClean="0"/>
              <a:t>Heilsugæslustöðvar HSU</a:t>
            </a:r>
            <a:r>
              <a:rPr lang="is-IS" dirty="0" smtClean="0">
                <a:sym typeface="Wingdings" panose="05000000000000000000" pitchFamily="2" charset="2"/>
              </a:rPr>
              <a:t> </a:t>
            </a:r>
          </a:p>
          <a:p>
            <a:pPr lvl="1"/>
            <a:endParaRPr lang="is-IS" dirty="0" smtClean="0"/>
          </a:p>
          <a:p>
            <a:r>
              <a:rPr lang="is-IS" dirty="0" smtClean="0"/>
              <a:t>Dagdeildir HSU Se/Ve </a:t>
            </a:r>
            <a:r>
              <a:rPr lang="is-IS" dirty="0" smtClean="0">
                <a:sym typeface="Wingdings" panose="05000000000000000000" pitchFamily="2" charset="2"/>
              </a:rPr>
              <a:t> </a:t>
            </a:r>
          </a:p>
          <a:p>
            <a:pPr marL="0" indent="0">
              <a:buNone/>
            </a:pPr>
            <a:r>
              <a:rPr lang="is-IS" dirty="0">
                <a:sym typeface="Wingdings" panose="05000000000000000000" pitchFamily="2" charset="2"/>
              </a:rPr>
              <a:t> </a:t>
            </a:r>
            <a:r>
              <a:rPr lang="is-IS" dirty="0" smtClean="0">
                <a:sym typeface="Wingdings" panose="05000000000000000000" pitchFamily="2" charset="2"/>
              </a:rPr>
              <a:t>                                       Dagdeildir LSH</a:t>
            </a:r>
          </a:p>
          <a:p>
            <a:pPr marL="0" indent="0">
              <a:buNone/>
            </a:pPr>
            <a:endParaRPr lang="is-IS" dirty="0" smtClean="0"/>
          </a:p>
          <a:p>
            <a:r>
              <a:rPr lang="is-IS" dirty="0" smtClean="0"/>
              <a:t>HSU </a:t>
            </a:r>
            <a:r>
              <a:rPr lang="is-IS" dirty="0" smtClean="0">
                <a:sym typeface="Wingdings" panose="05000000000000000000" pitchFamily="2" charset="2"/>
              </a:rPr>
              <a:t> Ráðgjöf – sérfræðingar</a:t>
            </a:r>
          </a:p>
          <a:p>
            <a:pPr marL="0" indent="0">
              <a:buNone/>
            </a:pPr>
            <a:r>
              <a:rPr lang="is-IS" dirty="0">
                <a:sym typeface="Wingdings" panose="05000000000000000000" pitchFamily="2" charset="2"/>
              </a:rPr>
              <a:t> </a:t>
            </a:r>
            <a:r>
              <a:rPr lang="is-IS" dirty="0" smtClean="0">
                <a:sym typeface="Wingdings" panose="05000000000000000000" pitchFamily="2" charset="2"/>
              </a:rPr>
              <a:t>                                  utan stofnunar</a:t>
            </a:r>
          </a:p>
          <a:p>
            <a:pPr marL="457200" lvl="1" indent="0">
              <a:buNone/>
            </a:pPr>
            <a:endParaRPr lang="is-IS" dirty="0">
              <a:sym typeface="Wingdings" panose="05000000000000000000" pitchFamily="2" charset="2"/>
            </a:endParaRPr>
          </a:p>
        </p:txBody>
      </p:sp>
      <p:pic>
        <p:nvPicPr>
          <p:cNvPr id="5" name="Picture 4"/>
          <p:cNvPicPr>
            <a:picLocks noChangeAspect="1"/>
          </p:cNvPicPr>
          <p:nvPr/>
        </p:nvPicPr>
        <p:blipFill>
          <a:blip r:embed="rId2"/>
          <a:stretch>
            <a:fillRect/>
          </a:stretch>
        </p:blipFill>
        <p:spPr>
          <a:xfrm>
            <a:off x="8321221" y="132701"/>
            <a:ext cx="3870779" cy="2626600"/>
          </a:xfrm>
          <a:prstGeom prst="rect">
            <a:avLst/>
          </a:prstGeom>
        </p:spPr>
      </p:pic>
      <p:sp>
        <p:nvSpPr>
          <p:cNvPr id="6" name="Content Placeholder 5"/>
          <p:cNvSpPr>
            <a:spLocks noGrp="1"/>
          </p:cNvSpPr>
          <p:nvPr>
            <p:ph sz="half" idx="2"/>
          </p:nvPr>
        </p:nvSpPr>
        <p:spPr>
          <a:xfrm>
            <a:off x="6360885" y="3802743"/>
            <a:ext cx="5181600" cy="1596572"/>
          </a:xfrm>
        </p:spPr>
        <p:txBody>
          <a:bodyPr>
            <a:normAutofit fontScale="92500" lnSpcReduction="20000"/>
          </a:bodyPr>
          <a:lstStyle/>
          <a:p>
            <a:r>
              <a:rPr lang="is-IS" dirty="0"/>
              <a:t>Langvinn vandamál/eftirlit</a:t>
            </a:r>
          </a:p>
          <a:p>
            <a:pPr lvl="1"/>
            <a:r>
              <a:rPr lang="is-IS" dirty="0"/>
              <a:t>Landsp., SHA..</a:t>
            </a:r>
          </a:p>
          <a:p>
            <a:pPr lvl="1"/>
            <a:r>
              <a:rPr lang="is-IS" dirty="0"/>
              <a:t>Stofur sérfræðinga ?</a:t>
            </a:r>
          </a:p>
          <a:p>
            <a:pPr lvl="1"/>
            <a:r>
              <a:rPr lang="is-IS" dirty="0"/>
              <a:t>Greiðslukerfi  SÍ</a:t>
            </a:r>
          </a:p>
          <a:p>
            <a:pPr lvl="1"/>
            <a:r>
              <a:rPr lang="is-IS" dirty="0"/>
              <a:t>Sögu-samtal</a:t>
            </a:r>
          </a:p>
          <a:p>
            <a:pPr lvl="1"/>
            <a:endParaRPr lang="is-IS" dirty="0"/>
          </a:p>
        </p:txBody>
      </p:sp>
    </p:spTree>
    <p:extLst>
      <p:ext uri="{BB962C8B-B14F-4D97-AF65-F5344CB8AC3E}">
        <p14:creationId xmlns:p14="http://schemas.microsoft.com/office/powerpoint/2010/main" val="832075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s-IS" dirty="0"/>
          </a:p>
        </p:txBody>
      </p:sp>
      <p:sp>
        <p:nvSpPr>
          <p:cNvPr id="3" name="Content Placeholder 2"/>
          <p:cNvSpPr>
            <a:spLocks noGrp="1"/>
          </p:cNvSpPr>
          <p:nvPr>
            <p:ph sz="half" idx="1"/>
          </p:nvPr>
        </p:nvSpPr>
        <p:spPr/>
        <p:txBody>
          <a:bodyPr/>
          <a:lstStyle/>
          <a:p>
            <a:endParaRPr lang="is-IS"/>
          </a:p>
        </p:txBody>
      </p:sp>
      <p:pic>
        <p:nvPicPr>
          <p:cNvPr id="5" name="Content Placeholder 4"/>
          <p:cNvPicPr>
            <a:picLocks noGrp="1" noChangeAspect="1"/>
          </p:cNvPicPr>
          <p:nvPr>
            <p:ph sz="half" idx="2"/>
          </p:nvPr>
        </p:nvPicPr>
        <p:blipFill>
          <a:blip r:embed="rId2"/>
          <a:stretch>
            <a:fillRect/>
          </a:stretch>
        </p:blipFill>
        <p:spPr>
          <a:xfrm>
            <a:off x="6619874" y="2249714"/>
            <a:ext cx="5600191" cy="2837430"/>
          </a:xfrm>
          <a:prstGeom prst="rect">
            <a:avLst/>
          </a:prstGeom>
        </p:spPr>
      </p:pic>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37" y="1690688"/>
            <a:ext cx="6096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851853" y="4718175"/>
            <a:ext cx="3136232" cy="73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289363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IMEDS II</a:t>
            </a:r>
            <a:endParaRPr lang="is-IS" dirty="0"/>
          </a:p>
        </p:txBody>
      </p:sp>
      <p:pic>
        <p:nvPicPr>
          <p:cNvPr id="5" name="Content Placeholder 4"/>
          <p:cNvPicPr>
            <a:picLocks noGrp="1" noChangeAspect="1"/>
          </p:cNvPicPr>
          <p:nvPr>
            <p:ph idx="1"/>
          </p:nvPr>
        </p:nvPicPr>
        <p:blipFill>
          <a:blip r:embed="rId2"/>
          <a:stretch>
            <a:fillRect/>
          </a:stretch>
        </p:blipFill>
        <p:spPr>
          <a:xfrm>
            <a:off x="6315563" y="987425"/>
            <a:ext cx="3907450" cy="4873625"/>
          </a:xfrm>
          <a:prstGeom prst="rect">
            <a:avLst/>
          </a:prstGeom>
        </p:spPr>
      </p:pic>
      <p:sp>
        <p:nvSpPr>
          <p:cNvPr id="4" name="Text Placeholder 3"/>
          <p:cNvSpPr>
            <a:spLocks noGrp="1"/>
          </p:cNvSpPr>
          <p:nvPr>
            <p:ph type="body" sz="half" idx="2"/>
          </p:nvPr>
        </p:nvSpPr>
        <p:spPr/>
        <p:txBody>
          <a:bodyPr>
            <a:normAutofit fontScale="70000" lnSpcReduction="20000"/>
          </a:bodyPr>
          <a:lstStyle/>
          <a:p>
            <a:r>
              <a:rPr lang="is-IS" dirty="0" smtClean="0"/>
              <a:t>Spot Vital Signs Monitor</a:t>
            </a:r>
          </a:p>
          <a:p>
            <a:r>
              <a:rPr lang="is-IS" dirty="0" smtClean="0"/>
              <a:t>General Examination Camera</a:t>
            </a:r>
          </a:p>
          <a:p>
            <a:r>
              <a:rPr lang="is-IS" dirty="0" smtClean="0"/>
              <a:t>Camera &amp; Illumination System</a:t>
            </a:r>
          </a:p>
          <a:p>
            <a:r>
              <a:rPr lang="is-IS" dirty="0" smtClean="0"/>
              <a:t>Digital Otoscope</a:t>
            </a:r>
          </a:p>
          <a:p>
            <a:r>
              <a:rPr lang="is-IS" dirty="0" smtClean="0"/>
              <a:t>ENT Otoscope</a:t>
            </a:r>
          </a:p>
          <a:p>
            <a:r>
              <a:rPr lang="is-IS" dirty="0" smtClean="0"/>
              <a:t>Dermascope</a:t>
            </a:r>
          </a:p>
          <a:p>
            <a:r>
              <a:rPr lang="is-IS" dirty="0" smtClean="0"/>
              <a:t>12 Lead ECG</a:t>
            </a:r>
          </a:p>
          <a:p>
            <a:r>
              <a:rPr lang="is-IS" dirty="0" smtClean="0"/>
              <a:t>Digital Spirometer</a:t>
            </a:r>
          </a:p>
          <a:p>
            <a:r>
              <a:rPr lang="is-IS" dirty="0" smtClean="0"/>
              <a:t>USB Ultrasound Probes</a:t>
            </a:r>
          </a:p>
          <a:p>
            <a:r>
              <a:rPr lang="is-IS" dirty="0" smtClean="0"/>
              <a:t>Telephonic Stethoscope</a:t>
            </a:r>
          </a:p>
          <a:p>
            <a:r>
              <a:rPr lang="is-IS" dirty="0" smtClean="0"/>
              <a:t>Wireless Stethoscope</a:t>
            </a:r>
          </a:p>
          <a:p>
            <a:r>
              <a:rPr lang="is-IS" dirty="0" smtClean="0"/>
              <a:t>Audiometer</a:t>
            </a:r>
          </a:p>
          <a:p>
            <a:r>
              <a:rPr lang="is-IS" dirty="0" smtClean="0"/>
              <a:t>Dental Examination Camera</a:t>
            </a:r>
          </a:p>
          <a:p>
            <a:r>
              <a:rPr lang="is-IS" dirty="0" smtClean="0"/>
              <a:t>Various Endoscopes</a:t>
            </a:r>
          </a:p>
          <a:p>
            <a:r>
              <a:rPr lang="en-US" dirty="0" smtClean="0"/>
              <a:t>Integrates with Video-Conferencing Partners such as: Polycom, Cisco, </a:t>
            </a:r>
            <a:r>
              <a:rPr lang="en-US" dirty="0" err="1" smtClean="0"/>
              <a:t>Lifesize</a:t>
            </a:r>
            <a:r>
              <a:rPr lang="en-US" dirty="0" smtClean="0"/>
              <a:t>, ZTE, </a:t>
            </a:r>
            <a:r>
              <a:rPr lang="en-US" dirty="0" err="1" smtClean="0"/>
              <a:t>Vidyo</a:t>
            </a:r>
            <a:endParaRPr lang="is-IS" dirty="0"/>
          </a:p>
        </p:txBody>
      </p:sp>
    </p:spTree>
    <p:extLst>
      <p:ext uri="{BB962C8B-B14F-4D97-AF65-F5344CB8AC3E}">
        <p14:creationId xmlns:p14="http://schemas.microsoft.com/office/powerpoint/2010/main" val="2815831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mdtelemedicine.com/telemedicine-equipment/images/clinical-assist-system/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8628" y="585537"/>
            <a:ext cx="24098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410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Portable TeleClinic</a:t>
            </a:r>
            <a:endParaRPr lang="is-IS" dirty="0"/>
          </a:p>
        </p:txBody>
      </p:sp>
      <p:sp>
        <p:nvSpPr>
          <p:cNvPr id="4" name="Text Placeholder 3"/>
          <p:cNvSpPr>
            <a:spLocks noGrp="1"/>
          </p:cNvSpPr>
          <p:nvPr>
            <p:ph type="body" sz="half" idx="2"/>
          </p:nvPr>
        </p:nvSpPr>
        <p:spPr/>
        <p:txBody>
          <a:bodyPr/>
          <a:lstStyle/>
          <a:p>
            <a:r>
              <a:rPr lang="en-US" dirty="0" smtClean="0"/>
              <a:t> Ideal applications include disaster response teams, emergency medical services, in-home clinical visits, mobile health clinics.</a:t>
            </a:r>
            <a:endParaRPr lang="is-IS" dirty="0"/>
          </a:p>
        </p:txBody>
      </p:sp>
      <p:pic>
        <p:nvPicPr>
          <p:cNvPr id="5" name="Picture 2" descr="http://www.amdtelemedicine.com/telemedicine-equipment/images/AMD-portable-teleclinic/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5404" y="638629"/>
            <a:ext cx="4956718" cy="522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85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EKG hanski</a:t>
            </a:r>
            <a:endParaRPr lang="is-IS" dirty="0"/>
          </a:p>
        </p:txBody>
      </p:sp>
      <p:sp>
        <p:nvSpPr>
          <p:cNvPr id="4" name="Text Placeholder 3"/>
          <p:cNvSpPr>
            <a:spLocks noGrp="1"/>
          </p:cNvSpPr>
          <p:nvPr>
            <p:ph type="body" sz="half" idx="2"/>
          </p:nvPr>
        </p:nvSpPr>
        <p:spPr/>
        <p:txBody>
          <a:bodyPr/>
          <a:lstStyle/>
          <a:p>
            <a:r>
              <a:rPr lang="en-US" dirty="0" smtClean="0"/>
              <a:t>12-leiðslu EKG á innan við mínútu.</a:t>
            </a:r>
            <a:endParaRPr lang="is-IS" dirty="0"/>
          </a:p>
        </p:txBody>
      </p:sp>
      <p:pic>
        <p:nvPicPr>
          <p:cNvPr id="4098" name="Picture 2" descr="http://www.amdtelemedicine.com/telemedicine-equipment/images/AMD-3300_ECG_Glove/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109662"/>
            <a:ext cx="61722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11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s-IS"/>
          </a:p>
        </p:txBody>
      </p:sp>
      <p:pic>
        <p:nvPicPr>
          <p:cNvPr id="5" name="Content Placeholder 4"/>
          <p:cNvPicPr>
            <a:picLocks noGrp="1" noChangeAspect="1"/>
          </p:cNvPicPr>
          <p:nvPr>
            <p:ph idx="1"/>
          </p:nvPr>
        </p:nvPicPr>
        <p:blipFill>
          <a:blip r:embed="rId2"/>
          <a:stretch>
            <a:fillRect/>
          </a:stretch>
        </p:blipFill>
        <p:spPr>
          <a:xfrm>
            <a:off x="3006045" y="804862"/>
            <a:ext cx="6172200" cy="4629150"/>
          </a:xfrm>
          <a:prstGeom prst="rect">
            <a:avLst/>
          </a:prstGeom>
        </p:spPr>
      </p:pic>
      <p:sp>
        <p:nvSpPr>
          <p:cNvPr id="4" name="Text Placeholder 3"/>
          <p:cNvSpPr>
            <a:spLocks noGrp="1"/>
          </p:cNvSpPr>
          <p:nvPr>
            <p:ph type="body" sz="half" idx="2"/>
          </p:nvPr>
        </p:nvSpPr>
        <p:spPr/>
        <p:txBody>
          <a:bodyPr/>
          <a:lstStyle/>
          <a:p>
            <a:endParaRPr lang="is-IS"/>
          </a:p>
        </p:txBody>
      </p:sp>
    </p:spTree>
    <p:extLst>
      <p:ext uri="{BB962C8B-B14F-4D97-AF65-F5344CB8AC3E}">
        <p14:creationId xmlns:p14="http://schemas.microsoft.com/office/powerpoint/2010/main" val="1702249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s-IS" dirty="0"/>
          </a:p>
        </p:txBody>
      </p:sp>
      <p:sp>
        <p:nvSpPr>
          <p:cNvPr id="3" name="Content Placeholder 2"/>
          <p:cNvSpPr>
            <a:spLocks noGrp="1"/>
          </p:cNvSpPr>
          <p:nvPr>
            <p:ph idx="1"/>
          </p:nvPr>
        </p:nvSpPr>
        <p:spPr/>
        <p:txBody>
          <a:bodyPr/>
          <a:lstStyle/>
          <a:p>
            <a:r>
              <a:rPr lang="is-IS" dirty="0" smtClean="0"/>
              <a:t>Á hvaða stigi á stefnumörkunin að vera – ráðuneyti vs. heilbrigðisst.?</a:t>
            </a:r>
          </a:p>
          <a:p>
            <a:r>
              <a:rPr lang="is-IS" dirty="0" smtClean="0"/>
              <a:t>Hvað liggur til grundvallar fjármögnun stofnana?</a:t>
            </a:r>
          </a:p>
          <a:p>
            <a:r>
              <a:rPr lang="is-IS" dirty="0" smtClean="0"/>
              <a:t>Dæmi:</a:t>
            </a:r>
          </a:p>
          <a:p>
            <a:pPr lvl="1"/>
            <a:r>
              <a:rPr lang="is-IS" dirty="0" smtClean="0"/>
              <a:t>Hvar eiga að vera röntgentæki, TS, ómtæki, rannsóknastofur?</a:t>
            </a:r>
          </a:p>
          <a:p>
            <a:pPr lvl="1"/>
            <a:r>
              <a:rPr lang="is-IS" dirty="0" smtClean="0"/>
              <a:t>Hvar á að veita sérhæfða sjúkrahúsþjónustu, með hvaða hætti og hvernig á að fjármagna hana?</a:t>
            </a:r>
          </a:p>
          <a:p>
            <a:pPr lvl="1"/>
            <a:r>
              <a:rPr lang="is-IS" dirty="0" smtClean="0"/>
              <a:t>Hvaða stefna liggur að baki fjármögnun SÍ á sérfræðiþjónustu?</a:t>
            </a:r>
          </a:p>
          <a:p>
            <a:r>
              <a:rPr lang="is-IS" dirty="0" smtClean="0"/>
              <a:t>Misræmi</a:t>
            </a:r>
          </a:p>
          <a:p>
            <a:pPr lvl="1"/>
            <a:r>
              <a:rPr lang="is-IS" dirty="0" smtClean="0"/>
              <a:t>Varðandi t.d. fjármögnun á mismunandi tegundum sérfræðiálita.</a:t>
            </a:r>
            <a:endParaRPr lang="is-IS" dirty="0"/>
          </a:p>
        </p:txBody>
      </p:sp>
    </p:spTree>
    <p:extLst>
      <p:ext uri="{BB962C8B-B14F-4D97-AF65-F5344CB8AC3E}">
        <p14:creationId xmlns:p14="http://schemas.microsoft.com/office/powerpoint/2010/main" val="3635818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743" y="1308553"/>
            <a:ext cx="6418943" cy="2537733"/>
          </a:xfrm>
        </p:spPr>
        <p:txBody>
          <a:bodyPr>
            <a:normAutofit/>
          </a:bodyPr>
          <a:lstStyle/>
          <a:p>
            <a:r>
              <a:rPr lang="is-IS" smtClean="0"/>
              <a:t>Þá er </a:t>
            </a:r>
            <a:r>
              <a:rPr lang="is-IS" dirty="0" smtClean="0"/>
              <a:t>það búið.... </a:t>
            </a:r>
            <a:br>
              <a:rPr lang="is-IS" dirty="0" smtClean="0"/>
            </a:br>
            <a:r>
              <a:rPr lang="is-IS" dirty="0" smtClean="0"/>
              <a:t/>
            </a:r>
            <a:br>
              <a:rPr lang="is-IS" dirty="0" smtClean="0"/>
            </a:br>
            <a:r>
              <a:rPr lang="is-IS" dirty="0" smtClean="0"/>
              <a:t>Takk fyrir áheyrnina</a:t>
            </a:r>
            <a:r>
              <a:rPr lang="is-IS" dirty="0"/>
              <a:t> </a:t>
            </a:r>
            <a:r>
              <a:rPr lang="is-IS" dirty="0" smtClean="0">
                <a:sym typeface="Wingdings" panose="05000000000000000000" pitchFamily="2" charset="2"/>
              </a:rPr>
              <a:t></a:t>
            </a:r>
            <a:endParaRPr lang="is-IS" dirty="0"/>
          </a:p>
        </p:txBody>
      </p:sp>
    </p:spTree>
    <p:extLst>
      <p:ext uri="{BB962C8B-B14F-4D97-AF65-F5344CB8AC3E}">
        <p14:creationId xmlns:p14="http://schemas.microsoft.com/office/powerpoint/2010/main" val="603692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Áskoranir </a:t>
            </a:r>
            <a:endParaRPr lang="is-IS" dirty="0"/>
          </a:p>
        </p:txBody>
      </p:sp>
      <p:sp>
        <p:nvSpPr>
          <p:cNvPr id="3" name="Content Placeholder 2"/>
          <p:cNvSpPr>
            <a:spLocks noGrp="1"/>
          </p:cNvSpPr>
          <p:nvPr>
            <p:ph sz="half" idx="1"/>
          </p:nvPr>
        </p:nvSpPr>
        <p:spPr/>
        <p:txBody>
          <a:bodyPr/>
          <a:lstStyle/>
          <a:p>
            <a:r>
              <a:rPr lang="is-IS" dirty="0" smtClean="0"/>
              <a:t>Skilgreining </a:t>
            </a:r>
            <a:r>
              <a:rPr lang="is-IS" dirty="0" smtClean="0">
                <a:sym typeface="Wingdings" panose="05000000000000000000" pitchFamily="2" charset="2"/>
              </a:rPr>
              <a:t> krafa um fjármögnun reksturs og búnaðar</a:t>
            </a:r>
          </a:p>
          <a:p>
            <a:pPr lvl="1"/>
            <a:r>
              <a:rPr lang="is-IS" dirty="0" smtClean="0">
                <a:sym typeface="Wingdings" panose="05000000000000000000" pitchFamily="2" charset="2"/>
              </a:rPr>
              <a:t>T.d. á að vera TS-tæki? Já </a:t>
            </a:r>
          </a:p>
          <a:p>
            <a:pPr lvl="2"/>
            <a:r>
              <a:rPr lang="is-IS" dirty="0" smtClean="0">
                <a:sym typeface="Wingdings" panose="05000000000000000000" pitchFamily="2" charset="2"/>
              </a:rPr>
              <a:t>Endurnýjun á ~8 ára fresti</a:t>
            </a:r>
          </a:p>
          <a:p>
            <a:pPr lvl="2"/>
            <a:r>
              <a:rPr lang="is-IS" dirty="0">
                <a:sym typeface="Wingdings" panose="05000000000000000000" pitchFamily="2" charset="2"/>
              </a:rPr>
              <a:t>R</a:t>
            </a:r>
            <a:r>
              <a:rPr lang="is-IS" dirty="0" smtClean="0">
                <a:sym typeface="Wingdings" panose="05000000000000000000" pitchFamily="2" charset="2"/>
              </a:rPr>
              <a:t>ekstur og viðhald, geymsla mynda</a:t>
            </a:r>
          </a:p>
          <a:p>
            <a:pPr lvl="2"/>
            <a:r>
              <a:rPr lang="is-IS" dirty="0">
                <a:sym typeface="Wingdings" panose="05000000000000000000" pitchFamily="2" charset="2"/>
              </a:rPr>
              <a:t>Ú</a:t>
            </a:r>
            <a:r>
              <a:rPr lang="is-IS" dirty="0" smtClean="0">
                <a:sym typeface="Wingdings" panose="05000000000000000000" pitchFamily="2" charset="2"/>
              </a:rPr>
              <a:t>rlestur</a:t>
            </a:r>
          </a:p>
          <a:p>
            <a:r>
              <a:rPr lang="is-IS" dirty="0" smtClean="0"/>
              <a:t>Fjármögnun ekki tengd þjónustuþörf</a:t>
            </a:r>
          </a:p>
          <a:p>
            <a:pPr lvl="1"/>
            <a:r>
              <a:rPr lang="is-IS" dirty="0" smtClean="0"/>
              <a:t>Lítil stofnun:  Meiri sveiflur í þjónustuþörf</a:t>
            </a:r>
            <a:endParaRPr lang="is-IS" dirty="0"/>
          </a:p>
        </p:txBody>
      </p:sp>
      <p:sp>
        <p:nvSpPr>
          <p:cNvPr id="4" name="Content Placeholder 3"/>
          <p:cNvSpPr>
            <a:spLocks noGrp="1"/>
          </p:cNvSpPr>
          <p:nvPr>
            <p:ph sz="half" idx="2"/>
          </p:nvPr>
        </p:nvSpPr>
        <p:spPr>
          <a:xfrm>
            <a:off x="6172200" y="1825625"/>
            <a:ext cx="5394158" cy="4351338"/>
          </a:xfrm>
        </p:spPr>
        <p:txBody>
          <a:bodyPr/>
          <a:lstStyle/>
          <a:p>
            <a:pPr lvl="1"/>
            <a:r>
              <a:rPr lang="is-IS" sz="2800" dirty="0" smtClean="0">
                <a:solidFill>
                  <a:prstClr val="black"/>
                </a:solidFill>
              </a:rPr>
              <a:t>Hætta á að fjármögnun fylgi ekki raunaukningu kostnaðar</a:t>
            </a:r>
          </a:p>
          <a:p>
            <a:pPr marL="914400" lvl="2" indent="0">
              <a:buNone/>
            </a:pPr>
            <a:r>
              <a:rPr lang="is-IS" dirty="0" smtClean="0">
                <a:solidFill>
                  <a:prstClr val="black"/>
                </a:solidFill>
              </a:rPr>
              <a:t>T.d. hvað varðar:</a:t>
            </a:r>
          </a:p>
          <a:p>
            <a:pPr lvl="2"/>
            <a:r>
              <a:rPr lang="is-IS" dirty="0" smtClean="0">
                <a:solidFill>
                  <a:prstClr val="black"/>
                </a:solidFill>
              </a:rPr>
              <a:t>Laun</a:t>
            </a:r>
          </a:p>
          <a:p>
            <a:pPr lvl="2"/>
            <a:r>
              <a:rPr lang="is-IS" dirty="0" smtClean="0">
                <a:solidFill>
                  <a:prstClr val="black"/>
                </a:solidFill>
              </a:rPr>
              <a:t>Kostnað vegna aukinna krafna um gæði og eftirlit m.a. frá ráðuneyti, öðrum stofnunum (t.d. Lyfjastofnun)</a:t>
            </a:r>
          </a:p>
          <a:p>
            <a:pPr lvl="2"/>
            <a:r>
              <a:rPr lang="is-IS" dirty="0" smtClean="0">
                <a:solidFill>
                  <a:prstClr val="black"/>
                </a:solidFill>
              </a:rPr>
              <a:t>Blessaða ferðamennina</a:t>
            </a:r>
          </a:p>
          <a:p>
            <a:pPr lvl="1"/>
            <a:endParaRPr lang="is-IS" dirty="0" smtClean="0">
              <a:solidFill>
                <a:prstClr val="black"/>
              </a:solidFill>
            </a:endParaRPr>
          </a:p>
          <a:p>
            <a:endParaRPr lang="is-IS" dirty="0"/>
          </a:p>
        </p:txBody>
      </p:sp>
    </p:spTree>
    <p:extLst>
      <p:ext uri="{BB962C8B-B14F-4D97-AF65-F5344CB8AC3E}">
        <p14:creationId xmlns:p14="http://schemas.microsoft.com/office/powerpoint/2010/main" val="2839651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Áskoranir</a:t>
            </a:r>
            <a:endParaRPr lang="is-IS" dirty="0"/>
          </a:p>
        </p:txBody>
      </p:sp>
      <p:sp>
        <p:nvSpPr>
          <p:cNvPr id="3" name="Content Placeholder 2"/>
          <p:cNvSpPr>
            <a:spLocks noGrp="1"/>
          </p:cNvSpPr>
          <p:nvPr>
            <p:ph sz="half" idx="1"/>
          </p:nvPr>
        </p:nvSpPr>
        <p:spPr>
          <a:xfrm>
            <a:off x="838200" y="1825624"/>
            <a:ext cx="5181600" cy="4575175"/>
          </a:xfrm>
        </p:spPr>
        <p:txBody>
          <a:bodyPr>
            <a:normAutofit/>
          </a:bodyPr>
          <a:lstStyle/>
          <a:p>
            <a:r>
              <a:rPr lang="is-IS" dirty="0" smtClean="0"/>
              <a:t>Sérfræðiþjónusta:</a:t>
            </a:r>
          </a:p>
          <a:p>
            <a:pPr lvl="1"/>
            <a:r>
              <a:rPr lang="is-IS" dirty="0" smtClean="0"/>
              <a:t>Íbúafæð </a:t>
            </a:r>
            <a:r>
              <a:rPr lang="is-IS" dirty="0">
                <a:sym typeface="Wingdings" panose="05000000000000000000" pitchFamily="2" charset="2"/>
              </a:rPr>
              <a:t> ekki raunhæft að sjálfstætt starfandi sérfr. komi sér upp læknastofum m. búnaði.</a:t>
            </a:r>
          </a:p>
          <a:p>
            <a:pPr lvl="1"/>
            <a:r>
              <a:rPr lang="is-IS" dirty="0">
                <a:sym typeface="Wingdings" panose="05000000000000000000" pitchFamily="2" charset="2"/>
              </a:rPr>
              <a:t>Eini raunhæfi kostur að fari fram undir þaki heilbr.st. - en þar háð sérstökum samningum v. SÍ</a:t>
            </a:r>
          </a:p>
          <a:p>
            <a:pPr lvl="1"/>
            <a:r>
              <a:rPr lang="is-IS" dirty="0">
                <a:sym typeface="Wingdings" panose="05000000000000000000" pitchFamily="2" charset="2"/>
              </a:rPr>
              <a:t>Mismunun í fjármögnun</a:t>
            </a:r>
          </a:p>
          <a:p>
            <a:pPr lvl="1"/>
            <a:r>
              <a:rPr lang="is-IS" dirty="0">
                <a:sym typeface="Wingdings" panose="05000000000000000000" pitchFamily="2" charset="2"/>
              </a:rPr>
              <a:t>Takmörkun á aðgengi </a:t>
            </a:r>
          </a:p>
          <a:p>
            <a:pPr lvl="2"/>
            <a:r>
              <a:rPr lang="is-IS" dirty="0">
                <a:sym typeface="Wingdings" panose="05000000000000000000" pitchFamily="2" charset="2"/>
              </a:rPr>
              <a:t>v. einingaþaks</a:t>
            </a:r>
          </a:p>
          <a:p>
            <a:pPr lvl="2"/>
            <a:r>
              <a:rPr lang="is-IS" dirty="0">
                <a:sym typeface="Wingdings" panose="05000000000000000000" pitchFamily="2" charset="2"/>
              </a:rPr>
              <a:t>v. komutíðni </a:t>
            </a:r>
            <a:r>
              <a:rPr lang="is-IS" dirty="0" smtClean="0">
                <a:sym typeface="Wingdings" panose="05000000000000000000" pitchFamily="2" charset="2"/>
              </a:rPr>
              <a:t>sérfræðinga</a:t>
            </a:r>
          </a:p>
          <a:p>
            <a:pPr marL="914400" lvl="2" indent="0">
              <a:buNone/>
            </a:pPr>
            <a:r>
              <a:rPr lang="is-IS" dirty="0" smtClean="0">
                <a:sym typeface="Wingdings" panose="05000000000000000000" pitchFamily="2" charset="2"/>
              </a:rPr>
              <a:t>      (ef þá fyrir hendi)</a:t>
            </a:r>
          </a:p>
        </p:txBody>
      </p:sp>
      <p:sp>
        <p:nvSpPr>
          <p:cNvPr id="4" name="Content Placeholder 3"/>
          <p:cNvSpPr>
            <a:spLocks noGrp="1"/>
          </p:cNvSpPr>
          <p:nvPr>
            <p:ph sz="half" idx="2"/>
          </p:nvPr>
        </p:nvSpPr>
        <p:spPr/>
        <p:txBody>
          <a:bodyPr>
            <a:normAutofit/>
          </a:bodyPr>
          <a:lstStyle/>
          <a:p>
            <a:pPr lvl="1"/>
            <a:r>
              <a:rPr lang="is-IS" dirty="0" smtClean="0">
                <a:sym typeface="Wingdings" panose="05000000000000000000" pitchFamily="2" charset="2"/>
              </a:rPr>
              <a:t>Bolmagn </a:t>
            </a:r>
            <a:r>
              <a:rPr lang="is-IS" dirty="0">
                <a:sym typeface="Wingdings" panose="05000000000000000000" pitchFamily="2" charset="2"/>
              </a:rPr>
              <a:t>lítilla </a:t>
            </a:r>
            <a:r>
              <a:rPr lang="is-IS" dirty="0" smtClean="0">
                <a:sym typeface="Wingdings" panose="05000000000000000000" pitchFamily="2" charset="2"/>
              </a:rPr>
              <a:t>stofnana</a:t>
            </a:r>
          </a:p>
          <a:p>
            <a:pPr lvl="2"/>
            <a:r>
              <a:rPr lang="is-IS" dirty="0" smtClean="0">
                <a:sym typeface="Wingdings" panose="05000000000000000000" pitchFamily="2" charset="2"/>
              </a:rPr>
              <a:t>Samningagerð</a:t>
            </a:r>
          </a:p>
          <a:p>
            <a:pPr lvl="2"/>
            <a:r>
              <a:rPr lang="is-IS" dirty="0" smtClean="0">
                <a:sym typeface="Wingdings" panose="05000000000000000000" pitchFamily="2" charset="2"/>
              </a:rPr>
              <a:t>Sérfræðingaveiðar</a:t>
            </a:r>
          </a:p>
          <a:p>
            <a:pPr lvl="2"/>
            <a:r>
              <a:rPr lang="is-IS" dirty="0" smtClean="0">
                <a:sym typeface="Wingdings" panose="05000000000000000000" pitchFamily="2" charset="2"/>
              </a:rPr>
              <a:t>Meðgjöf til þjónustu</a:t>
            </a:r>
            <a:endParaRPr lang="is-IS" dirty="0">
              <a:sym typeface="Wingdings" panose="05000000000000000000" pitchFamily="2" charset="2"/>
            </a:endParaRPr>
          </a:p>
          <a:p>
            <a:endParaRPr lang="is-IS" dirty="0"/>
          </a:p>
          <a:p>
            <a:pPr lvl="1"/>
            <a:endParaRPr lang="is-IS" dirty="0"/>
          </a:p>
        </p:txBody>
      </p:sp>
    </p:spTree>
    <p:extLst>
      <p:ext uri="{BB962C8B-B14F-4D97-AF65-F5344CB8AC3E}">
        <p14:creationId xmlns:p14="http://schemas.microsoft.com/office/powerpoint/2010/main" val="3434235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s-IS" dirty="0"/>
          </a:p>
        </p:txBody>
      </p:sp>
      <p:pic>
        <p:nvPicPr>
          <p:cNvPr id="3" name="Picture 2"/>
          <p:cNvPicPr>
            <a:picLocks noChangeAspect="1"/>
          </p:cNvPicPr>
          <p:nvPr/>
        </p:nvPicPr>
        <p:blipFill>
          <a:blip r:embed="rId2"/>
          <a:stretch>
            <a:fillRect/>
          </a:stretch>
        </p:blipFill>
        <p:spPr>
          <a:xfrm>
            <a:off x="146957" y="0"/>
            <a:ext cx="3368452" cy="3179919"/>
          </a:xfrm>
          <a:prstGeom prst="rect">
            <a:avLst/>
          </a:prstGeom>
        </p:spPr>
      </p:pic>
      <p:pic>
        <p:nvPicPr>
          <p:cNvPr id="4" name="Picture 3"/>
          <p:cNvPicPr>
            <a:picLocks noChangeAspect="1"/>
          </p:cNvPicPr>
          <p:nvPr/>
        </p:nvPicPr>
        <p:blipFill>
          <a:blip r:embed="rId3"/>
          <a:stretch>
            <a:fillRect/>
          </a:stretch>
        </p:blipFill>
        <p:spPr>
          <a:xfrm>
            <a:off x="3410858" y="201457"/>
            <a:ext cx="3587541" cy="2978462"/>
          </a:xfrm>
          <a:prstGeom prst="rect">
            <a:avLst/>
          </a:prstGeom>
        </p:spPr>
      </p:pic>
      <p:pic>
        <p:nvPicPr>
          <p:cNvPr id="11" name="Picture 10"/>
          <p:cNvPicPr>
            <a:picLocks noChangeAspect="1"/>
          </p:cNvPicPr>
          <p:nvPr/>
        </p:nvPicPr>
        <p:blipFill>
          <a:blip r:embed="rId4"/>
          <a:stretch>
            <a:fillRect/>
          </a:stretch>
        </p:blipFill>
        <p:spPr>
          <a:xfrm>
            <a:off x="5451621" y="439214"/>
            <a:ext cx="3490548" cy="3284083"/>
          </a:xfrm>
          <a:prstGeom prst="rect">
            <a:avLst/>
          </a:prstGeom>
        </p:spPr>
      </p:pic>
      <p:pic>
        <p:nvPicPr>
          <p:cNvPr id="8" name="Picture 7"/>
          <p:cNvPicPr>
            <a:picLocks noChangeAspect="1"/>
          </p:cNvPicPr>
          <p:nvPr/>
        </p:nvPicPr>
        <p:blipFill>
          <a:blip r:embed="rId5"/>
          <a:stretch>
            <a:fillRect/>
          </a:stretch>
        </p:blipFill>
        <p:spPr>
          <a:xfrm>
            <a:off x="8310918" y="721632"/>
            <a:ext cx="3304321" cy="3603625"/>
          </a:xfrm>
          <a:prstGeom prst="rect">
            <a:avLst/>
          </a:prstGeom>
        </p:spPr>
      </p:pic>
      <p:pic>
        <p:nvPicPr>
          <p:cNvPr id="5" name="Picture 4"/>
          <p:cNvPicPr>
            <a:picLocks noChangeAspect="1"/>
          </p:cNvPicPr>
          <p:nvPr/>
        </p:nvPicPr>
        <p:blipFill>
          <a:blip r:embed="rId6"/>
          <a:stretch>
            <a:fillRect/>
          </a:stretch>
        </p:blipFill>
        <p:spPr>
          <a:xfrm>
            <a:off x="338208" y="2777444"/>
            <a:ext cx="3110402" cy="2757079"/>
          </a:xfrm>
          <a:prstGeom prst="rect">
            <a:avLst/>
          </a:prstGeom>
        </p:spPr>
      </p:pic>
      <p:pic>
        <p:nvPicPr>
          <p:cNvPr id="9" name="Picture 8"/>
          <p:cNvPicPr>
            <a:picLocks noChangeAspect="1"/>
          </p:cNvPicPr>
          <p:nvPr/>
        </p:nvPicPr>
        <p:blipFill>
          <a:blip r:embed="rId7"/>
          <a:stretch>
            <a:fillRect/>
          </a:stretch>
        </p:blipFill>
        <p:spPr>
          <a:xfrm>
            <a:off x="3149419" y="2777444"/>
            <a:ext cx="2666118" cy="2387048"/>
          </a:xfrm>
          <a:prstGeom prst="rect">
            <a:avLst/>
          </a:prstGeom>
        </p:spPr>
      </p:pic>
      <p:pic>
        <p:nvPicPr>
          <p:cNvPr id="6" name="Picture 5"/>
          <p:cNvPicPr>
            <a:picLocks noChangeAspect="1"/>
          </p:cNvPicPr>
          <p:nvPr/>
        </p:nvPicPr>
        <p:blipFill>
          <a:blip r:embed="rId8"/>
          <a:stretch>
            <a:fillRect/>
          </a:stretch>
        </p:blipFill>
        <p:spPr>
          <a:xfrm>
            <a:off x="1867765" y="4277505"/>
            <a:ext cx="3161690" cy="2404996"/>
          </a:xfrm>
          <a:prstGeom prst="rect">
            <a:avLst/>
          </a:prstGeom>
        </p:spPr>
      </p:pic>
      <p:pic>
        <p:nvPicPr>
          <p:cNvPr id="10" name="Picture 9"/>
          <p:cNvPicPr>
            <a:picLocks noChangeAspect="1"/>
          </p:cNvPicPr>
          <p:nvPr/>
        </p:nvPicPr>
        <p:blipFill>
          <a:blip r:embed="rId9"/>
          <a:stretch>
            <a:fillRect/>
          </a:stretch>
        </p:blipFill>
        <p:spPr>
          <a:xfrm>
            <a:off x="5045669" y="3545044"/>
            <a:ext cx="3066753" cy="2613906"/>
          </a:xfrm>
          <a:prstGeom prst="rect">
            <a:avLst/>
          </a:prstGeom>
        </p:spPr>
      </p:pic>
    </p:spTree>
    <p:extLst>
      <p:ext uri="{BB962C8B-B14F-4D97-AF65-F5344CB8AC3E}">
        <p14:creationId xmlns:p14="http://schemas.microsoft.com/office/powerpoint/2010/main" val="29137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2000"/>
                            </p:stCondLst>
                            <p:childTnLst>
                              <p:par>
                                <p:cTn id="12" presetID="31"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4000"/>
                            </p:stCondLst>
                            <p:childTnLst>
                              <p:par>
                                <p:cTn id="19" presetID="31" presetClass="entr" presetSubtype="0" fill="hold" nodeType="after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6000"/>
                            </p:stCondLst>
                            <p:childTnLst>
                              <p:par>
                                <p:cTn id="26" presetID="31" presetClass="entr" presetSubtype="0" fill="hold" nodeType="afterEffect">
                                  <p:stCondLst>
                                    <p:cond delay="1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par>
                          <p:cTn id="32" fill="hold">
                            <p:stCondLst>
                              <p:cond delay="8000"/>
                            </p:stCondLst>
                            <p:childTnLst>
                              <p:par>
                                <p:cTn id="33" presetID="3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par>
                          <p:cTn id="39" fill="hold">
                            <p:stCondLst>
                              <p:cond delay="9000"/>
                            </p:stCondLst>
                            <p:childTnLst>
                              <p:par>
                                <p:cTn id="40" presetID="31"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0"/>
                            </p:stCondLst>
                            <p:childTnLst>
                              <p:par>
                                <p:cTn id="47" presetID="31"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1000"/>
                            </p:stCondLst>
                            <p:childTnLst>
                              <p:par>
                                <p:cTn id="54" presetID="31"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su.is/wp-content/uploads/2015/10/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357" y="1205345"/>
            <a:ext cx="7439897" cy="420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93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Heilsugæsla</a:t>
            </a:r>
            <a:endParaRPr lang="is-IS" dirty="0"/>
          </a:p>
        </p:txBody>
      </p:sp>
      <p:sp>
        <p:nvSpPr>
          <p:cNvPr id="3" name="Text Placeholder 2"/>
          <p:cNvSpPr>
            <a:spLocks noGrp="1"/>
          </p:cNvSpPr>
          <p:nvPr>
            <p:ph type="body" idx="1"/>
          </p:nvPr>
        </p:nvSpPr>
        <p:spPr/>
        <p:txBody>
          <a:bodyPr/>
          <a:lstStyle/>
          <a:p>
            <a:endParaRPr lang="is-IS"/>
          </a:p>
        </p:txBody>
      </p:sp>
    </p:spTree>
    <p:extLst>
      <p:ext uri="{BB962C8B-B14F-4D97-AF65-F5344CB8AC3E}">
        <p14:creationId xmlns:p14="http://schemas.microsoft.com/office/powerpoint/2010/main" val="896921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2287</TotalTime>
  <Words>3144</Words>
  <Application>Microsoft Office PowerPoint</Application>
  <PresentationFormat>Widescreen</PresentationFormat>
  <Paragraphs>249</Paragraphs>
  <Slides>40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Symbol</vt:lpstr>
      <vt:lpstr>Times New Roman</vt:lpstr>
      <vt:lpstr>Wingdings</vt:lpstr>
      <vt:lpstr>Office Theme</vt:lpstr>
      <vt:lpstr>Stefna í heilbrigðisþjónustu Aðgengi að heilbrigðisþjónustu á landsbyggðinni</vt:lpstr>
      <vt:lpstr>Er jafnt aðgengi? Er hægt að bjóða upp á jafnt aðgengi? Á að bjóða upp á sem jafnast aðgengi?  Eru til aurar til þess? Hvað má það kosta? vs. Felst í því hagkvæmni/betri nýting fjármagns? Hvaða þjónustu er skynsamlegt að bjóða upp á og hvernig?</vt:lpstr>
      <vt:lpstr>Hver er stefna yfirvalda í heilbrigðisþjónustu á landsbyggðinni?</vt:lpstr>
      <vt:lpstr>PowerPoint Presentation</vt:lpstr>
      <vt:lpstr>Áskoranir </vt:lpstr>
      <vt:lpstr>Áskoranir</vt:lpstr>
      <vt:lpstr>PowerPoint Presentation</vt:lpstr>
      <vt:lpstr>PowerPoint Presentation</vt:lpstr>
      <vt:lpstr>Heilsugæsla</vt:lpstr>
      <vt:lpstr>PowerPoint Presentation</vt:lpstr>
      <vt:lpstr>Stöðugildi og samsetning</vt:lpstr>
      <vt:lpstr>Vaktsvæði læknisþjónustu</vt:lpstr>
      <vt:lpstr>Bráðamóttaka Selfossi</vt:lpstr>
      <vt:lpstr>Teymisvinna</vt:lpstr>
      <vt:lpstr>Heimahjúkrun</vt:lpstr>
      <vt:lpstr>Sérfræðingar í hjúkrun –  Nurse practioner</vt:lpstr>
      <vt:lpstr>Sjúkraflutningar-Utanspítalaþjónusta </vt:lpstr>
      <vt:lpstr>PowerPoint Presentation</vt:lpstr>
      <vt:lpstr>PowerPoint Presentation</vt:lpstr>
      <vt:lpstr>Sjúkraflug</vt:lpstr>
      <vt:lpstr>Sérfræðiþjónusta</vt:lpstr>
      <vt:lpstr>Fjármögnun – Samningar -Greiðsluþáttökukerfi</vt:lpstr>
      <vt:lpstr>Tilvísanakerfi?</vt:lpstr>
      <vt:lpstr>Lítið framboð af sérgreinalæknum sem vilja hafa fasta búsetu á landsbyggðinni</vt:lpstr>
      <vt:lpstr>Hvað þá í staðinn?</vt:lpstr>
      <vt:lpstr>Móttaka sérfræðilækna</vt:lpstr>
      <vt:lpstr>Sjúkrahúslæknar á landsbyggðinni</vt:lpstr>
      <vt:lpstr>Sálfræðiþjónusta</vt:lpstr>
      <vt:lpstr>PowerPoint Presentation</vt:lpstr>
      <vt:lpstr>Fjarheilbrigðisþjónusta</vt:lpstr>
      <vt:lpstr>PowerPoint Presentation</vt:lpstr>
      <vt:lpstr>Lagskipting - Innan HSU</vt:lpstr>
      <vt:lpstr>Lagskipting – Út fyrir HSU</vt:lpstr>
      <vt:lpstr>PowerPoint Presentation</vt:lpstr>
      <vt:lpstr>IMEDS II</vt:lpstr>
      <vt:lpstr>PowerPoint Presentation</vt:lpstr>
      <vt:lpstr>Portable TeleClinic</vt:lpstr>
      <vt:lpstr>EKG hanski</vt:lpstr>
      <vt:lpstr>PowerPoint Presentation</vt:lpstr>
      <vt:lpstr>Þá er það búið....   Takk fyrir áheyrnina </vt:lpstr>
    </vt:vector>
  </TitlesOfParts>
  <Company>HSU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Notandi</dc:creator>
  <cp:lastModifiedBy>Hjörtur Kristjánsson</cp:lastModifiedBy>
  <cp:revision>73</cp:revision>
  <dcterms:created xsi:type="dcterms:W3CDTF">2015-11-11T07:33:18Z</dcterms:created>
  <dcterms:modified xsi:type="dcterms:W3CDTF">2017-03-23T11:59:09Z</dcterms:modified>
</cp:coreProperties>
</file>