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8" r:id="rId2"/>
    <p:sldId id="286" r:id="rId3"/>
    <p:sldId id="285" r:id="rId4"/>
    <p:sldId id="283" r:id="rId5"/>
    <p:sldId id="275" r:id="rId6"/>
    <p:sldId id="269" r:id="rId7"/>
    <p:sldId id="276" r:id="rId8"/>
    <p:sldId id="267" r:id="rId9"/>
    <p:sldId id="279" r:id="rId10"/>
    <p:sldId id="268" r:id="rId11"/>
    <p:sldId id="277" r:id="rId12"/>
    <p:sldId id="270" r:id="rId13"/>
    <p:sldId id="293" r:id="rId14"/>
    <p:sldId id="292" r:id="rId15"/>
    <p:sldId id="265" r:id="rId16"/>
    <p:sldId id="262" r:id="rId17"/>
    <p:sldId id="264" r:id="rId18"/>
    <p:sldId id="260" r:id="rId19"/>
    <p:sldId id="287" r:id="rId20"/>
    <p:sldId id="299" r:id="rId21"/>
    <p:sldId id="271" r:id="rId22"/>
    <p:sldId id="272" r:id="rId23"/>
    <p:sldId id="281" r:id="rId24"/>
    <p:sldId id="291" r:id="rId25"/>
    <p:sldId id="294" r:id="rId26"/>
    <p:sldId id="278" r:id="rId27"/>
    <p:sldId id="273" r:id="rId28"/>
    <p:sldId id="266" r:id="rId29"/>
    <p:sldId id="280" r:id="rId30"/>
    <p:sldId id="274" r:id="rId31"/>
    <p:sldId id="289" r:id="rId32"/>
    <p:sldId id="290" r:id="rId33"/>
    <p:sldId id="297" r:id="rId34"/>
    <p:sldId id="295" r:id="rId35"/>
    <p:sldId id="296" r:id="rId36"/>
    <p:sldId id="298" r:id="rId37"/>
    <p:sldId id="300" r:id="rId38"/>
    <p:sldId id="261" r:id="rId39"/>
    <p:sldId id="258" r:id="rId40"/>
    <p:sldId id="259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8434"/>
    <a:srgbClr val="6B5A1F"/>
    <a:srgbClr val="005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421" autoAdjust="0"/>
  </p:normalViewPr>
  <p:slideViewPr>
    <p:cSldViewPr snapToGrid="0" snapToObjects="1">
      <p:cViewPr varScale="1">
        <p:scale>
          <a:sx n="86" d="100"/>
          <a:sy n="86" d="100"/>
        </p:scale>
        <p:origin x="-8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Ísland</c:v>
                </c:pt>
                <c:pt idx="1">
                  <c:v>Danmörk</c:v>
                </c:pt>
                <c:pt idx="2">
                  <c:v>Noregur</c:v>
                </c:pt>
                <c:pt idx="3">
                  <c:v>Svíþjóð</c:v>
                </c:pt>
                <c:pt idx="4">
                  <c:v>Finnland</c:v>
                </c:pt>
                <c:pt idx="5">
                  <c:v>Bretland</c:v>
                </c:pt>
                <c:pt idx="6">
                  <c:v>Evrópa (28)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8.8</c:v>
                </c:pt>
                <c:pt idx="1">
                  <c:v>10.6</c:v>
                </c:pt>
                <c:pt idx="2">
                  <c:v>9.9</c:v>
                </c:pt>
                <c:pt idx="3">
                  <c:v>11.1</c:v>
                </c:pt>
                <c:pt idx="4">
                  <c:v>9.6</c:v>
                </c:pt>
                <c:pt idx="5">
                  <c:v>9.8</c:v>
                </c:pt>
                <c:pt idx="6">
                  <c:v>9.9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77408552"/>
        <c:axId val="2077411656"/>
      </c:barChart>
      <c:catAx>
        <c:axId val="2077408552"/>
        <c:scaling>
          <c:orientation val="minMax"/>
        </c:scaling>
        <c:delete val="0"/>
        <c:axPos val="b"/>
        <c:majorTickMark val="out"/>
        <c:minorTickMark val="none"/>
        <c:tickLblPos val="nextTo"/>
        <c:crossAx val="2077411656"/>
        <c:crosses val="autoZero"/>
        <c:auto val="1"/>
        <c:lblAlgn val="ctr"/>
        <c:lblOffset val="100"/>
        <c:noMultiLvlLbl val="0"/>
      </c:catAx>
      <c:valAx>
        <c:axId val="20774116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774085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2000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Ísland</c:v>
                </c:pt>
                <c:pt idx="1">
                  <c:v>Danmörk</c:v>
                </c:pt>
                <c:pt idx="2">
                  <c:v>Noregur</c:v>
                </c:pt>
                <c:pt idx="3">
                  <c:v>Svíþjóð</c:v>
                </c:pt>
                <c:pt idx="4">
                  <c:v>Finnland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19.4</c:v>
                </c:pt>
                <c:pt idx="1">
                  <c:v>16.9</c:v>
                </c:pt>
                <c:pt idx="2">
                  <c:v>18.3</c:v>
                </c:pt>
                <c:pt idx="3">
                  <c:v>14.5</c:v>
                </c:pt>
                <c:pt idx="4">
                  <c:v>29.0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2008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Ísland</c:v>
                </c:pt>
                <c:pt idx="1">
                  <c:v>Danmörk</c:v>
                </c:pt>
                <c:pt idx="2">
                  <c:v>Noregur</c:v>
                </c:pt>
                <c:pt idx="3">
                  <c:v>Svíþjóð</c:v>
                </c:pt>
                <c:pt idx="4">
                  <c:v>Finnland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17.4</c:v>
                </c:pt>
                <c:pt idx="1">
                  <c:v>16.0</c:v>
                </c:pt>
                <c:pt idx="2">
                  <c:v>15.9</c:v>
                </c:pt>
                <c:pt idx="3">
                  <c:v>18.2</c:v>
                </c:pt>
                <c:pt idx="4">
                  <c:v>25.5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2015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Ísland</c:v>
                </c:pt>
                <c:pt idx="1">
                  <c:v>Danmörk</c:v>
                </c:pt>
                <c:pt idx="2">
                  <c:v>Noregur</c:v>
                </c:pt>
                <c:pt idx="3">
                  <c:v>Svíþjóð</c:v>
                </c:pt>
                <c:pt idx="4">
                  <c:v>Finnland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19.0</c:v>
                </c:pt>
                <c:pt idx="1">
                  <c:v>14.0</c:v>
                </c:pt>
                <c:pt idx="2">
                  <c:v>14.9</c:v>
                </c:pt>
                <c:pt idx="3">
                  <c:v>16.6</c:v>
                </c:pt>
                <c:pt idx="4">
                  <c:v>24.6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83196536"/>
        <c:axId val="2083199304"/>
      </c:barChart>
      <c:catAx>
        <c:axId val="2083196536"/>
        <c:scaling>
          <c:orientation val="minMax"/>
        </c:scaling>
        <c:delete val="0"/>
        <c:axPos val="b"/>
        <c:majorTickMark val="out"/>
        <c:minorTickMark val="none"/>
        <c:tickLblPos val="nextTo"/>
        <c:crossAx val="2083199304"/>
        <c:crossesAt val="0.0"/>
        <c:auto val="1"/>
        <c:lblAlgn val="ctr"/>
        <c:lblOffset val="100"/>
        <c:noMultiLvlLbl val="0"/>
      </c:catAx>
      <c:valAx>
        <c:axId val="2083199304"/>
        <c:scaling>
          <c:orientation val="minMax"/>
          <c:max val="30.0"/>
          <c:min val="0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83196536"/>
        <c:crosses val="autoZero"/>
        <c:crossBetween val="between"/>
        <c:majorUnit val="5.0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2000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Heilsug.læknar</c:v>
                </c:pt>
                <c:pt idx="1">
                  <c:v>Göngudeildalæknar</c:v>
                </c:pt>
                <c:pt idx="2">
                  <c:v>Heilsug.læknar</c:v>
                </c:pt>
                <c:pt idx="3">
                  <c:v>Læknavaktin ehf</c:v>
                </c:pt>
                <c:pt idx="4">
                  <c:v>Sérfr. á stofu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662422.0</c:v>
                </c:pt>
                <c:pt idx="1">
                  <c:v>404000.0</c:v>
                </c:pt>
                <c:pt idx="2">
                  <c:v>52736.0</c:v>
                </c:pt>
                <c:pt idx="3">
                  <c:v>28000.0</c:v>
                </c:pt>
                <c:pt idx="4">
                  <c:v>432658.0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2004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Heilsug.læknar</c:v>
                </c:pt>
                <c:pt idx="1">
                  <c:v>Göngudeildalæknar</c:v>
                </c:pt>
                <c:pt idx="2">
                  <c:v>Heilsug.læknar</c:v>
                </c:pt>
                <c:pt idx="3">
                  <c:v>Læknavaktin ehf</c:v>
                </c:pt>
                <c:pt idx="4">
                  <c:v>Sérfr. á stofu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748529.0</c:v>
                </c:pt>
                <c:pt idx="1">
                  <c:v>490000.0</c:v>
                </c:pt>
                <c:pt idx="2">
                  <c:v>50750.0</c:v>
                </c:pt>
                <c:pt idx="3">
                  <c:v>29000.0</c:v>
                </c:pt>
                <c:pt idx="4">
                  <c:v>481391.0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2008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Heilsug.læknar</c:v>
                </c:pt>
                <c:pt idx="1">
                  <c:v>Göngudeildalæknar</c:v>
                </c:pt>
                <c:pt idx="2">
                  <c:v>Heilsug.læknar</c:v>
                </c:pt>
                <c:pt idx="3">
                  <c:v>Læknavaktin ehf</c:v>
                </c:pt>
                <c:pt idx="4">
                  <c:v>Sérfr. á stofu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785469.0</c:v>
                </c:pt>
                <c:pt idx="1">
                  <c:v>601000.0</c:v>
                </c:pt>
                <c:pt idx="2">
                  <c:v>66030.0</c:v>
                </c:pt>
                <c:pt idx="3">
                  <c:v>63405.0</c:v>
                </c:pt>
                <c:pt idx="4">
                  <c:v>535451.0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Heilsug.læknar</c:v>
                </c:pt>
                <c:pt idx="1">
                  <c:v>Göngudeildalæknar</c:v>
                </c:pt>
                <c:pt idx="2">
                  <c:v>Heilsug.læknar</c:v>
                </c:pt>
                <c:pt idx="3">
                  <c:v>Læknavaktin ehf</c:v>
                </c:pt>
                <c:pt idx="4">
                  <c:v>Sérfr. á stofu</c:v>
                </c:pt>
              </c:strCache>
            </c:strRef>
          </c:cat>
          <c:val>
            <c:numRef>
              <c:f>Sheet1!$E$2:$E$6</c:f>
              <c:numCache>
                <c:formatCode>General</c:formatCode>
                <c:ptCount val="5"/>
                <c:pt idx="0">
                  <c:v>633372.0</c:v>
                </c:pt>
                <c:pt idx="1">
                  <c:v>480248.0</c:v>
                </c:pt>
                <c:pt idx="2">
                  <c:v>71269.0</c:v>
                </c:pt>
                <c:pt idx="3">
                  <c:v>72580.0</c:v>
                </c:pt>
                <c:pt idx="4">
                  <c:v>658855.0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2014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Heilsug.læknar</c:v>
                </c:pt>
                <c:pt idx="1">
                  <c:v>Göngudeildalæknar</c:v>
                </c:pt>
                <c:pt idx="2">
                  <c:v>Heilsug.læknar</c:v>
                </c:pt>
                <c:pt idx="3">
                  <c:v>Læknavaktin ehf</c:v>
                </c:pt>
                <c:pt idx="4">
                  <c:v>Sérfr. á stofu</c:v>
                </c:pt>
              </c:strCache>
            </c:strRef>
          </c:cat>
          <c:val>
            <c:numRef>
              <c:f>Sheet1!$F$2:$F$6</c:f>
              <c:numCache>
                <c:formatCode>General</c:formatCode>
                <c:ptCount val="5"/>
                <c:pt idx="0">
                  <c:v>588260.0</c:v>
                </c:pt>
                <c:pt idx="2">
                  <c:v>71463.0</c:v>
                </c:pt>
                <c:pt idx="3">
                  <c:v>76132.0</c:v>
                </c:pt>
                <c:pt idx="4">
                  <c:v>718926.0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83093592"/>
        <c:axId val="2083091272"/>
      </c:barChart>
      <c:catAx>
        <c:axId val="20830935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500"/>
            </a:pPr>
            <a:endParaRPr lang="en-US"/>
          </a:p>
        </c:txPr>
        <c:crossAx val="2083091272"/>
        <c:crosses val="autoZero"/>
        <c:auto val="1"/>
        <c:lblAlgn val="ctr"/>
        <c:lblOffset val="100"/>
        <c:noMultiLvlLbl val="0"/>
      </c:catAx>
      <c:valAx>
        <c:axId val="20830912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830935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 algn="l">
              <a:defRPr/>
            </a:pPr>
            <a:r>
              <a:rPr lang="en-US" sz="2000" b="0">
                <a:solidFill>
                  <a:schemeClr val="accent3">
                    <a:lumMod val="50000"/>
                  </a:schemeClr>
                </a:solidFill>
              </a:rPr>
              <a:t>Meðalútgjöld sjúklinga vegna læknisþjónustu og lyfja</a:t>
            </a:r>
            <a:r>
              <a:rPr lang="en-US" sz="2000" b="0" baseline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0">
                <a:solidFill>
                  <a:schemeClr val="accent3">
                    <a:lumMod val="50000"/>
                  </a:schemeClr>
                </a:solidFill>
              </a:rPr>
              <a:t>eftir sjúkdómum á ársgrundvelli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C41139"/>
            </a:solidFill>
          </c:spPr>
          <c:invertIfNegative val="0"/>
          <c:cat>
            <c:strRef>
              <c:f>Sheet1!$A$2:$A$13</c:f>
              <c:strCache>
                <c:ptCount val="12"/>
                <c:pt idx="0">
                  <c:v>Krabbamein</c:v>
                </c:pt>
                <c:pt idx="1">
                  <c:v>Taugasjúkd.</c:v>
                </c:pt>
                <c:pt idx="2">
                  <c:v>Geðsjúkd.</c:v>
                </c:pt>
                <c:pt idx="3">
                  <c:v>Efnaskiptasjukd.</c:v>
                </c:pt>
                <c:pt idx="4">
                  <c:v>Stoðkerfissjúkd.</c:v>
                </c:pt>
                <c:pt idx="5">
                  <c:v>Kyn-/þvagf.sj.</c:v>
                </c:pt>
                <c:pt idx="6">
                  <c:v>Hjarta-/æðasj.</c:v>
                </c:pt>
                <c:pt idx="7">
                  <c:v>Meltingasjúkd.</c:v>
                </c:pt>
                <c:pt idx="8">
                  <c:v>Öndunarf.sjúkd.</c:v>
                </c:pt>
                <c:pt idx="9">
                  <c:v>Æxlunarf.sjúkd.</c:v>
                </c:pt>
                <c:pt idx="10">
                  <c:v>Húðsjúkd.</c:v>
                </c:pt>
                <c:pt idx="11">
                  <c:v>Ekki krón. sjúkd.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95389.0</c:v>
                </c:pt>
                <c:pt idx="1">
                  <c:v>89569.0</c:v>
                </c:pt>
                <c:pt idx="2">
                  <c:v>75269.0</c:v>
                </c:pt>
                <c:pt idx="3">
                  <c:v>65925.0</c:v>
                </c:pt>
                <c:pt idx="4">
                  <c:v>61258.0</c:v>
                </c:pt>
                <c:pt idx="5">
                  <c:v>60668.0</c:v>
                </c:pt>
                <c:pt idx="6">
                  <c:v>56866.0</c:v>
                </c:pt>
                <c:pt idx="7">
                  <c:v>54960.0</c:v>
                </c:pt>
                <c:pt idx="8">
                  <c:v>50818.0</c:v>
                </c:pt>
                <c:pt idx="9">
                  <c:v>49123.0</c:v>
                </c:pt>
                <c:pt idx="10">
                  <c:v>37611.0</c:v>
                </c:pt>
                <c:pt idx="11">
                  <c:v>28370.0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84113064"/>
        <c:axId val="2083997224"/>
      </c:barChart>
      <c:catAx>
        <c:axId val="20841130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500"/>
            </a:pPr>
            <a:endParaRPr lang="en-US"/>
          </a:p>
        </c:txPr>
        <c:crossAx val="2083997224"/>
        <c:crosses val="autoZero"/>
        <c:auto val="1"/>
        <c:lblAlgn val="ctr"/>
        <c:lblOffset val="100"/>
        <c:noMultiLvlLbl val="0"/>
      </c:catAx>
      <c:valAx>
        <c:axId val="2083997224"/>
        <c:scaling>
          <c:orientation val="minMax"/>
          <c:max val="100000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841130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000" dirty="0" err="1" smtClean="0"/>
              <a:t>Hlutfallsleg útgjöld </a:t>
            </a:r>
            <a:r>
              <a:rPr lang="en-US" sz="2000" baseline="0" dirty="0" err="1" smtClean="0"/>
              <a:t>heimila</a:t>
            </a:r>
            <a:r>
              <a:rPr lang="en-US" sz="2000" baseline="0" dirty="0" smtClean="0"/>
              <a:t> </a:t>
            </a:r>
            <a:r>
              <a:rPr lang="en-US" sz="2000" baseline="0" dirty="0" err="1" smtClean="0"/>
              <a:t>vegna</a:t>
            </a:r>
            <a:r>
              <a:rPr lang="en-US" sz="2000" baseline="0" dirty="0" smtClean="0"/>
              <a:t> </a:t>
            </a:r>
            <a:r>
              <a:rPr lang="en-US" sz="2000" baseline="0" dirty="0" err="1" smtClean="0"/>
              <a:t>heilbrigðisþjónustu</a:t>
            </a:r>
            <a:r>
              <a:rPr lang="en-US" sz="2000" baseline="0" dirty="0" smtClean="0"/>
              <a:t> </a:t>
            </a:r>
            <a:r>
              <a:rPr lang="en-US" sz="2000" baseline="0" dirty="0" err="1" smtClean="0"/>
              <a:t>hafa</a:t>
            </a:r>
            <a:r>
              <a:rPr lang="en-US" sz="2000" baseline="0" dirty="0" smtClean="0"/>
              <a:t> </a:t>
            </a:r>
            <a:r>
              <a:rPr lang="en-US" sz="2000" baseline="0" dirty="0" err="1" smtClean="0"/>
              <a:t>áhrif</a:t>
            </a:r>
            <a:r>
              <a:rPr lang="en-US" sz="2000" baseline="0" dirty="0" smtClean="0"/>
              <a:t> </a:t>
            </a:r>
            <a:r>
              <a:rPr lang="en-US" sz="2000" baseline="0" dirty="0" err="1" smtClean="0"/>
              <a:t>á</a:t>
            </a:r>
            <a:r>
              <a:rPr lang="en-US" sz="2000" baseline="0" dirty="0" smtClean="0"/>
              <a:t> </a:t>
            </a:r>
            <a:r>
              <a:rPr lang="en-US" sz="2000" baseline="0" dirty="0" err="1" smtClean="0"/>
              <a:t>frestun</a:t>
            </a:r>
            <a:endParaRPr lang="en-US" sz="2000" dirty="0"/>
          </a:p>
        </c:rich>
      </c:tx>
      <c:layout>
        <c:manualLayout>
          <c:xMode val="edge"/>
          <c:yMode val="edge"/>
          <c:x val="0.139693299104577"/>
          <c:y val="0.0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C41139"/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0-0,9%</c:v>
                </c:pt>
                <c:pt idx="1">
                  <c:v>1-1,4%</c:v>
                </c:pt>
                <c:pt idx="2">
                  <c:v>1,5-2,4%</c:v>
                </c:pt>
                <c:pt idx="3">
                  <c:v>2,5-3,9%</c:v>
                </c:pt>
                <c:pt idx="4">
                  <c:v>4% eða meir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12.0</c:v>
                </c:pt>
                <c:pt idx="1">
                  <c:v>15.0</c:v>
                </c:pt>
                <c:pt idx="2">
                  <c:v>27.0</c:v>
                </c:pt>
                <c:pt idx="3">
                  <c:v>27.0</c:v>
                </c:pt>
                <c:pt idx="4">
                  <c:v>33.0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82530248"/>
        <c:axId val="2086753992"/>
      </c:barChart>
      <c:catAx>
        <c:axId val="2082530248"/>
        <c:scaling>
          <c:orientation val="minMax"/>
        </c:scaling>
        <c:delete val="0"/>
        <c:axPos val="b"/>
        <c:majorTickMark val="out"/>
        <c:minorTickMark val="none"/>
        <c:tickLblPos val="nextTo"/>
        <c:crossAx val="2086753992"/>
        <c:crosses val="autoZero"/>
        <c:auto val="1"/>
        <c:lblAlgn val="ctr"/>
        <c:lblOffset val="100"/>
        <c:noMultiLvlLbl val="0"/>
      </c:catAx>
      <c:valAx>
        <c:axId val="20867539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825302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7FCF8-A42D-424F-BBA5-92BEB2E35F45}" type="datetimeFigureOut">
              <a:t>23.3.17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B8DD-F0DE-E348-B494-CC0745E970D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96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/>
              <a:t>Click to edit Master text styles</a:t>
            </a:r>
          </a:p>
          <a:p>
            <a:pPr lvl="1"/>
            <a:r>
              <a:rPr lang="is-IS"/>
              <a:t>Second level</a:t>
            </a:r>
          </a:p>
          <a:p>
            <a:pPr lvl="2"/>
            <a:r>
              <a:rPr lang="is-IS"/>
              <a:t>Third level</a:t>
            </a:r>
          </a:p>
          <a:p>
            <a:pPr lvl="3"/>
            <a:r>
              <a:rPr lang="is-IS"/>
              <a:t>Fourth level</a:t>
            </a:r>
          </a:p>
          <a:p>
            <a:pPr lvl="4"/>
            <a:r>
              <a:rPr lang="is-I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7FCF8-A42D-424F-BBA5-92BEB2E35F45}" type="datetimeFigureOut">
              <a:t>23.3.17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B8DD-F0DE-E348-B494-CC0745E970D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971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/>
              <a:t>Click to edit Master text styles</a:t>
            </a:r>
          </a:p>
          <a:p>
            <a:pPr lvl="1"/>
            <a:r>
              <a:rPr lang="is-IS"/>
              <a:t>Second level</a:t>
            </a:r>
          </a:p>
          <a:p>
            <a:pPr lvl="2"/>
            <a:r>
              <a:rPr lang="is-IS"/>
              <a:t>Third level</a:t>
            </a:r>
          </a:p>
          <a:p>
            <a:pPr lvl="3"/>
            <a:r>
              <a:rPr lang="is-IS"/>
              <a:t>Fourth level</a:t>
            </a:r>
          </a:p>
          <a:p>
            <a:pPr lvl="4"/>
            <a:r>
              <a:rPr lang="is-I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7FCF8-A42D-424F-BBA5-92BEB2E35F45}" type="datetimeFigureOut">
              <a:t>23.3.17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B8DD-F0DE-E348-B494-CC0745E970D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23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/>
              <a:t>Click to edit Master text styles</a:t>
            </a:r>
          </a:p>
          <a:p>
            <a:pPr lvl="1"/>
            <a:r>
              <a:rPr lang="is-IS"/>
              <a:t>Second level</a:t>
            </a:r>
          </a:p>
          <a:p>
            <a:pPr lvl="2"/>
            <a:r>
              <a:rPr lang="is-IS"/>
              <a:t>Third level</a:t>
            </a:r>
          </a:p>
          <a:p>
            <a:pPr lvl="3"/>
            <a:r>
              <a:rPr lang="is-IS"/>
              <a:t>Fourth level</a:t>
            </a:r>
          </a:p>
          <a:p>
            <a:pPr lvl="4"/>
            <a:r>
              <a:rPr lang="is-I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7FCF8-A42D-424F-BBA5-92BEB2E35F45}" type="datetimeFigureOut">
              <a:t>23.3.17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B8DD-F0DE-E348-B494-CC0745E970D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874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7FCF8-A42D-424F-BBA5-92BEB2E35F45}" type="datetimeFigureOut">
              <a:t>23.3.17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B8DD-F0DE-E348-B494-CC0745E970D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154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/>
              <a:t>Click to edit Master text styles</a:t>
            </a:r>
          </a:p>
          <a:p>
            <a:pPr lvl="1"/>
            <a:r>
              <a:rPr lang="is-IS"/>
              <a:t>Second level</a:t>
            </a:r>
          </a:p>
          <a:p>
            <a:pPr lvl="2"/>
            <a:r>
              <a:rPr lang="is-IS"/>
              <a:t>Third level</a:t>
            </a:r>
          </a:p>
          <a:p>
            <a:pPr lvl="3"/>
            <a:r>
              <a:rPr lang="is-IS"/>
              <a:t>Fourth level</a:t>
            </a:r>
          </a:p>
          <a:p>
            <a:pPr lvl="4"/>
            <a:r>
              <a:rPr lang="is-I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/>
              <a:t>Click to edit Master text styles</a:t>
            </a:r>
          </a:p>
          <a:p>
            <a:pPr lvl="1"/>
            <a:r>
              <a:rPr lang="is-IS"/>
              <a:t>Second level</a:t>
            </a:r>
          </a:p>
          <a:p>
            <a:pPr lvl="2"/>
            <a:r>
              <a:rPr lang="is-IS"/>
              <a:t>Third level</a:t>
            </a:r>
          </a:p>
          <a:p>
            <a:pPr lvl="3"/>
            <a:r>
              <a:rPr lang="is-IS"/>
              <a:t>Fourth level</a:t>
            </a:r>
          </a:p>
          <a:p>
            <a:pPr lvl="4"/>
            <a:r>
              <a:rPr lang="is-I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7FCF8-A42D-424F-BBA5-92BEB2E35F45}" type="datetimeFigureOut">
              <a:t>23.3.17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B8DD-F0DE-E348-B494-CC0745E970D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40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/>
              <a:t>Click to edit Master text styles</a:t>
            </a:r>
          </a:p>
          <a:p>
            <a:pPr lvl="1"/>
            <a:r>
              <a:rPr lang="is-IS"/>
              <a:t>Second level</a:t>
            </a:r>
          </a:p>
          <a:p>
            <a:pPr lvl="2"/>
            <a:r>
              <a:rPr lang="is-IS"/>
              <a:t>Third level</a:t>
            </a:r>
          </a:p>
          <a:p>
            <a:pPr lvl="3"/>
            <a:r>
              <a:rPr lang="is-IS"/>
              <a:t>Fourth level</a:t>
            </a:r>
          </a:p>
          <a:p>
            <a:pPr lvl="4"/>
            <a:r>
              <a:rPr lang="is-I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/>
              <a:t>Click to edit Master text styles</a:t>
            </a:r>
          </a:p>
          <a:p>
            <a:pPr lvl="1"/>
            <a:r>
              <a:rPr lang="is-IS"/>
              <a:t>Second level</a:t>
            </a:r>
          </a:p>
          <a:p>
            <a:pPr lvl="2"/>
            <a:r>
              <a:rPr lang="is-IS"/>
              <a:t>Third level</a:t>
            </a:r>
          </a:p>
          <a:p>
            <a:pPr lvl="3"/>
            <a:r>
              <a:rPr lang="is-IS"/>
              <a:t>Fourth level</a:t>
            </a:r>
          </a:p>
          <a:p>
            <a:pPr lvl="4"/>
            <a:r>
              <a:rPr lang="is-I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7FCF8-A42D-424F-BBA5-92BEB2E35F45}" type="datetimeFigureOut">
              <a:t>23.3.17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B8DD-F0DE-E348-B494-CC0745E970D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511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7FCF8-A42D-424F-BBA5-92BEB2E35F45}" type="datetimeFigureOut">
              <a:t>23.3.17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B8DD-F0DE-E348-B494-CC0745E970D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609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7FCF8-A42D-424F-BBA5-92BEB2E35F45}" type="datetimeFigureOut">
              <a:t>23.3.17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B8DD-F0DE-E348-B494-CC0745E970D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39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/>
              <a:t>Click to edit Master text styles</a:t>
            </a:r>
          </a:p>
          <a:p>
            <a:pPr lvl="1"/>
            <a:r>
              <a:rPr lang="is-IS"/>
              <a:t>Second level</a:t>
            </a:r>
          </a:p>
          <a:p>
            <a:pPr lvl="2"/>
            <a:r>
              <a:rPr lang="is-IS"/>
              <a:t>Third level</a:t>
            </a:r>
          </a:p>
          <a:p>
            <a:pPr lvl="3"/>
            <a:r>
              <a:rPr lang="is-IS"/>
              <a:t>Fourth level</a:t>
            </a:r>
          </a:p>
          <a:p>
            <a:pPr lvl="4"/>
            <a:r>
              <a:rPr lang="is-I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7FCF8-A42D-424F-BBA5-92BEB2E35F45}" type="datetimeFigureOut">
              <a:t>23.3.17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B8DD-F0DE-E348-B494-CC0745E970D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200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7FCF8-A42D-424F-BBA5-92BEB2E35F45}" type="datetimeFigureOut">
              <a:t>23.3.17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B8DD-F0DE-E348-B494-CC0745E970D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952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/>
              <a:t>Click to edit Master text styles</a:t>
            </a:r>
          </a:p>
          <a:p>
            <a:pPr lvl="1"/>
            <a:r>
              <a:rPr lang="is-IS"/>
              <a:t>Second level</a:t>
            </a:r>
          </a:p>
          <a:p>
            <a:pPr lvl="2"/>
            <a:r>
              <a:rPr lang="is-IS"/>
              <a:t>Third level</a:t>
            </a:r>
          </a:p>
          <a:p>
            <a:pPr lvl="3"/>
            <a:r>
              <a:rPr lang="is-IS"/>
              <a:t>Fourth level</a:t>
            </a:r>
          </a:p>
          <a:p>
            <a:pPr lvl="4"/>
            <a:r>
              <a:rPr lang="is-I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7FCF8-A42D-424F-BBA5-92BEB2E35F45}" type="datetimeFigureOut">
              <a:t>23.3.17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0B8DD-F0DE-E348-B494-CC0745E970D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855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4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73276"/>
            <a:ext cx="8229600" cy="1143000"/>
          </a:xfrm>
          <a:noFill/>
        </p:spPr>
        <p:txBody>
          <a:bodyPr>
            <a:noAutofit/>
          </a:bodyPr>
          <a:lstStyle/>
          <a:p>
            <a:r>
              <a:rPr lang="en-US" sz="3600">
                <a:solidFill>
                  <a:srgbClr val="4F6228"/>
                </a:solidFill>
              </a:rPr>
              <a:t>Stefna og skipulag heilbrigðisþjónustu frá sjónarhóli notenda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57814" y="3812214"/>
            <a:ext cx="360868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>
                <a:solidFill>
                  <a:srgbClr val="4F6228"/>
                </a:solidFill>
              </a:rPr>
              <a:t>Rúnar Vilhjálmsson, prófessor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9500" y="5508625"/>
            <a:ext cx="7282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4F6228"/>
                </a:solidFill>
              </a:rPr>
              <a:t>Erindi á vorfundi Landsambands heilbrigðisstofnana, Selfossi, 23. mars 2017 </a:t>
            </a:r>
          </a:p>
        </p:txBody>
      </p:sp>
    </p:spTree>
    <p:extLst>
      <p:ext uri="{BB962C8B-B14F-4D97-AF65-F5344CB8AC3E}">
        <p14:creationId xmlns:p14="http://schemas.microsoft.com/office/powerpoint/2010/main" val="2724019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64799" y="1249829"/>
            <a:ext cx="7404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Finnst</a:t>
            </a:r>
            <a:r>
              <a:rPr lang="en-US" dirty="0" smtClean="0"/>
              <a:t> </a:t>
            </a:r>
            <a:r>
              <a:rPr lang="en-US" dirty="0" err="1" smtClean="0"/>
              <a:t>þér</a:t>
            </a:r>
            <a:r>
              <a:rPr lang="en-US" dirty="0" smtClean="0"/>
              <a:t> </a:t>
            </a:r>
            <a:r>
              <a:rPr lang="en-US" dirty="0" err="1" smtClean="0"/>
              <a:t>að</a:t>
            </a:r>
            <a:r>
              <a:rPr lang="en-US" dirty="0" smtClean="0"/>
              <a:t> </a:t>
            </a:r>
            <a:r>
              <a:rPr lang="en-US" dirty="0" err="1" smtClean="0"/>
              <a:t>hið</a:t>
            </a:r>
            <a:r>
              <a:rPr lang="en-US" dirty="0" smtClean="0"/>
              <a:t> </a:t>
            </a:r>
            <a:r>
              <a:rPr lang="en-US" dirty="0" err="1" smtClean="0"/>
              <a:t>opinbera</a:t>
            </a:r>
            <a:r>
              <a:rPr lang="en-US" dirty="0" smtClean="0"/>
              <a:t> </a:t>
            </a:r>
            <a:r>
              <a:rPr lang="en-US" dirty="0" err="1" smtClean="0"/>
              <a:t>eigi</a:t>
            </a:r>
            <a:r>
              <a:rPr lang="en-US" dirty="0" smtClean="0"/>
              <a:t> </a:t>
            </a:r>
            <a:r>
              <a:rPr lang="en-US" dirty="0" err="1" smtClean="0"/>
              <a:t>að</a:t>
            </a:r>
            <a:r>
              <a:rPr lang="en-US" dirty="0" smtClean="0"/>
              <a:t> </a:t>
            </a:r>
            <a:r>
              <a:rPr lang="en-US" dirty="0" err="1" smtClean="0"/>
              <a:t>leggja</a:t>
            </a:r>
            <a:r>
              <a:rPr lang="en-US" dirty="0" smtClean="0"/>
              <a:t> </a:t>
            </a:r>
            <a:r>
              <a:rPr lang="en-US" dirty="0" err="1" smtClean="0"/>
              <a:t>meira</a:t>
            </a:r>
            <a:r>
              <a:rPr lang="en-US" dirty="0" smtClean="0"/>
              <a:t> </a:t>
            </a:r>
            <a:r>
              <a:rPr lang="en-US" dirty="0" err="1" smtClean="0"/>
              <a:t>fé</a:t>
            </a:r>
            <a:r>
              <a:rPr lang="en-US" dirty="0" smtClean="0"/>
              <a:t>, </a:t>
            </a:r>
            <a:r>
              <a:rPr lang="en-US" dirty="0" err="1" smtClean="0"/>
              <a:t>minna</a:t>
            </a:r>
            <a:r>
              <a:rPr lang="en-US" dirty="0" smtClean="0"/>
              <a:t> </a:t>
            </a:r>
            <a:r>
              <a:rPr lang="en-US" dirty="0" err="1" smtClean="0"/>
              <a:t>fé</a:t>
            </a:r>
            <a:r>
              <a:rPr lang="en-US" dirty="0" smtClean="0"/>
              <a:t>, </a:t>
            </a:r>
            <a:r>
              <a:rPr lang="en-US" dirty="0" err="1" smtClean="0"/>
              <a:t>eða</a:t>
            </a:r>
            <a:endParaRPr lang="en-US" dirty="0" smtClean="0"/>
          </a:p>
          <a:p>
            <a:r>
              <a:rPr lang="en-US" dirty="0" err="1" smtClean="0"/>
              <a:t>óbreytt</a:t>
            </a:r>
            <a:r>
              <a:rPr lang="en-US" dirty="0" smtClean="0"/>
              <a:t> </a:t>
            </a:r>
            <a:r>
              <a:rPr lang="en-US" dirty="0" err="1" smtClean="0"/>
              <a:t>fé</a:t>
            </a:r>
            <a:r>
              <a:rPr lang="en-US" dirty="0" smtClean="0"/>
              <a:t> </a:t>
            </a:r>
            <a:r>
              <a:rPr lang="en-US" dirty="0" err="1" smtClean="0"/>
              <a:t>til</a:t>
            </a:r>
            <a:r>
              <a:rPr lang="en-US" dirty="0" smtClean="0"/>
              <a:t> </a:t>
            </a:r>
            <a:r>
              <a:rPr lang="en-US" dirty="0" err="1" smtClean="0"/>
              <a:t>heilbrigðisþjónustu</a:t>
            </a:r>
            <a:r>
              <a:rPr lang="en-US" dirty="0" smtClean="0"/>
              <a:t> (</a:t>
            </a:r>
            <a:r>
              <a:rPr lang="en-US" dirty="0" err="1" smtClean="0"/>
              <a:t>miðað</a:t>
            </a:r>
            <a:r>
              <a:rPr lang="en-US" dirty="0" smtClean="0"/>
              <a:t> </a:t>
            </a:r>
            <a:r>
              <a:rPr lang="en-US" dirty="0" err="1" smtClean="0"/>
              <a:t>við</a:t>
            </a:r>
            <a:r>
              <a:rPr lang="en-US" dirty="0" smtClean="0"/>
              <a:t> </a:t>
            </a:r>
            <a:r>
              <a:rPr lang="en-US" dirty="0" err="1" smtClean="0"/>
              <a:t>það</a:t>
            </a:r>
            <a:r>
              <a:rPr lang="en-US" dirty="0" smtClean="0"/>
              <a:t> </a:t>
            </a:r>
            <a:r>
              <a:rPr lang="en-US" dirty="0" err="1" smtClean="0"/>
              <a:t>sem</a:t>
            </a:r>
            <a:r>
              <a:rPr lang="en-US" dirty="0" smtClean="0"/>
              <a:t> </a:t>
            </a:r>
            <a:r>
              <a:rPr lang="en-US" dirty="0" err="1" smtClean="0"/>
              <a:t>nú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 smtClean="0"/>
              <a:t>)?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96098" y="3889036"/>
            <a:ext cx="57418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Heimildir</a:t>
            </a:r>
            <a:r>
              <a:rPr lang="en-US" sz="1600" dirty="0" smtClean="0"/>
              <a:t>: </a:t>
            </a:r>
            <a:r>
              <a:rPr lang="en-US" sz="1600" dirty="0" err="1" smtClean="0"/>
              <a:t>Landskönnunin</a:t>
            </a:r>
            <a:r>
              <a:rPr lang="en-US" sz="1600" dirty="0" smtClean="0"/>
              <a:t> </a:t>
            </a:r>
            <a:r>
              <a:rPr lang="en-US" sz="1600" dirty="0" err="1" smtClean="0"/>
              <a:t>Heilbrigði</a:t>
            </a:r>
            <a:r>
              <a:rPr lang="en-US" sz="1600" dirty="0" smtClean="0"/>
              <a:t> </a:t>
            </a:r>
            <a:r>
              <a:rPr lang="en-US" sz="1600" dirty="0" err="1" smtClean="0"/>
              <a:t>og</a:t>
            </a:r>
            <a:r>
              <a:rPr lang="en-US" sz="1600" dirty="0" smtClean="0"/>
              <a:t> </a:t>
            </a:r>
            <a:r>
              <a:rPr lang="en-US" sz="1600" dirty="0" err="1" smtClean="0"/>
              <a:t>aðstæður</a:t>
            </a:r>
            <a:r>
              <a:rPr lang="en-US" sz="1600" dirty="0" smtClean="0"/>
              <a:t> </a:t>
            </a:r>
            <a:r>
              <a:rPr lang="en-US" sz="1600" dirty="0" err="1" smtClean="0"/>
              <a:t>Íslendinga</a:t>
            </a:r>
            <a:r>
              <a:rPr lang="en-US" sz="1600" dirty="0"/>
              <a:t> (</a:t>
            </a:r>
            <a:r>
              <a:rPr lang="en-US" sz="1600" dirty="0" smtClean="0"/>
              <a:t>2006)</a:t>
            </a:r>
          </a:p>
          <a:p>
            <a:r>
              <a:rPr lang="en-US" sz="1600" dirty="0"/>
              <a:t>                  Landskönninin </a:t>
            </a:r>
            <a:r>
              <a:rPr lang="en-US" sz="1600" dirty="0" smtClean="0"/>
              <a:t>Heilsa og lífshættir Íslendinga (2015)</a:t>
            </a:r>
          </a:p>
          <a:p>
            <a:r>
              <a:rPr lang="en-US" sz="1600" dirty="0" smtClean="0"/>
              <a:t>                  (Rúnar Vilhjálmsson, 2007, 2015).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924002"/>
              </p:ext>
            </p:extLst>
          </p:nvPr>
        </p:nvGraphicFramePr>
        <p:xfrm>
          <a:off x="1267835" y="2225314"/>
          <a:ext cx="6096000" cy="14833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Meira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81,5%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90,9%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Óbreytt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fé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16,5%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1,3%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Minna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fé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1,9%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7,9%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42710" y="187816"/>
            <a:ext cx="8913813" cy="914400"/>
          </a:xfrm>
        </p:spPr>
        <p:txBody>
          <a:bodyPr>
            <a:normAutofit/>
          </a:bodyPr>
          <a:lstStyle/>
          <a:p>
            <a:r>
              <a:rPr lang="en-US" sz="2600">
                <a:solidFill>
                  <a:srgbClr val="4F6228"/>
                </a:solidFill>
              </a:rPr>
              <a:t>Viðhorf Íslendinga til fjármögnunar heilbrigðisþjónustunnar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83081" y="5042680"/>
            <a:ext cx="7541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  <a:cs typeface="Times New Roman"/>
              </a:rPr>
              <a:t>Yfirgnæfandi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stuðningur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er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við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opinbera fjármögnun heilbrigðisþjónustunnar meðal Íslendinga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. 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Þessi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viðhorf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hafa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farið vaxandi undanfarin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ár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. Lítill munur </a:t>
            </a:r>
          </a:p>
          <a:p>
            <a:r>
              <a:rPr lang="en-US" dirty="0">
                <a:solidFill>
                  <a:srgbClr val="FF0000"/>
                </a:solidFill>
                <a:cs typeface="Times New Roman"/>
              </a:rPr>
              <a:t>er á afstöðu einstakra hópa til opinberrar fjármögnunar.</a:t>
            </a:r>
            <a:r>
              <a:rPr lang="en-US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36021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79940" y="2908791"/>
            <a:ext cx="2534599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400" dirty="0" err="1" smtClean="0">
                <a:solidFill>
                  <a:schemeClr val="accent3">
                    <a:lumMod val="50000"/>
                  </a:schemeClr>
                </a:solidFill>
              </a:rPr>
              <a:t>Einkavæðing</a:t>
            </a:r>
            <a:endParaRPr lang="en-US" sz="34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676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529742" y="979894"/>
            <a:ext cx="8216391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ja-JP" sz="2200" dirty="0" err="1">
                <a:solidFill>
                  <a:srgbClr val="000000"/>
                </a:solidFill>
              </a:rPr>
              <a:t>Eins og áður sagði hefur íslenska</a:t>
            </a:r>
            <a:r>
              <a:rPr lang="en-US" altLang="ja-JP" sz="2200" dirty="0">
                <a:solidFill>
                  <a:srgbClr val="000000"/>
                </a:solidFill>
              </a:rPr>
              <a:t> </a:t>
            </a:r>
            <a:r>
              <a:rPr lang="en-US" altLang="ja-JP" sz="2200" dirty="0" err="1">
                <a:solidFill>
                  <a:srgbClr val="000000"/>
                </a:solidFill>
              </a:rPr>
              <a:t>heilbrigðiskerfið</a:t>
            </a:r>
            <a:r>
              <a:rPr lang="en-US" altLang="ja-JP" sz="2200" dirty="0">
                <a:solidFill>
                  <a:srgbClr val="000000"/>
                </a:solidFill>
              </a:rPr>
              <a:t> </a:t>
            </a:r>
            <a:r>
              <a:rPr lang="en-US" altLang="ja-JP" sz="2200" dirty="0" err="1">
                <a:solidFill>
                  <a:srgbClr val="000000"/>
                </a:solidFill>
              </a:rPr>
              <a:t>færst</a:t>
            </a:r>
            <a:r>
              <a:rPr lang="en-US" altLang="ja-JP" sz="2200" dirty="0">
                <a:solidFill>
                  <a:srgbClr val="000000"/>
                </a:solidFill>
              </a:rPr>
              <a:t> </a:t>
            </a:r>
            <a:r>
              <a:rPr lang="en-US" altLang="ja-JP" sz="2200" dirty="0" err="1">
                <a:solidFill>
                  <a:srgbClr val="000000"/>
                </a:solidFill>
              </a:rPr>
              <a:t>nokkuð</a:t>
            </a:r>
            <a:r>
              <a:rPr lang="en-US" sz="2200" dirty="0">
                <a:solidFill>
                  <a:srgbClr val="000000"/>
                </a:solidFill>
              </a:rPr>
              <a:t> </a:t>
            </a:r>
            <a:r>
              <a:rPr lang="en-US" sz="2200" dirty="0" err="1">
                <a:solidFill>
                  <a:srgbClr val="000000"/>
                </a:solidFill>
              </a:rPr>
              <a:t>f</a:t>
            </a:r>
            <a:r>
              <a:rPr lang="en-US" altLang="ja-JP" sz="2200" dirty="0" err="1">
                <a:solidFill>
                  <a:srgbClr val="000000"/>
                </a:solidFill>
              </a:rPr>
              <a:t>rá</a:t>
            </a:r>
            <a:r>
              <a:rPr lang="en-US" altLang="ja-JP" sz="2200" dirty="0">
                <a:solidFill>
                  <a:srgbClr val="000000"/>
                </a:solidFill>
              </a:rPr>
              <a:t> </a:t>
            </a:r>
            <a:r>
              <a:rPr lang="en-US" altLang="ja-JP" sz="2200" dirty="0" err="1">
                <a:solidFill>
                  <a:srgbClr val="000000"/>
                </a:solidFill>
              </a:rPr>
              <a:t>kjörmynd</a:t>
            </a:r>
            <a:r>
              <a:rPr lang="en-US" altLang="ja-JP" sz="2200" dirty="0">
                <a:solidFill>
                  <a:srgbClr val="000000"/>
                </a:solidFill>
              </a:rPr>
              <a:t> </a:t>
            </a:r>
            <a:r>
              <a:rPr lang="en-US" altLang="ja-JP" sz="2200" dirty="0" err="1" smtClean="0">
                <a:solidFill>
                  <a:srgbClr val="000000"/>
                </a:solidFill>
              </a:rPr>
              <a:t>hins</a:t>
            </a:r>
            <a:r>
              <a:rPr lang="en-US" altLang="ja-JP" sz="2200" dirty="0" smtClean="0">
                <a:solidFill>
                  <a:srgbClr val="000000"/>
                </a:solidFill>
              </a:rPr>
              <a:t> </a:t>
            </a:r>
            <a:r>
              <a:rPr lang="en-US" altLang="ja-JP" sz="2200" dirty="0" err="1">
                <a:solidFill>
                  <a:srgbClr val="000000"/>
                </a:solidFill>
              </a:rPr>
              <a:t>félagslega</a:t>
            </a:r>
            <a:r>
              <a:rPr lang="en-US" altLang="ja-JP" sz="2200" dirty="0">
                <a:solidFill>
                  <a:srgbClr val="000000"/>
                </a:solidFill>
              </a:rPr>
              <a:t> </a:t>
            </a:r>
            <a:r>
              <a:rPr lang="en-US" altLang="ja-JP" sz="2200" dirty="0" err="1">
                <a:solidFill>
                  <a:srgbClr val="000000"/>
                </a:solidFill>
              </a:rPr>
              <a:t>heilbrigðiskerfis</a:t>
            </a:r>
            <a:r>
              <a:rPr lang="en-US" altLang="ja-JP" sz="2200" dirty="0">
                <a:solidFill>
                  <a:srgbClr val="000000"/>
                </a:solidFill>
              </a:rPr>
              <a:t> </a:t>
            </a:r>
            <a:r>
              <a:rPr lang="en-US" altLang="ja-JP" sz="2200" dirty="0" err="1" smtClean="0">
                <a:solidFill>
                  <a:srgbClr val="000000"/>
                </a:solidFill>
              </a:rPr>
              <a:t>á</a:t>
            </a:r>
            <a:r>
              <a:rPr lang="en-US" altLang="ja-JP" sz="2200" dirty="0" smtClean="0">
                <a:solidFill>
                  <a:srgbClr val="000000"/>
                </a:solidFill>
              </a:rPr>
              <a:t> </a:t>
            </a:r>
            <a:r>
              <a:rPr lang="en-US" altLang="ja-JP" sz="2200" dirty="0" err="1" smtClean="0">
                <a:solidFill>
                  <a:srgbClr val="000000"/>
                </a:solidFill>
              </a:rPr>
              <a:t>undanförnum</a:t>
            </a:r>
            <a:r>
              <a:rPr lang="en-US" altLang="ja-JP" sz="2200" dirty="0" smtClean="0">
                <a:solidFill>
                  <a:srgbClr val="000000"/>
                </a:solidFill>
              </a:rPr>
              <a:t> </a:t>
            </a:r>
            <a:r>
              <a:rPr lang="en-US" altLang="ja-JP" sz="2200" dirty="0" err="1" smtClean="0">
                <a:solidFill>
                  <a:srgbClr val="000000"/>
                </a:solidFill>
              </a:rPr>
              <a:t>árum</a:t>
            </a:r>
            <a:r>
              <a:rPr lang="en-US" altLang="ja-JP" sz="2200" dirty="0">
                <a:solidFill>
                  <a:srgbClr val="000000"/>
                </a:solidFill>
              </a:rPr>
              <a:t> </a:t>
            </a:r>
            <a:r>
              <a:rPr lang="en-US" altLang="ja-JP" sz="2200" dirty="0" err="1" smtClean="0">
                <a:solidFill>
                  <a:srgbClr val="000000"/>
                </a:solidFill>
              </a:rPr>
              <a:t>með</a:t>
            </a:r>
            <a:r>
              <a:rPr lang="en-US" altLang="ja-JP" sz="2200" dirty="0" smtClean="0">
                <a:solidFill>
                  <a:srgbClr val="000000"/>
                </a:solidFill>
              </a:rPr>
              <a:t> </a:t>
            </a:r>
            <a:r>
              <a:rPr lang="en-US" sz="2200" b="1" dirty="0" err="1">
                <a:solidFill>
                  <a:srgbClr val="B92C1C"/>
                </a:solidFill>
              </a:rPr>
              <a:t>einkavæðingu</a:t>
            </a:r>
            <a:r>
              <a:rPr lang="en-US" altLang="ja-JP" sz="2200" dirty="0">
                <a:solidFill>
                  <a:srgbClr val="FF6600"/>
                </a:solidFill>
              </a:rPr>
              <a:t> </a:t>
            </a:r>
            <a:r>
              <a:rPr lang="en-US" altLang="ja-JP" sz="2200" dirty="0" err="1">
                <a:solidFill>
                  <a:srgbClr val="000000"/>
                </a:solidFill>
              </a:rPr>
              <a:t>innan</a:t>
            </a:r>
            <a:r>
              <a:rPr lang="en-US" altLang="ja-JP" sz="2200" dirty="0">
                <a:solidFill>
                  <a:srgbClr val="000000"/>
                </a:solidFill>
              </a:rPr>
              <a:t> </a:t>
            </a:r>
            <a:r>
              <a:rPr lang="en-US" altLang="ja-JP" sz="2200" dirty="0" err="1" smtClean="0">
                <a:solidFill>
                  <a:srgbClr val="000000"/>
                </a:solidFill>
              </a:rPr>
              <a:t>kerfisins</a:t>
            </a:r>
            <a:r>
              <a:rPr lang="en-US" altLang="ja-JP" sz="2200" dirty="0" smtClean="0">
                <a:solidFill>
                  <a:srgbClr val="000000"/>
                </a:solidFill>
              </a:rPr>
              <a:t>.</a:t>
            </a:r>
            <a:endParaRPr lang="en-US" sz="2200" dirty="0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558284" y="2148429"/>
            <a:ext cx="8216391" cy="457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969696">
                        <a:gamma/>
                        <a:shade val="46275"/>
                        <a:invGamma/>
                      </a:srgbClr>
                    </a:gs>
                    <a:gs pos="50000">
                      <a:srgbClr val="969696"/>
                    </a:gs>
                    <a:gs pos="100000">
                      <a:srgbClr val="96969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marL="457200" indent="-457200"/>
            <a:r>
              <a:rPr lang="en-US" sz="2200" dirty="0" err="1"/>
              <a:t>Með</a:t>
            </a:r>
            <a:r>
              <a:rPr lang="en-US" sz="2200" dirty="0"/>
              <a:t> </a:t>
            </a:r>
            <a:r>
              <a:rPr lang="en-US" sz="2200" b="1" dirty="0" err="1">
                <a:solidFill>
                  <a:srgbClr val="B92C1C"/>
                </a:solidFill>
              </a:rPr>
              <a:t>einkavæðingu</a:t>
            </a:r>
            <a:r>
              <a:rPr lang="en-US" sz="2200" dirty="0"/>
              <a:t> </a:t>
            </a:r>
            <a:r>
              <a:rPr lang="en-US" sz="2200" dirty="0" err="1"/>
              <a:t>er</a:t>
            </a:r>
            <a:r>
              <a:rPr lang="en-US" sz="2200" dirty="0"/>
              <a:t> </a:t>
            </a:r>
            <a:r>
              <a:rPr lang="en-US" altLang="ja-JP" sz="2200" dirty="0" err="1"/>
              <a:t>í</a:t>
            </a:r>
            <a:r>
              <a:rPr lang="en-US" altLang="ja-JP" sz="2200" dirty="0"/>
              <a:t> </a:t>
            </a:r>
            <a:r>
              <a:rPr lang="en-US" altLang="ja-JP" sz="2200" dirty="0" err="1"/>
              <a:t>fræðilegri</a:t>
            </a:r>
            <a:r>
              <a:rPr lang="en-US" altLang="ja-JP" sz="2200" dirty="0"/>
              <a:t> </a:t>
            </a:r>
            <a:r>
              <a:rPr lang="en-US" altLang="ja-JP" sz="2200" dirty="0" err="1"/>
              <a:t>umræðu</a:t>
            </a:r>
            <a:r>
              <a:rPr lang="en-US" altLang="ja-JP" sz="2200" dirty="0"/>
              <a:t> </a:t>
            </a:r>
            <a:r>
              <a:rPr lang="en-US" altLang="ja-JP" sz="2200" dirty="0" err="1"/>
              <a:t>átt</a:t>
            </a:r>
            <a:r>
              <a:rPr lang="en-US" altLang="ja-JP" sz="2200" dirty="0"/>
              <a:t> </a:t>
            </a:r>
            <a:r>
              <a:rPr lang="en-US" altLang="ja-JP" sz="2200" dirty="0" err="1"/>
              <a:t>við</a:t>
            </a:r>
            <a:r>
              <a:rPr lang="en-US" altLang="ja-JP" sz="2200" dirty="0"/>
              <a:t> </a:t>
            </a:r>
            <a:r>
              <a:rPr lang="en-US" altLang="ja-JP" sz="2200" dirty="0" smtClean="0"/>
              <a:t>(Albrecht, 2009</a:t>
            </a:r>
            <a:r>
              <a:rPr lang="en-US" altLang="ja-JP" sz="2200" dirty="0"/>
              <a:t>; </a:t>
            </a:r>
          </a:p>
          <a:p>
            <a:pPr marL="457200" indent="-457200"/>
            <a:r>
              <a:rPr lang="en-US" altLang="ja-JP" sz="2200" dirty="0" err="1"/>
              <a:t>Maarse</a:t>
            </a:r>
            <a:r>
              <a:rPr lang="en-US" altLang="ja-JP" sz="2200" dirty="0" smtClean="0"/>
              <a:t>, 2006; Starr</a:t>
            </a:r>
            <a:r>
              <a:rPr lang="en-US" altLang="ja-JP" sz="2200" dirty="0"/>
              <a:t>, </a:t>
            </a:r>
            <a:r>
              <a:rPr lang="en-US" altLang="ja-JP" sz="2200" dirty="0" smtClean="0"/>
              <a:t>1988)</a:t>
            </a:r>
            <a:r>
              <a:rPr lang="en-US" altLang="ja-JP" sz="2200" dirty="0"/>
              <a:t>:</a:t>
            </a:r>
          </a:p>
          <a:p>
            <a:pPr marL="457200" indent="-457200"/>
            <a:endParaRPr lang="en-US" altLang="ja-JP" sz="500" dirty="0"/>
          </a:p>
          <a:p>
            <a:pPr marL="457200" indent="-457200">
              <a:buFont typeface="+mj-lt"/>
              <a:buAutoNum type="arabicPeriod"/>
            </a:pPr>
            <a:r>
              <a:rPr lang="en-US" altLang="ja-JP" sz="2000" dirty="0" err="1"/>
              <a:t>Sölu</a:t>
            </a:r>
            <a:r>
              <a:rPr lang="en-US" altLang="ja-JP" sz="2000" dirty="0"/>
              <a:t> </a:t>
            </a:r>
            <a:r>
              <a:rPr lang="en-US" altLang="ja-JP" sz="2000" dirty="0" err="1"/>
              <a:t>á</a:t>
            </a:r>
            <a:r>
              <a:rPr lang="en-US" altLang="ja-JP" sz="2000" dirty="0"/>
              <a:t> </a:t>
            </a:r>
            <a:r>
              <a:rPr lang="en-US" altLang="ja-JP" sz="2000" dirty="0" err="1"/>
              <a:t>opinberri</a:t>
            </a:r>
            <a:r>
              <a:rPr lang="en-US" altLang="ja-JP" sz="2000" dirty="0"/>
              <a:t> </a:t>
            </a:r>
            <a:r>
              <a:rPr lang="en-US" altLang="ja-JP" sz="2000" dirty="0" err="1"/>
              <a:t>stofnun</a:t>
            </a:r>
            <a:r>
              <a:rPr lang="en-US" altLang="ja-JP" sz="2000" dirty="0"/>
              <a:t> </a:t>
            </a:r>
            <a:r>
              <a:rPr lang="en-US" altLang="ja-JP" sz="2000" dirty="0" err="1"/>
              <a:t>eða</a:t>
            </a:r>
            <a:r>
              <a:rPr lang="en-US" altLang="ja-JP" sz="2000" dirty="0"/>
              <a:t> </a:t>
            </a:r>
            <a:r>
              <a:rPr lang="en-US" altLang="ja-JP" sz="2000" dirty="0" err="1"/>
              <a:t>fyrirtæki</a:t>
            </a:r>
            <a:r>
              <a:rPr lang="en-US" altLang="ja-JP" sz="2000" dirty="0"/>
              <a:t>, </a:t>
            </a:r>
            <a:r>
              <a:rPr lang="en-US" altLang="ja-JP" sz="2000" dirty="0" err="1"/>
              <a:t>sölu</a:t>
            </a:r>
            <a:r>
              <a:rPr lang="en-US" altLang="ja-JP" sz="2000" dirty="0"/>
              <a:t> </a:t>
            </a:r>
            <a:r>
              <a:rPr lang="en-US" altLang="ja-JP" sz="2000" dirty="0" err="1"/>
              <a:t>á</a:t>
            </a:r>
            <a:r>
              <a:rPr lang="en-US" altLang="ja-JP" sz="2000" dirty="0"/>
              <a:t> </a:t>
            </a:r>
            <a:r>
              <a:rPr lang="en-US" altLang="ja-JP" sz="2000" dirty="0" err="1"/>
              <a:t>hlutafé</a:t>
            </a:r>
            <a:r>
              <a:rPr lang="en-US" altLang="ja-JP" sz="2000" dirty="0"/>
              <a:t> </a:t>
            </a:r>
            <a:r>
              <a:rPr lang="en-US" altLang="ja-JP" sz="2000" dirty="0" err="1"/>
              <a:t>hins</a:t>
            </a:r>
            <a:r>
              <a:rPr lang="en-US" altLang="ja-JP" sz="2000" dirty="0"/>
              <a:t> </a:t>
            </a:r>
            <a:r>
              <a:rPr lang="en-US" altLang="ja-JP" sz="2000" dirty="0" err="1"/>
              <a:t>opinbera</a:t>
            </a:r>
            <a:r>
              <a:rPr lang="en-US" altLang="ja-JP" sz="2000" dirty="0"/>
              <a:t>, </a:t>
            </a:r>
          </a:p>
          <a:p>
            <a:pPr marL="457200" indent="-457200">
              <a:buFont typeface="Arial" charset="0"/>
              <a:buNone/>
            </a:pPr>
            <a:r>
              <a:rPr lang="en-US" altLang="ja-JP" sz="2000" dirty="0"/>
              <a:t>	</a:t>
            </a:r>
            <a:r>
              <a:rPr lang="en-US" altLang="ja-JP" sz="2000" dirty="0" err="1"/>
              <a:t>eða</a:t>
            </a:r>
            <a:r>
              <a:rPr lang="en-US" altLang="ja-JP" sz="2000" dirty="0"/>
              <a:t> </a:t>
            </a:r>
            <a:r>
              <a:rPr lang="en-US" altLang="ja-JP" sz="2000" dirty="0" err="1"/>
              <a:t>sölu</a:t>
            </a:r>
            <a:r>
              <a:rPr lang="en-US" altLang="ja-JP" sz="2000" dirty="0"/>
              <a:t> </a:t>
            </a:r>
            <a:r>
              <a:rPr lang="en-US" altLang="ja-JP" sz="2000" dirty="0" err="1"/>
              <a:t>á</a:t>
            </a:r>
            <a:r>
              <a:rPr lang="en-US" altLang="ja-JP" sz="2000" dirty="0"/>
              <a:t> </a:t>
            </a:r>
            <a:r>
              <a:rPr lang="en-US" altLang="ja-JP" sz="2000" dirty="0" err="1"/>
              <a:t>öðrum</a:t>
            </a:r>
            <a:r>
              <a:rPr lang="en-US" altLang="ja-JP" sz="2000" dirty="0"/>
              <a:t> </a:t>
            </a:r>
            <a:r>
              <a:rPr lang="en-US" altLang="ja-JP" sz="2000" dirty="0" err="1"/>
              <a:t>eignum</a:t>
            </a:r>
            <a:r>
              <a:rPr lang="en-US" altLang="ja-JP" sz="2000" dirty="0"/>
              <a:t> </a:t>
            </a:r>
            <a:r>
              <a:rPr lang="en-US" altLang="ja-JP" sz="2000" dirty="0" err="1"/>
              <a:t>hins</a:t>
            </a:r>
            <a:r>
              <a:rPr lang="en-US" altLang="ja-JP" sz="2000" dirty="0"/>
              <a:t> </a:t>
            </a:r>
            <a:r>
              <a:rPr lang="en-US" altLang="ja-JP" sz="2000" dirty="0" err="1"/>
              <a:t>opinbera</a:t>
            </a:r>
            <a:r>
              <a:rPr lang="en-US" altLang="ja-JP" sz="2000" dirty="0"/>
              <a:t>, </a:t>
            </a:r>
            <a:r>
              <a:rPr lang="en-US" altLang="ja-JP" sz="2000" dirty="0" err="1"/>
              <a:t>til</a:t>
            </a:r>
            <a:r>
              <a:rPr lang="en-US" altLang="ja-JP" sz="2000" dirty="0"/>
              <a:t> </a:t>
            </a:r>
            <a:r>
              <a:rPr lang="en-US" altLang="ja-JP" sz="2000" dirty="0" err="1"/>
              <a:t>einkaaðila</a:t>
            </a:r>
            <a:r>
              <a:rPr lang="en-US" altLang="ja-JP" sz="2000" dirty="0"/>
              <a:t> = </a:t>
            </a:r>
            <a:r>
              <a:rPr lang="en-US" altLang="ja-JP" sz="2000" b="1" dirty="0" err="1">
                <a:solidFill>
                  <a:srgbClr val="B92C1C"/>
                </a:solidFill>
              </a:rPr>
              <a:t>Eignasala</a:t>
            </a:r>
            <a:r>
              <a:rPr lang="en-US" sz="2000" dirty="0">
                <a:solidFill>
                  <a:srgbClr val="B92C1C"/>
                </a:solidFill>
              </a:rPr>
              <a:t> </a:t>
            </a:r>
          </a:p>
          <a:p>
            <a:pPr marL="457200" indent="-457200">
              <a:buFont typeface="Arial" charset="0"/>
              <a:buNone/>
            </a:pPr>
            <a:endParaRPr lang="en-US" sz="500" dirty="0"/>
          </a:p>
          <a:p>
            <a:pPr marL="457200" indent="-457200">
              <a:buFont typeface="+mj-lt"/>
              <a:buAutoNum type="arabicPeriod" startAt="2"/>
            </a:pPr>
            <a:r>
              <a:rPr lang="en-US" sz="2000" dirty="0" err="1"/>
              <a:t>Tilfærslu</a:t>
            </a:r>
            <a:r>
              <a:rPr lang="en-US" sz="2000" dirty="0"/>
              <a:t> </a:t>
            </a:r>
            <a:r>
              <a:rPr lang="en-US" altLang="ja-JP" sz="2000" dirty="0" err="1"/>
              <a:t>á</a:t>
            </a:r>
            <a:r>
              <a:rPr lang="en-US" altLang="ja-JP" sz="2000" dirty="0"/>
              <a:t> </a:t>
            </a:r>
            <a:r>
              <a:rPr lang="en-US" altLang="ja-JP" sz="2000" dirty="0" err="1"/>
              <a:t>rekstri</a:t>
            </a:r>
            <a:r>
              <a:rPr lang="en-US" altLang="ja-JP" sz="2000" dirty="0"/>
              <a:t> </a:t>
            </a:r>
            <a:r>
              <a:rPr lang="en-US" altLang="ja-JP" sz="2000" dirty="0" err="1"/>
              <a:t>eða</a:t>
            </a:r>
            <a:r>
              <a:rPr lang="en-US" altLang="ja-JP" sz="2000" dirty="0"/>
              <a:t> </a:t>
            </a:r>
            <a:r>
              <a:rPr lang="en-US" altLang="ja-JP" sz="2000" dirty="0" err="1"/>
              <a:t>framkvæmd</a:t>
            </a:r>
            <a:r>
              <a:rPr lang="en-US" sz="2000" dirty="0"/>
              <a:t> </a:t>
            </a:r>
            <a:r>
              <a:rPr lang="en-US" altLang="ja-JP" sz="2000" dirty="0" err="1"/>
              <a:t>frá</a:t>
            </a:r>
            <a:r>
              <a:rPr lang="en-US" altLang="ja-JP" sz="2000" dirty="0"/>
              <a:t> </a:t>
            </a:r>
            <a:r>
              <a:rPr lang="en-US" altLang="ja-JP" sz="2000" dirty="0" err="1"/>
              <a:t>hinu</a:t>
            </a:r>
            <a:r>
              <a:rPr lang="en-US" altLang="ja-JP" sz="2000" dirty="0"/>
              <a:t> </a:t>
            </a:r>
            <a:r>
              <a:rPr lang="en-US" altLang="ja-JP" sz="2000" dirty="0" err="1"/>
              <a:t>opinbera</a:t>
            </a:r>
            <a:r>
              <a:rPr lang="en-US" altLang="ja-JP" sz="2000" dirty="0"/>
              <a:t> </a:t>
            </a:r>
            <a:r>
              <a:rPr lang="en-US" altLang="ja-JP" sz="2000" dirty="0" err="1"/>
              <a:t>til</a:t>
            </a:r>
            <a:r>
              <a:rPr lang="en-US" altLang="ja-JP" sz="2000" dirty="0"/>
              <a:t> </a:t>
            </a:r>
            <a:r>
              <a:rPr lang="en-US" altLang="ja-JP" sz="2000" dirty="0" err="1"/>
              <a:t>einkaaðila</a:t>
            </a:r>
            <a:r>
              <a:rPr lang="en-US" altLang="ja-JP" sz="2000" dirty="0"/>
              <a:t> </a:t>
            </a:r>
          </a:p>
          <a:p>
            <a:pPr marL="457200" indent="-457200">
              <a:buFont typeface="Arial" charset="0"/>
              <a:buNone/>
            </a:pPr>
            <a:r>
              <a:rPr lang="en-US" altLang="ja-JP" sz="2000" dirty="0"/>
              <a:t>	= </a:t>
            </a:r>
            <a:r>
              <a:rPr lang="en-US" altLang="ja-JP" sz="2000" b="1" dirty="0" err="1" smtClean="0">
                <a:solidFill>
                  <a:srgbClr val="B92C1C"/>
                </a:solidFill>
              </a:rPr>
              <a:t>Einkaframkvæmd</a:t>
            </a:r>
            <a:r>
              <a:rPr lang="en-US" altLang="ja-JP" sz="2000" dirty="0" smtClean="0">
                <a:solidFill>
                  <a:srgbClr val="B92C1C"/>
                </a:solidFill>
              </a:rPr>
              <a:t> </a:t>
            </a:r>
            <a:r>
              <a:rPr lang="en-US" altLang="ja-JP" sz="2000" dirty="0" smtClean="0">
                <a:solidFill>
                  <a:srgbClr val="000000"/>
                </a:solidFill>
              </a:rPr>
              <a:t>(</a:t>
            </a:r>
            <a:r>
              <a:rPr lang="en-US" altLang="ja-JP" sz="2000" dirty="0" err="1" smtClean="0">
                <a:solidFill>
                  <a:srgbClr val="000000"/>
                </a:solidFill>
              </a:rPr>
              <a:t>s.s.</a:t>
            </a:r>
            <a:r>
              <a:rPr lang="en-US" altLang="ja-JP" sz="2000" dirty="0" smtClean="0">
                <a:solidFill>
                  <a:srgbClr val="00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000000"/>
                </a:solidFill>
              </a:rPr>
              <a:t>þegar</a:t>
            </a:r>
            <a:r>
              <a:rPr lang="en-US" altLang="ja-JP" sz="2000" dirty="0" smtClean="0">
                <a:solidFill>
                  <a:srgbClr val="00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000000"/>
                </a:solidFill>
              </a:rPr>
              <a:t>einkareknar</a:t>
            </a:r>
            <a:r>
              <a:rPr lang="en-US" altLang="ja-JP" sz="2000" dirty="0" smtClean="0">
                <a:solidFill>
                  <a:srgbClr val="00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000000"/>
                </a:solidFill>
              </a:rPr>
              <a:t>heilsugæslustöðvar</a:t>
            </a:r>
            <a:r>
              <a:rPr lang="en-US" altLang="ja-JP" sz="2000" dirty="0" smtClean="0">
                <a:solidFill>
                  <a:srgbClr val="00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000000"/>
                </a:solidFill>
              </a:rPr>
              <a:t>eru</a:t>
            </a:r>
            <a:r>
              <a:rPr lang="en-US" altLang="ja-JP" sz="2000" dirty="0" smtClean="0">
                <a:solidFill>
                  <a:srgbClr val="00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000000"/>
                </a:solidFill>
              </a:rPr>
              <a:t>stofnaðar</a:t>
            </a:r>
            <a:r>
              <a:rPr lang="en-US" altLang="ja-JP" sz="2000" dirty="0" smtClean="0">
                <a:solidFill>
                  <a:srgbClr val="000000"/>
                </a:solidFill>
              </a:rPr>
              <a:t>, </a:t>
            </a:r>
            <a:r>
              <a:rPr lang="en-US" altLang="ja-JP" sz="2000" dirty="0" err="1" smtClean="0">
                <a:solidFill>
                  <a:srgbClr val="000000"/>
                </a:solidFill>
              </a:rPr>
              <a:t>eða</a:t>
            </a:r>
            <a:r>
              <a:rPr lang="en-US" altLang="ja-JP" sz="2000" dirty="0" smtClean="0">
                <a:solidFill>
                  <a:srgbClr val="00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000000"/>
                </a:solidFill>
              </a:rPr>
              <a:t>stofum</a:t>
            </a:r>
            <a:r>
              <a:rPr lang="en-US" altLang="ja-JP" sz="2000" dirty="0" smtClean="0">
                <a:solidFill>
                  <a:srgbClr val="00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000000"/>
                </a:solidFill>
              </a:rPr>
              <a:t>og</a:t>
            </a:r>
            <a:r>
              <a:rPr lang="en-US" altLang="ja-JP" sz="2000" dirty="0" smtClean="0">
                <a:solidFill>
                  <a:srgbClr val="00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000000"/>
                </a:solidFill>
              </a:rPr>
              <a:t>verkefnum</a:t>
            </a:r>
            <a:r>
              <a:rPr lang="en-US" altLang="ja-JP" sz="2000" dirty="0" smtClean="0">
                <a:solidFill>
                  <a:srgbClr val="00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000000"/>
                </a:solidFill>
              </a:rPr>
              <a:t>fjölgar</a:t>
            </a:r>
            <a:r>
              <a:rPr lang="en-US" altLang="ja-JP" sz="2000" dirty="0" smtClean="0">
                <a:solidFill>
                  <a:srgbClr val="00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000000"/>
                </a:solidFill>
              </a:rPr>
              <a:t>á</a:t>
            </a:r>
            <a:r>
              <a:rPr lang="en-US" altLang="ja-JP" sz="2000" dirty="0" smtClean="0">
                <a:solidFill>
                  <a:srgbClr val="00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000000"/>
                </a:solidFill>
              </a:rPr>
              <a:t>einkareknum</a:t>
            </a:r>
            <a:r>
              <a:rPr lang="en-US" altLang="ja-JP" sz="2000" dirty="0" smtClean="0">
                <a:solidFill>
                  <a:srgbClr val="00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000000"/>
                </a:solidFill>
              </a:rPr>
              <a:t>stofum</a:t>
            </a:r>
            <a:r>
              <a:rPr lang="en-US" altLang="ja-JP" sz="2000" dirty="0" smtClean="0">
                <a:solidFill>
                  <a:srgbClr val="00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000000"/>
                </a:solidFill>
              </a:rPr>
              <a:t>sérfræðinga</a:t>
            </a:r>
            <a:r>
              <a:rPr lang="en-US" altLang="ja-JP" sz="2000" dirty="0" smtClean="0">
                <a:solidFill>
                  <a:srgbClr val="000000"/>
                </a:solidFill>
              </a:rPr>
              <a:t>).</a:t>
            </a:r>
          </a:p>
          <a:p>
            <a:pPr marL="457200" indent="-457200">
              <a:buFont typeface="Arial" charset="0"/>
              <a:buNone/>
            </a:pPr>
            <a:endParaRPr lang="en-US" altLang="ja-JP" sz="500" dirty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 startAt="3"/>
            </a:pPr>
            <a:r>
              <a:rPr lang="en-US" altLang="ja-JP" sz="2000" dirty="0" err="1"/>
              <a:t>Tilfærslu</a:t>
            </a:r>
            <a:r>
              <a:rPr lang="en-US" altLang="ja-JP" sz="2000" dirty="0"/>
              <a:t> </a:t>
            </a:r>
            <a:r>
              <a:rPr lang="en-US" altLang="ja-JP" sz="2000" dirty="0" err="1"/>
              <a:t>fjármögnunar</a:t>
            </a:r>
            <a:r>
              <a:rPr lang="en-US" altLang="ja-JP" sz="2000" dirty="0"/>
              <a:t> </a:t>
            </a:r>
            <a:r>
              <a:rPr lang="en-US" altLang="ja-JP" sz="2000" dirty="0" err="1"/>
              <a:t>frá</a:t>
            </a:r>
            <a:r>
              <a:rPr lang="en-US" altLang="ja-JP" sz="2000" dirty="0"/>
              <a:t> </a:t>
            </a:r>
            <a:r>
              <a:rPr lang="en-US" altLang="ja-JP" sz="2000" dirty="0" err="1"/>
              <a:t>hinu</a:t>
            </a:r>
            <a:r>
              <a:rPr lang="en-US" altLang="ja-JP" sz="2000" dirty="0"/>
              <a:t> </a:t>
            </a:r>
            <a:r>
              <a:rPr lang="en-US" altLang="ja-JP" sz="2000" dirty="0" err="1"/>
              <a:t>opinbera</a:t>
            </a:r>
            <a:r>
              <a:rPr lang="en-US" altLang="ja-JP" sz="2000" dirty="0"/>
              <a:t> </a:t>
            </a:r>
            <a:r>
              <a:rPr lang="en-US" altLang="ja-JP" sz="2000" dirty="0" err="1"/>
              <a:t>til</a:t>
            </a:r>
            <a:r>
              <a:rPr lang="en-US" altLang="ja-JP" sz="2000" dirty="0"/>
              <a:t> </a:t>
            </a:r>
            <a:r>
              <a:rPr lang="en-US" altLang="ja-JP" sz="2000" dirty="0" err="1"/>
              <a:t>einkaaðila</a:t>
            </a:r>
            <a:r>
              <a:rPr lang="en-US" altLang="ja-JP" sz="2000" dirty="0"/>
              <a:t> </a:t>
            </a:r>
          </a:p>
          <a:p>
            <a:pPr marL="457200" indent="-457200">
              <a:buFont typeface="Arial" charset="0"/>
              <a:buNone/>
            </a:pPr>
            <a:r>
              <a:rPr lang="en-US" altLang="ja-JP" sz="2000" dirty="0"/>
              <a:t>	= </a:t>
            </a:r>
            <a:r>
              <a:rPr lang="en-US" altLang="ja-JP" sz="2000" b="1" dirty="0" err="1" smtClean="0">
                <a:solidFill>
                  <a:srgbClr val="B92C1C"/>
                </a:solidFill>
              </a:rPr>
              <a:t>Einkafjármögnun</a:t>
            </a:r>
            <a:r>
              <a:rPr lang="en-US" altLang="ja-JP" sz="2000" dirty="0" smtClean="0">
                <a:solidFill>
                  <a:srgbClr val="B92C1C"/>
                </a:solidFill>
              </a:rPr>
              <a:t> </a:t>
            </a:r>
            <a:r>
              <a:rPr lang="en-US" altLang="ja-JP" sz="2000" dirty="0" smtClean="0"/>
              <a:t>(</a:t>
            </a:r>
            <a:r>
              <a:rPr lang="en-US" altLang="ja-JP" sz="2000" dirty="0" err="1" smtClean="0"/>
              <a:t>s.s.</a:t>
            </a:r>
            <a:r>
              <a:rPr lang="en-US" altLang="ja-JP" sz="2000" dirty="0" smtClean="0"/>
              <a:t> </a:t>
            </a:r>
            <a:r>
              <a:rPr lang="en-US" altLang="ja-JP" sz="2000" dirty="0" err="1" smtClean="0"/>
              <a:t>þegar</a:t>
            </a:r>
            <a:r>
              <a:rPr lang="en-US" altLang="ja-JP" sz="2000" dirty="0" smtClean="0"/>
              <a:t> </a:t>
            </a:r>
            <a:r>
              <a:rPr lang="en-US" altLang="ja-JP" sz="2000" dirty="0" err="1" smtClean="0"/>
              <a:t>hlutur</a:t>
            </a:r>
            <a:r>
              <a:rPr lang="en-US" altLang="ja-JP" sz="2000" dirty="0" smtClean="0"/>
              <a:t> </a:t>
            </a:r>
            <a:r>
              <a:rPr lang="en-US" altLang="ja-JP" sz="2000" dirty="0" err="1" smtClean="0"/>
              <a:t>sjúklinga</a:t>
            </a:r>
            <a:r>
              <a:rPr lang="en-US" altLang="ja-JP" sz="2000" dirty="0" smtClean="0"/>
              <a:t> </a:t>
            </a:r>
            <a:r>
              <a:rPr lang="en-US" altLang="ja-JP" sz="2000" dirty="0" err="1" smtClean="0"/>
              <a:t>eykst</a:t>
            </a:r>
            <a:r>
              <a:rPr lang="en-US" altLang="ja-JP" sz="2000" dirty="0" smtClean="0"/>
              <a:t> </a:t>
            </a:r>
            <a:r>
              <a:rPr lang="en-US" altLang="ja-JP" sz="2000" dirty="0" err="1" smtClean="0"/>
              <a:t>í</a:t>
            </a:r>
            <a:r>
              <a:rPr lang="en-US" altLang="ja-JP" sz="2000" dirty="0"/>
              <a:t> </a:t>
            </a:r>
            <a:r>
              <a:rPr lang="en-US" altLang="ja-JP" sz="2000" dirty="0" err="1" smtClean="0"/>
              <a:t>útgjöldum</a:t>
            </a:r>
            <a:r>
              <a:rPr lang="en-US" altLang="ja-JP" sz="2000" dirty="0" smtClean="0"/>
              <a:t> </a:t>
            </a:r>
            <a:r>
              <a:rPr lang="en-US" altLang="ja-JP" sz="2000" dirty="0" err="1" smtClean="0"/>
              <a:t>vegna</a:t>
            </a:r>
            <a:r>
              <a:rPr lang="en-US" altLang="ja-JP" sz="2000" dirty="0" smtClean="0"/>
              <a:t> </a:t>
            </a:r>
            <a:r>
              <a:rPr lang="en-US" altLang="ja-JP" sz="2000" dirty="0" err="1" smtClean="0"/>
              <a:t>heilbrigðismála</a:t>
            </a:r>
            <a:r>
              <a:rPr lang="en-US" altLang="ja-JP" sz="2000" dirty="0" smtClean="0"/>
              <a:t>)</a:t>
            </a:r>
            <a:endParaRPr lang="en-US" altLang="ja-JP" sz="2000" dirty="0"/>
          </a:p>
          <a:p>
            <a:pPr marL="457200" indent="-457200">
              <a:buFont typeface="Arial" charset="0"/>
              <a:buNone/>
            </a:pPr>
            <a:endParaRPr lang="en-US" altLang="ja-JP" sz="1200" dirty="0"/>
          </a:p>
          <a:p>
            <a:pPr marL="457200" indent="-457200">
              <a:buFont typeface="Arial" charset="0"/>
              <a:buNone/>
            </a:pPr>
            <a:r>
              <a:rPr lang="en-US" altLang="ja-JP" sz="2000" dirty="0" err="1"/>
              <a:t>Einkavæðingin</a:t>
            </a:r>
            <a:r>
              <a:rPr lang="en-US" altLang="ja-JP" sz="2000" dirty="0"/>
              <a:t> </a:t>
            </a:r>
            <a:r>
              <a:rPr lang="en-US" altLang="ja-JP" sz="2000" dirty="0" err="1"/>
              <a:t>í</a:t>
            </a:r>
            <a:r>
              <a:rPr lang="en-US" altLang="ja-JP" sz="2000" dirty="0"/>
              <a:t> </a:t>
            </a:r>
            <a:r>
              <a:rPr lang="en-US" altLang="ja-JP" sz="2000" dirty="0" err="1"/>
              <a:t>íslenska</a:t>
            </a:r>
            <a:r>
              <a:rPr lang="en-US" altLang="ja-JP" sz="2000" dirty="0"/>
              <a:t> </a:t>
            </a:r>
            <a:r>
              <a:rPr lang="en-US" altLang="ja-JP" sz="2000" dirty="0" err="1"/>
              <a:t>heilbrigðiskerfinu</a:t>
            </a:r>
            <a:r>
              <a:rPr lang="en-US" altLang="ja-JP" sz="2000" dirty="0"/>
              <a:t> </a:t>
            </a:r>
            <a:r>
              <a:rPr lang="en-US" altLang="ja-JP" sz="2000" dirty="0" err="1" smtClean="0"/>
              <a:t>á</a:t>
            </a:r>
            <a:r>
              <a:rPr lang="en-US" altLang="ja-JP" sz="2000" dirty="0"/>
              <a:t> </a:t>
            </a:r>
            <a:r>
              <a:rPr lang="en-US" altLang="ja-JP" sz="2000" dirty="0" err="1" smtClean="0"/>
              <a:t>undanförnum</a:t>
            </a:r>
            <a:r>
              <a:rPr lang="en-US" altLang="ja-JP" sz="2000" dirty="0" smtClean="0"/>
              <a:t> </a:t>
            </a:r>
            <a:r>
              <a:rPr lang="en-US" altLang="ja-JP" sz="2000" dirty="0" err="1" smtClean="0"/>
              <a:t>árum</a:t>
            </a:r>
            <a:r>
              <a:rPr lang="en-US" altLang="ja-JP" sz="2000" dirty="0" smtClean="0"/>
              <a:t> </a:t>
            </a:r>
            <a:r>
              <a:rPr lang="en-US" altLang="ja-JP" sz="2000" dirty="0" err="1" smtClean="0"/>
              <a:t>varðar</a:t>
            </a:r>
          </a:p>
          <a:p>
            <a:pPr marL="457200" indent="-457200">
              <a:buFont typeface="Arial" charset="0"/>
              <a:buNone/>
            </a:pPr>
            <a:r>
              <a:rPr lang="en-US" altLang="ja-JP" sz="2000" dirty="0" err="1" smtClean="0"/>
              <a:t>liði</a:t>
            </a:r>
            <a:r>
              <a:rPr lang="en-US" altLang="ja-JP" sz="2000" dirty="0" smtClean="0"/>
              <a:t> 2 </a:t>
            </a:r>
            <a:r>
              <a:rPr lang="en-US" altLang="ja-JP" sz="2000" dirty="0" err="1" smtClean="0"/>
              <a:t>og</a:t>
            </a:r>
            <a:r>
              <a:rPr lang="en-US" altLang="ja-JP" sz="2000" dirty="0" smtClean="0"/>
              <a:t> 3 </a:t>
            </a:r>
            <a:r>
              <a:rPr lang="en-US" altLang="ja-JP" sz="2000" dirty="0" err="1" smtClean="0"/>
              <a:t>að</a:t>
            </a:r>
            <a:r>
              <a:rPr lang="en-US" altLang="ja-JP" sz="2000" dirty="0" smtClean="0"/>
              <a:t> </a:t>
            </a:r>
            <a:r>
              <a:rPr lang="en-US" altLang="ja-JP" sz="2000" dirty="0" err="1" smtClean="0"/>
              <a:t>framan</a:t>
            </a:r>
            <a:r>
              <a:rPr lang="en-US" altLang="ja-JP" sz="2000" dirty="0" smtClean="0"/>
              <a:t>. 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5626" y="65494"/>
            <a:ext cx="8913813" cy="914400"/>
          </a:xfrm>
        </p:spPr>
        <p:txBody>
          <a:bodyPr>
            <a:normAutofit/>
          </a:bodyPr>
          <a:lstStyle/>
          <a:p>
            <a:r>
              <a:rPr lang="en-US" sz="3000" dirty="0" err="1" smtClean="0">
                <a:solidFill>
                  <a:schemeClr val="accent3">
                    <a:lumMod val="50000"/>
                  </a:schemeClr>
                </a:solidFill>
              </a:rPr>
              <a:t>Einkavæðing (privatization)</a:t>
            </a:r>
            <a:r>
              <a:rPr lang="en-US" sz="3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000" dirty="0" err="1" smtClean="0">
                <a:solidFill>
                  <a:schemeClr val="accent3">
                    <a:lumMod val="50000"/>
                  </a:schemeClr>
                </a:solidFill>
              </a:rPr>
              <a:t>heilbrigðisþjónustu</a:t>
            </a:r>
            <a:endParaRPr lang="en-US" sz="3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658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57200" y="305966"/>
            <a:ext cx="8135523" cy="6401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457200" indent="-457200"/>
            <a:r>
              <a:rPr lang="en-US" altLang="ja-JP" sz="2800" dirty="0" smtClean="0">
                <a:solidFill>
                  <a:schemeClr val="accent2"/>
                </a:solidFill>
              </a:rPr>
              <a:t>   	</a:t>
            </a:r>
            <a:r>
              <a:rPr lang="en-US" altLang="ja-JP" sz="2600" dirty="0" err="1" smtClean="0">
                <a:solidFill>
                  <a:srgbClr val="4F6228"/>
                </a:solidFill>
              </a:rPr>
              <a:t>Áskoranir</a:t>
            </a:r>
            <a:r>
              <a:rPr lang="en-US" altLang="ja-JP" sz="2600" dirty="0" smtClean="0">
                <a:solidFill>
                  <a:srgbClr val="4F6228"/>
                </a:solidFill>
              </a:rPr>
              <a:t> (</a:t>
            </a:r>
            <a:r>
              <a:rPr lang="en-US" altLang="ja-JP" sz="2600" dirty="0" err="1" smtClean="0">
                <a:solidFill>
                  <a:srgbClr val="4F6228"/>
                </a:solidFill>
              </a:rPr>
              <a:t>vandi</a:t>
            </a:r>
            <a:r>
              <a:rPr lang="en-US" altLang="ja-JP" sz="2600" dirty="0" smtClean="0">
                <a:solidFill>
                  <a:srgbClr val="4F6228"/>
                </a:solidFill>
              </a:rPr>
              <a:t>) </a:t>
            </a:r>
            <a:r>
              <a:rPr lang="en-US" altLang="ja-JP" sz="2600" dirty="0" err="1">
                <a:solidFill>
                  <a:srgbClr val="4F6228"/>
                </a:solidFill>
              </a:rPr>
              <a:t>sem</a:t>
            </a:r>
            <a:r>
              <a:rPr lang="en-US" altLang="ja-JP" sz="2600" dirty="0">
                <a:solidFill>
                  <a:srgbClr val="4F6228"/>
                </a:solidFill>
              </a:rPr>
              <a:t> </a:t>
            </a:r>
            <a:r>
              <a:rPr lang="en-US" altLang="ja-JP" sz="2600" dirty="0" err="1">
                <a:solidFill>
                  <a:srgbClr val="4F6228"/>
                </a:solidFill>
              </a:rPr>
              <a:t>getur</a:t>
            </a:r>
            <a:r>
              <a:rPr lang="en-US" altLang="ja-JP" sz="2600" dirty="0">
                <a:solidFill>
                  <a:srgbClr val="4F6228"/>
                </a:solidFill>
              </a:rPr>
              <a:t> </a:t>
            </a:r>
            <a:r>
              <a:rPr lang="en-US" altLang="ja-JP" sz="2600" dirty="0" err="1">
                <a:solidFill>
                  <a:srgbClr val="4F6228"/>
                </a:solidFill>
              </a:rPr>
              <a:t>tengst</a:t>
            </a:r>
            <a:r>
              <a:rPr lang="en-US" sz="2600" dirty="0">
                <a:solidFill>
                  <a:srgbClr val="4F6228"/>
                </a:solidFill>
              </a:rPr>
              <a:t> </a:t>
            </a:r>
            <a:r>
              <a:rPr lang="en-US" sz="2600" dirty="0" err="1">
                <a:solidFill>
                  <a:srgbClr val="4F6228"/>
                </a:solidFill>
              </a:rPr>
              <a:t>einkafj</a:t>
            </a:r>
            <a:r>
              <a:rPr lang="en-US" altLang="ja-JP" sz="2600" dirty="0" err="1">
                <a:solidFill>
                  <a:srgbClr val="4F6228"/>
                </a:solidFill>
              </a:rPr>
              <a:t>ármögnun</a:t>
            </a:r>
            <a:r>
              <a:rPr lang="en-US" sz="2600" dirty="0">
                <a:solidFill>
                  <a:srgbClr val="4F6228"/>
                </a:solidFill>
              </a:rPr>
              <a:t> </a:t>
            </a:r>
          </a:p>
          <a:p>
            <a:pPr marL="457200" indent="-457200"/>
            <a:r>
              <a:rPr lang="en-US" altLang="ja-JP" sz="2600" dirty="0" smtClean="0">
                <a:solidFill>
                  <a:srgbClr val="4F6228"/>
                </a:solidFill>
              </a:rPr>
              <a:t>   	(</a:t>
            </a:r>
            <a:r>
              <a:rPr lang="en-US" altLang="ja-JP" sz="2600" dirty="0" err="1" smtClean="0">
                <a:solidFill>
                  <a:srgbClr val="4F6228"/>
                </a:solidFill>
              </a:rPr>
              <a:t>fjárhagslegri</a:t>
            </a:r>
            <a:r>
              <a:rPr lang="en-US" altLang="ja-JP" sz="2600" dirty="0" smtClean="0">
                <a:solidFill>
                  <a:srgbClr val="4F6228"/>
                </a:solidFill>
              </a:rPr>
              <a:t> </a:t>
            </a:r>
            <a:r>
              <a:rPr lang="en-US" altLang="ja-JP" sz="2600" dirty="0" err="1" smtClean="0">
                <a:solidFill>
                  <a:srgbClr val="4F6228"/>
                </a:solidFill>
              </a:rPr>
              <a:t>einkavæðingu</a:t>
            </a:r>
            <a:r>
              <a:rPr lang="en-US" altLang="ja-JP" sz="2600" dirty="0" smtClean="0">
                <a:solidFill>
                  <a:srgbClr val="4F6228"/>
                </a:solidFill>
              </a:rPr>
              <a:t>) </a:t>
            </a:r>
            <a:r>
              <a:rPr lang="en-US" altLang="ja-JP" sz="2600" dirty="0" err="1" smtClean="0">
                <a:solidFill>
                  <a:srgbClr val="4F6228"/>
                </a:solidFill>
              </a:rPr>
              <a:t>í</a:t>
            </a:r>
            <a:r>
              <a:rPr lang="en-US" altLang="ja-JP" sz="2600" dirty="0" smtClean="0">
                <a:solidFill>
                  <a:srgbClr val="4F6228"/>
                </a:solidFill>
              </a:rPr>
              <a:t> </a:t>
            </a:r>
            <a:r>
              <a:rPr lang="en-US" altLang="ja-JP" sz="2600" dirty="0" err="1">
                <a:solidFill>
                  <a:srgbClr val="4F6228"/>
                </a:solidFill>
              </a:rPr>
              <a:t>félagslegum</a:t>
            </a:r>
            <a:r>
              <a:rPr lang="en-US" altLang="ja-JP" sz="2600" dirty="0">
                <a:solidFill>
                  <a:srgbClr val="4F6228"/>
                </a:solidFill>
              </a:rPr>
              <a:t> </a:t>
            </a:r>
            <a:r>
              <a:rPr lang="en-US" altLang="ja-JP" sz="2600" dirty="0" err="1">
                <a:solidFill>
                  <a:srgbClr val="4F6228"/>
                </a:solidFill>
              </a:rPr>
              <a:t>heilbrigðis</a:t>
            </a:r>
            <a:r>
              <a:rPr lang="en-US" altLang="ja-JP" sz="2600" dirty="0">
                <a:solidFill>
                  <a:srgbClr val="4F6228"/>
                </a:solidFill>
              </a:rPr>
              <a:t>-</a:t>
            </a:r>
          </a:p>
          <a:p>
            <a:pPr marL="457200" indent="-457200"/>
            <a:r>
              <a:rPr lang="en-US" altLang="ja-JP" sz="2600" dirty="0" smtClean="0">
                <a:solidFill>
                  <a:srgbClr val="4F6228"/>
                </a:solidFill>
              </a:rPr>
              <a:t>   	</a:t>
            </a:r>
            <a:r>
              <a:rPr lang="en-US" altLang="ja-JP" sz="2600" dirty="0" err="1" smtClean="0">
                <a:solidFill>
                  <a:srgbClr val="4F6228"/>
                </a:solidFill>
              </a:rPr>
              <a:t>kerfum</a:t>
            </a:r>
            <a:endParaRPr lang="en-US" altLang="ja-JP" sz="2600" dirty="0">
              <a:solidFill>
                <a:srgbClr val="4F6228"/>
              </a:solidFill>
            </a:endParaRPr>
          </a:p>
          <a:p>
            <a:pPr marL="457200" indent="-457200">
              <a:buFont typeface="Arial" charset="0"/>
              <a:buAutoNum type="arabicParenR"/>
            </a:pPr>
            <a:endParaRPr lang="en-US" sz="1600" b="1" dirty="0">
              <a:latin typeface="Garamond" charset="0"/>
            </a:endParaRPr>
          </a:p>
          <a:p>
            <a:pPr marL="457200" indent="-457200">
              <a:buFont typeface="Arial" charset="0"/>
              <a:buAutoNum type="arabicParenR"/>
            </a:pPr>
            <a:r>
              <a:rPr lang="en-US" sz="2100" dirty="0" err="1"/>
              <a:t>Einkafj</a:t>
            </a:r>
            <a:r>
              <a:rPr lang="en-US" altLang="ja-JP" sz="2100" dirty="0" err="1"/>
              <a:t>ármögnun</a:t>
            </a:r>
            <a:r>
              <a:rPr lang="en-US" altLang="ja-JP" sz="2100" dirty="0"/>
              <a:t> (</a:t>
            </a:r>
            <a:r>
              <a:rPr lang="en-US" altLang="ja-JP" sz="2100" dirty="0" err="1"/>
              <a:t>sjúklingagjöld</a:t>
            </a:r>
            <a:r>
              <a:rPr lang="en-US" altLang="ja-JP" sz="2100" dirty="0"/>
              <a:t>) </a:t>
            </a:r>
            <a:r>
              <a:rPr lang="en-US" altLang="ja-JP" sz="2100" dirty="0" err="1"/>
              <a:t>getur</a:t>
            </a:r>
            <a:r>
              <a:rPr lang="en-US" altLang="ja-JP" sz="2100" dirty="0"/>
              <a:t> </a:t>
            </a:r>
            <a:r>
              <a:rPr lang="en-US" altLang="ja-JP" sz="2100" dirty="0" err="1"/>
              <a:t>leitt</a:t>
            </a:r>
            <a:r>
              <a:rPr lang="en-US" altLang="ja-JP" sz="2100" dirty="0"/>
              <a:t> </a:t>
            </a:r>
            <a:r>
              <a:rPr lang="en-US" altLang="ja-JP" sz="2100" dirty="0" err="1"/>
              <a:t>til</a:t>
            </a:r>
            <a:r>
              <a:rPr lang="en-US" altLang="ja-JP" sz="2100" dirty="0"/>
              <a:t> </a:t>
            </a:r>
            <a:r>
              <a:rPr lang="en-US" altLang="ja-JP" sz="2100" dirty="0" err="1"/>
              <a:t>frestunar</a:t>
            </a:r>
            <a:r>
              <a:rPr lang="en-US" altLang="ja-JP" sz="2100" dirty="0"/>
              <a:t> </a:t>
            </a:r>
          </a:p>
          <a:p>
            <a:pPr marL="457200" indent="-457200">
              <a:buFont typeface="Arial" charset="0"/>
              <a:buNone/>
            </a:pPr>
            <a:r>
              <a:rPr lang="en-US" altLang="ja-JP" sz="2100" dirty="0"/>
              <a:t>	</a:t>
            </a:r>
            <a:r>
              <a:rPr lang="en-US" altLang="ja-JP" sz="2100" dirty="0" err="1"/>
              <a:t>eða</a:t>
            </a:r>
            <a:r>
              <a:rPr lang="en-US" altLang="ja-JP" sz="2100" dirty="0"/>
              <a:t> </a:t>
            </a:r>
            <a:r>
              <a:rPr lang="en-US" altLang="ja-JP" sz="2100" dirty="0" err="1"/>
              <a:t>niðurfellingar</a:t>
            </a:r>
            <a:r>
              <a:rPr lang="en-US" altLang="ja-JP" sz="2100" dirty="0"/>
              <a:t> </a:t>
            </a:r>
            <a:r>
              <a:rPr lang="en-US" altLang="ja-JP" sz="2100" dirty="0" err="1"/>
              <a:t>á</a:t>
            </a:r>
            <a:r>
              <a:rPr lang="en-US" altLang="ja-JP" sz="2100" dirty="0"/>
              <a:t> </a:t>
            </a:r>
            <a:r>
              <a:rPr lang="en-US" altLang="ja-JP" sz="2100" dirty="0" err="1"/>
              <a:t>heimsóknum</a:t>
            </a:r>
            <a:r>
              <a:rPr lang="en-US" altLang="ja-JP" sz="2100" dirty="0"/>
              <a:t> </a:t>
            </a:r>
            <a:r>
              <a:rPr lang="en-US" altLang="ja-JP" sz="2100" dirty="0" err="1"/>
              <a:t>til</a:t>
            </a:r>
            <a:r>
              <a:rPr lang="en-US" altLang="ja-JP" sz="2100" dirty="0"/>
              <a:t> </a:t>
            </a:r>
            <a:r>
              <a:rPr lang="en-US" altLang="ja-JP" sz="2100" dirty="0" err="1" smtClean="0"/>
              <a:t>þjónustuaðila</a:t>
            </a:r>
            <a:r>
              <a:rPr lang="en-US" altLang="ja-JP" sz="2100" dirty="0" smtClean="0"/>
              <a:t> </a:t>
            </a:r>
          </a:p>
          <a:p>
            <a:pPr marL="457200" indent="-457200">
              <a:buFont typeface="Arial" charset="0"/>
              <a:buNone/>
            </a:pPr>
            <a:r>
              <a:rPr lang="en-US" altLang="ja-JP" sz="2100" dirty="0"/>
              <a:t> </a:t>
            </a:r>
            <a:r>
              <a:rPr lang="en-US" altLang="ja-JP" sz="2100" dirty="0" smtClean="0"/>
              <a:t>       (</a:t>
            </a:r>
            <a:r>
              <a:rPr lang="en-US" sz="2100" dirty="0" smtClean="0"/>
              <a:t>May </a:t>
            </a:r>
            <a:r>
              <a:rPr lang="en-US" sz="2100" dirty="0" err="1" smtClean="0"/>
              <a:t>og</a:t>
            </a:r>
            <a:r>
              <a:rPr lang="en-US" sz="2100" dirty="0" smtClean="0"/>
              <a:t> </a:t>
            </a:r>
            <a:r>
              <a:rPr lang="en-US" sz="2100" dirty="0"/>
              <a:t>Cunningham, </a:t>
            </a:r>
            <a:r>
              <a:rPr lang="en-US" sz="2100" dirty="0" smtClean="0"/>
              <a:t>2004)</a:t>
            </a:r>
            <a:r>
              <a:rPr lang="en-US" altLang="ja-JP" sz="2100" dirty="0" smtClean="0"/>
              <a:t>.</a:t>
            </a:r>
          </a:p>
          <a:p>
            <a:pPr marL="457200" indent="-457200">
              <a:buFont typeface="Arial" charset="0"/>
              <a:buNone/>
            </a:pPr>
            <a:endParaRPr lang="en-US" sz="1200" dirty="0"/>
          </a:p>
          <a:p>
            <a:pPr marL="457200" indent="-457200">
              <a:buFont typeface="Arial" charset="0"/>
              <a:buAutoNum type="arabicParenR" startAt="2"/>
            </a:pPr>
            <a:r>
              <a:rPr lang="en-US" sz="2100" dirty="0" err="1"/>
              <a:t>Einkafj</a:t>
            </a:r>
            <a:r>
              <a:rPr lang="en-US" altLang="ja-JP" sz="2100" dirty="0" err="1"/>
              <a:t>ármögnun</a:t>
            </a:r>
            <a:r>
              <a:rPr lang="en-US" altLang="ja-JP" sz="2100" dirty="0"/>
              <a:t> </a:t>
            </a:r>
            <a:r>
              <a:rPr lang="en-US" altLang="ja-JP" sz="2100" dirty="0" err="1"/>
              <a:t>getur</a:t>
            </a:r>
            <a:r>
              <a:rPr lang="en-US" altLang="ja-JP" sz="2100" dirty="0"/>
              <a:t> </a:t>
            </a:r>
            <a:r>
              <a:rPr lang="en-US" altLang="ja-JP" sz="2100" dirty="0" err="1"/>
              <a:t>valdið</a:t>
            </a:r>
            <a:r>
              <a:rPr lang="en-US" altLang="ja-JP" sz="2100" dirty="0"/>
              <a:t> </a:t>
            </a:r>
            <a:r>
              <a:rPr lang="en-US" altLang="ja-JP" sz="2100" dirty="0" err="1"/>
              <a:t>ójöfnuði</a:t>
            </a:r>
            <a:r>
              <a:rPr lang="en-US" altLang="ja-JP" sz="2100" dirty="0"/>
              <a:t> </a:t>
            </a:r>
            <a:r>
              <a:rPr lang="en-US" altLang="ja-JP" sz="2100" dirty="0" err="1"/>
              <a:t>í</a:t>
            </a:r>
            <a:r>
              <a:rPr lang="en-US" altLang="ja-JP" sz="2100" dirty="0"/>
              <a:t> </a:t>
            </a:r>
            <a:r>
              <a:rPr lang="en-US" altLang="ja-JP" sz="2100" dirty="0" err="1"/>
              <a:t>aðgengi</a:t>
            </a:r>
            <a:r>
              <a:rPr lang="en-US" altLang="ja-JP" sz="2100" dirty="0"/>
              <a:t> </a:t>
            </a:r>
            <a:r>
              <a:rPr lang="en-US" altLang="ja-JP" sz="2100" dirty="0" err="1"/>
              <a:t>að</a:t>
            </a:r>
            <a:r>
              <a:rPr lang="en-US" altLang="ja-JP" sz="2100" dirty="0"/>
              <a:t> </a:t>
            </a:r>
            <a:r>
              <a:rPr lang="en-US" altLang="ja-JP" sz="2100" dirty="0" err="1"/>
              <a:t>þjónustu</a:t>
            </a:r>
            <a:endParaRPr lang="en-US" altLang="ja-JP" sz="2100" dirty="0"/>
          </a:p>
          <a:p>
            <a:pPr marL="457200" indent="-457200">
              <a:buFont typeface="Arial" charset="0"/>
              <a:buNone/>
            </a:pPr>
            <a:r>
              <a:rPr lang="en-US" altLang="ja-JP" sz="2100" dirty="0"/>
              <a:t>	(</a:t>
            </a:r>
            <a:r>
              <a:rPr lang="en-US" altLang="ja-JP" sz="2100" dirty="0" err="1"/>
              <a:t>sbr</a:t>
            </a:r>
            <a:r>
              <a:rPr lang="en-US" altLang="ja-JP" sz="2100" dirty="0"/>
              <a:t>. Pollock, </a:t>
            </a:r>
            <a:r>
              <a:rPr lang="en-US" altLang="ja-JP" sz="2100" dirty="0" smtClean="0"/>
              <a:t>2008; </a:t>
            </a:r>
            <a:r>
              <a:rPr lang="en-US" altLang="ja-JP" sz="2100" dirty="0" err="1" smtClean="0"/>
              <a:t>Vilhjalmsson</a:t>
            </a:r>
            <a:r>
              <a:rPr lang="en-US" altLang="ja-JP" sz="2100" dirty="0" smtClean="0"/>
              <a:t>, 2005).</a:t>
            </a:r>
          </a:p>
          <a:p>
            <a:pPr marL="457200" indent="-457200">
              <a:buFont typeface="Arial" charset="0"/>
              <a:buNone/>
            </a:pPr>
            <a:endParaRPr lang="en-US" altLang="ja-JP" sz="1200" dirty="0"/>
          </a:p>
          <a:p>
            <a:pPr marL="457200" indent="-457200">
              <a:buFont typeface="Arial" charset="0"/>
              <a:buAutoNum type="arabicParenR" startAt="3"/>
            </a:pPr>
            <a:r>
              <a:rPr lang="en-US" altLang="ja-JP" sz="2100" dirty="0" err="1"/>
              <a:t>Þótt</a:t>
            </a:r>
            <a:r>
              <a:rPr lang="en-US" altLang="ja-JP" sz="2100" dirty="0"/>
              <a:t> </a:t>
            </a:r>
            <a:r>
              <a:rPr lang="en-US" altLang="ja-JP" sz="2100" dirty="0" err="1"/>
              <a:t>sjúklingagjöldum</a:t>
            </a:r>
            <a:r>
              <a:rPr lang="en-US" altLang="ja-JP" sz="2100" dirty="0"/>
              <a:t> </a:t>
            </a:r>
            <a:r>
              <a:rPr lang="en-US" altLang="ja-JP" sz="2100" dirty="0" err="1"/>
              <a:t>sé</a:t>
            </a:r>
            <a:r>
              <a:rPr lang="en-US" altLang="ja-JP" sz="2100" dirty="0"/>
              <a:t> </a:t>
            </a:r>
            <a:r>
              <a:rPr lang="en-US" altLang="ja-JP" sz="2100" dirty="0" err="1"/>
              <a:t>jafnan</a:t>
            </a:r>
            <a:r>
              <a:rPr lang="en-US" altLang="ja-JP" sz="2100" dirty="0"/>
              <a:t> </a:t>
            </a:r>
            <a:r>
              <a:rPr lang="en-US" altLang="ja-JP" sz="2100" dirty="0" err="1"/>
              <a:t>ætlað</a:t>
            </a:r>
            <a:r>
              <a:rPr lang="en-US" altLang="ja-JP" sz="2100" dirty="0"/>
              <a:t> </a:t>
            </a:r>
            <a:r>
              <a:rPr lang="en-US" altLang="ja-JP" sz="2100" dirty="0" err="1"/>
              <a:t>að</a:t>
            </a:r>
            <a:r>
              <a:rPr lang="en-US" altLang="ja-JP" sz="2100" dirty="0"/>
              <a:t> </a:t>
            </a:r>
            <a:r>
              <a:rPr lang="en-US" altLang="ja-JP" sz="2100" dirty="0" err="1"/>
              <a:t>auka</a:t>
            </a:r>
            <a:r>
              <a:rPr lang="en-US" altLang="ja-JP" sz="2100" dirty="0"/>
              <a:t> </a:t>
            </a:r>
            <a:r>
              <a:rPr lang="en-US" altLang="ja-JP" sz="2100" dirty="0" err="1"/>
              <a:t>kostnaðarvitund</a:t>
            </a:r>
            <a:endParaRPr lang="en-US" altLang="ja-JP" sz="2100" dirty="0"/>
          </a:p>
          <a:p>
            <a:pPr marL="457200" indent="-457200">
              <a:buFont typeface="Arial" charset="0"/>
              <a:buNone/>
            </a:pPr>
            <a:r>
              <a:rPr lang="en-US" altLang="ja-JP" sz="2100" dirty="0"/>
              <a:t>	</a:t>
            </a:r>
            <a:r>
              <a:rPr lang="en-US" altLang="ja-JP" sz="2100" dirty="0" err="1"/>
              <a:t>sjúklinga</a:t>
            </a:r>
            <a:r>
              <a:rPr lang="en-US" altLang="ja-JP" sz="2100" dirty="0"/>
              <a:t> </a:t>
            </a:r>
            <a:r>
              <a:rPr lang="en-US" altLang="ja-JP" sz="2100" dirty="0" err="1"/>
              <a:t>er</a:t>
            </a:r>
            <a:r>
              <a:rPr lang="en-US" altLang="ja-JP" sz="2100" dirty="0"/>
              <a:t> </a:t>
            </a:r>
            <a:r>
              <a:rPr lang="en-US" altLang="ja-JP" sz="2100" dirty="0" err="1"/>
              <a:t>það</a:t>
            </a:r>
            <a:r>
              <a:rPr lang="en-US" altLang="ja-JP" sz="2100" dirty="0"/>
              <a:t> </a:t>
            </a:r>
            <a:r>
              <a:rPr lang="en-US" altLang="ja-JP" sz="2100" dirty="0" err="1"/>
              <a:t>háð</a:t>
            </a:r>
            <a:r>
              <a:rPr lang="en-US" altLang="ja-JP" sz="2100" dirty="0"/>
              <a:t> </a:t>
            </a:r>
            <a:r>
              <a:rPr lang="en-US" altLang="ja-JP" sz="2100" dirty="0" err="1"/>
              <a:t>framkvæmdinni</a:t>
            </a:r>
            <a:r>
              <a:rPr lang="en-US" altLang="ja-JP" sz="2100" dirty="0"/>
              <a:t>. </a:t>
            </a:r>
            <a:r>
              <a:rPr lang="en-US" altLang="ja-JP" sz="2100" dirty="0" err="1"/>
              <a:t>Hér</a:t>
            </a:r>
            <a:r>
              <a:rPr lang="en-US" altLang="ja-JP" sz="2100" dirty="0"/>
              <a:t> </a:t>
            </a:r>
            <a:r>
              <a:rPr lang="en-US" altLang="ja-JP" sz="2100" dirty="0" err="1"/>
              <a:t>má</a:t>
            </a:r>
            <a:r>
              <a:rPr lang="en-US" altLang="ja-JP" sz="2100" dirty="0"/>
              <a:t> </a:t>
            </a:r>
            <a:r>
              <a:rPr lang="en-US" altLang="ja-JP" sz="2100" dirty="0" err="1"/>
              <a:t>einnig</a:t>
            </a:r>
            <a:r>
              <a:rPr lang="en-US" altLang="ja-JP" sz="2100" dirty="0"/>
              <a:t> </a:t>
            </a:r>
            <a:r>
              <a:rPr lang="en-US" altLang="ja-JP" sz="2100" dirty="0" err="1"/>
              <a:t>spyrja</a:t>
            </a:r>
            <a:r>
              <a:rPr lang="en-US" altLang="ja-JP" sz="2100" dirty="0"/>
              <a:t> </a:t>
            </a:r>
            <a:r>
              <a:rPr lang="en-US" altLang="ja-JP" sz="2100" dirty="0" err="1"/>
              <a:t>til</a:t>
            </a:r>
            <a:r>
              <a:rPr lang="en-US" altLang="ja-JP" sz="2100" dirty="0"/>
              <a:t> </a:t>
            </a:r>
            <a:r>
              <a:rPr lang="en-US" altLang="ja-JP" sz="2100" dirty="0" err="1"/>
              <a:t>hvers</a:t>
            </a:r>
            <a:endParaRPr lang="en-US" altLang="ja-JP" sz="2100" dirty="0"/>
          </a:p>
          <a:p>
            <a:pPr marL="457200" indent="-457200">
              <a:buFont typeface="Arial" charset="0"/>
              <a:buNone/>
            </a:pPr>
            <a:r>
              <a:rPr lang="en-US" altLang="ja-JP" sz="2100" dirty="0"/>
              <a:t>	</a:t>
            </a:r>
            <a:r>
              <a:rPr lang="en-US" altLang="ja-JP" sz="2100" dirty="0" err="1"/>
              <a:t>ætti</a:t>
            </a:r>
            <a:r>
              <a:rPr lang="en-US" altLang="ja-JP" sz="2100" dirty="0"/>
              <a:t> </a:t>
            </a:r>
            <a:r>
              <a:rPr lang="en-US" altLang="ja-JP" sz="2100" dirty="0" err="1"/>
              <a:t>að</a:t>
            </a:r>
            <a:r>
              <a:rPr lang="en-US" altLang="ja-JP" sz="2100" dirty="0"/>
              <a:t> </a:t>
            </a:r>
            <a:r>
              <a:rPr lang="en-US" altLang="ja-JP" sz="2100" dirty="0" err="1"/>
              <a:t>auka</a:t>
            </a:r>
            <a:r>
              <a:rPr lang="en-US" altLang="ja-JP" sz="2100" dirty="0"/>
              <a:t> </a:t>
            </a:r>
            <a:r>
              <a:rPr lang="en-US" altLang="ja-JP" sz="2100" dirty="0" err="1"/>
              <a:t>kostnaðarvitund</a:t>
            </a:r>
            <a:r>
              <a:rPr lang="en-US" altLang="ja-JP" sz="2100" dirty="0"/>
              <a:t> </a:t>
            </a:r>
            <a:r>
              <a:rPr lang="en-US" altLang="ja-JP" sz="2100" dirty="0" err="1"/>
              <a:t>sjúklinga</a:t>
            </a:r>
            <a:r>
              <a:rPr lang="en-US" altLang="ja-JP" sz="2100" dirty="0" smtClean="0"/>
              <a:t>.</a:t>
            </a:r>
          </a:p>
          <a:p>
            <a:pPr marL="457200" indent="-457200">
              <a:buFont typeface="Arial" charset="0"/>
              <a:buNone/>
            </a:pPr>
            <a:endParaRPr lang="en-US" altLang="ja-JP" sz="1200" dirty="0"/>
          </a:p>
          <a:p>
            <a:pPr marL="457200" indent="-457200">
              <a:buFont typeface="Arial" charset="0"/>
              <a:buAutoNum type="arabicParenR" startAt="4"/>
            </a:pPr>
            <a:r>
              <a:rPr lang="en-US" altLang="ja-JP" sz="2100" dirty="0" err="1"/>
              <a:t>Jafnan</a:t>
            </a:r>
            <a:r>
              <a:rPr lang="en-US" altLang="ja-JP" sz="2100" dirty="0"/>
              <a:t> </a:t>
            </a:r>
            <a:r>
              <a:rPr lang="en-US" altLang="ja-JP" sz="2100" dirty="0" err="1"/>
              <a:t>er</a:t>
            </a:r>
            <a:r>
              <a:rPr lang="en-US" altLang="ja-JP" sz="2100" dirty="0"/>
              <a:t> </a:t>
            </a:r>
            <a:r>
              <a:rPr lang="en-US" altLang="ja-JP" sz="2100" dirty="0" err="1"/>
              <a:t>gert</a:t>
            </a:r>
            <a:r>
              <a:rPr lang="en-US" altLang="ja-JP" sz="2100" dirty="0"/>
              <a:t> </a:t>
            </a:r>
            <a:r>
              <a:rPr lang="en-US" altLang="ja-JP" sz="2100" dirty="0" err="1"/>
              <a:t>er</a:t>
            </a:r>
            <a:r>
              <a:rPr lang="en-US" altLang="ja-JP" sz="2100" dirty="0"/>
              <a:t> </a:t>
            </a:r>
            <a:r>
              <a:rPr lang="en-US" altLang="ja-JP" sz="2100" dirty="0" err="1"/>
              <a:t>ráð</a:t>
            </a:r>
            <a:r>
              <a:rPr lang="en-US" altLang="ja-JP" sz="2100" dirty="0"/>
              <a:t> </a:t>
            </a:r>
            <a:r>
              <a:rPr lang="en-US" altLang="ja-JP" sz="2100" dirty="0" err="1"/>
              <a:t>fyrir</a:t>
            </a:r>
            <a:r>
              <a:rPr lang="en-US" altLang="ja-JP" sz="2100" dirty="0"/>
              <a:t> </a:t>
            </a:r>
            <a:r>
              <a:rPr lang="en-US" altLang="ja-JP" sz="2100" dirty="0" err="1"/>
              <a:t>að</a:t>
            </a:r>
            <a:r>
              <a:rPr lang="en-US" altLang="ja-JP" sz="2100" dirty="0"/>
              <a:t> </a:t>
            </a:r>
            <a:r>
              <a:rPr lang="en-US" altLang="ja-JP" sz="2100" dirty="0" err="1"/>
              <a:t>sjúklingagjöld</a:t>
            </a:r>
            <a:r>
              <a:rPr lang="en-US" altLang="ja-JP" sz="2100" dirty="0"/>
              <a:t> </a:t>
            </a:r>
            <a:r>
              <a:rPr lang="en-US" altLang="ja-JP" sz="2100" dirty="0" err="1"/>
              <a:t>dragi</a:t>
            </a:r>
            <a:r>
              <a:rPr lang="en-US" altLang="ja-JP" sz="2100" dirty="0"/>
              <a:t> </a:t>
            </a:r>
            <a:r>
              <a:rPr lang="en-US" altLang="ja-JP" sz="2100" dirty="0" err="1"/>
              <a:t>úr</a:t>
            </a:r>
            <a:r>
              <a:rPr lang="en-US" altLang="ja-JP" sz="2100" dirty="0"/>
              <a:t> </a:t>
            </a:r>
            <a:r>
              <a:rPr lang="en-US" altLang="ja-JP" sz="2100" dirty="0" err="1"/>
              <a:t>óþarfri</a:t>
            </a:r>
            <a:r>
              <a:rPr lang="en-US" altLang="ja-JP" sz="2100" dirty="0"/>
              <a:t> </a:t>
            </a:r>
          </a:p>
          <a:p>
            <a:pPr marL="457200" indent="-457200">
              <a:buFont typeface="Arial" charset="0"/>
              <a:buNone/>
            </a:pPr>
            <a:r>
              <a:rPr lang="en-US" altLang="ja-JP" sz="2100" dirty="0"/>
              <a:t>	</a:t>
            </a:r>
            <a:r>
              <a:rPr lang="en-US" altLang="ja-JP" sz="2100" dirty="0" err="1"/>
              <a:t>þjónustunotkun</a:t>
            </a:r>
            <a:r>
              <a:rPr lang="en-US" altLang="ja-JP" sz="2100" dirty="0"/>
              <a:t>, en </a:t>
            </a:r>
            <a:r>
              <a:rPr lang="en-US" sz="2100" dirty="0" err="1"/>
              <a:t>hafi</a:t>
            </a:r>
            <a:r>
              <a:rPr lang="en-US" sz="2100" dirty="0"/>
              <a:t> </a:t>
            </a:r>
            <a:r>
              <a:rPr lang="en-US" sz="2100" dirty="0" err="1"/>
              <a:t>l</a:t>
            </a:r>
            <a:r>
              <a:rPr lang="en-US" altLang="ja-JP" sz="2100" dirty="0" err="1"/>
              <a:t>ítil</a:t>
            </a:r>
            <a:r>
              <a:rPr lang="en-US" altLang="ja-JP" sz="2100" dirty="0"/>
              <a:t> </a:t>
            </a:r>
            <a:r>
              <a:rPr lang="en-US" altLang="ja-JP" sz="2100" dirty="0" err="1"/>
              <a:t>áhrif</a:t>
            </a:r>
            <a:r>
              <a:rPr lang="en-US" sz="2100" dirty="0"/>
              <a:t> </a:t>
            </a:r>
            <a:r>
              <a:rPr lang="en-US" altLang="ja-JP" sz="2100" dirty="0" err="1"/>
              <a:t>á</a:t>
            </a:r>
            <a:r>
              <a:rPr lang="en-US" altLang="ja-JP" sz="2100" dirty="0"/>
              <a:t> </a:t>
            </a:r>
            <a:r>
              <a:rPr lang="en-US" altLang="ja-JP" sz="2100" dirty="0" err="1"/>
              <a:t>nauðsynlega</a:t>
            </a:r>
            <a:r>
              <a:rPr lang="en-US" altLang="ja-JP" sz="2100" dirty="0"/>
              <a:t> </a:t>
            </a:r>
            <a:r>
              <a:rPr lang="en-US" altLang="ja-JP" sz="2100" dirty="0" err="1"/>
              <a:t>hjálparleit</a:t>
            </a:r>
            <a:r>
              <a:rPr lang="en-US" altLang="ja-JP" sz="2100" dirty="0"/>
              <a:t> </a:t>
            </a:r>
          </a:p>
          <a:p>
            <a:pPr marL="457200" indent="-457200">
              <a:buFont typeface="Arial" charset="0"/>
              <a:buNone/>
            </a:pPr>
            <a:r>
              <a:rPr lang="en-US" altLang="ja-JP" sz="2100" dirty="0"/>
              <a:t>	</a:t>
            </a:r>
            <a:r>
              <a:rPr lang="en-US" altLang="ja-JP" sz="2100" dirty="0" err="1"/>
              <a:t>Þetta</a:t>
            </a:r>
            <a:r>
              <a:rPr lang="en-US" altLang="ja-JP" sz="2100" dirty="0"/>
              <a:t> </a:t>
            </a:r>
            <a:r>
              <a:rPr lang="en-US" altLang="ja-JP" sz="2100" dirty="0" err="1"/>
              <a:t>virðist</a:t>
            </a:r>
            <a:r>
              <a:rPr lang="en-US" altLang="ja-JP" sz="2100" dirty="0"/>
              <a:t> </a:t>
            </a:r>
            <a:r>
              <a:rPr lang="en-US" altLang="ja-JP" sz="2100" dirty="0" err="1"/>
              <a:t>ekki</a:t>
            </a:r>
            <a:r>
              <a:rPr lang="en-US" altLang="ja-JP" sz="2100" dirty="0"/>
              <a:t> ganga </a:t>
            </a:r>
            <a:r>
              <a:rPr lang="en-US" altLang="ja-JP" sz="2100" dirty="0" err="1"/>
              <a:t>eftir</a:t>
            </a:r>
            <a:r>
              <a:rPr lang="en-US" altLang="ja-JP" sz="2100" dirty="0"/>
              <a:t>, </a:t>
            </a:r>
            <a:r>
              <a:rPr lang="en-US" altLang="ja-JP" sz="2100" dirty="0" err="1"/>
              <a:t>jafnvel</a:t>
            </a:r>
            <a:r>
              <a:rPr lang="en-US" altLang="ja-JP" sz="2100" dirty="0"/>
              <a:t> </a:t>
            </a:r>
            <a:r>
              <a:rPr lang="en-US" altLang="ja-JP" sz="2100" dirty="0" err="1"/>
              <a:t>ekki</a:t>
            </a:r>
            <a:r>
              <a:rPr lang="en-US" altLang="ja-JP" sz="2100" dirty="0"/>
              <a:t> </a:t>
            </a:r>
            <a:r>
              <a:rPr lang="en-US" altLang="ja-JP" sz="2100" dirty="0" err="1"/>
              <a:t>í</a:t>
            </a:r>
            <a:r>
              <a:rPr lang="en-US" altLang="ja-JP" sz="2100" dirty="0"/>
              <a:t> </a:t>
            </a:r>
            <a:r>
              <a:rPr lang="en-US" altLang="ja-JP" sz="2100" dirty="0" err="1"/>
              <a:t>íslenska</a:t>
            </a:r>
            <a:r>
              <a:rPr lang="en-US" altLang="ja-JP" sz="2100" dirty="0"/>
              <a:t> </a:t>
            </a:r>
          </a:p>
          <a:p>
            <a:pPr marL="457200" indent="-457200">
              <a:buFont typeface="Arial" charset="0"/>
              <a:buNone/>
            </a:pPr>
            <a:r>
              <a:rPr lang="en-US" altLang="ja-JP" sz="2100" dirty="0"/>
              <a:t>	</a:t>
            </a:r>
            <a:r>
              <a:rPr lang="en-US" altLang="ja-JP" sz="2100" dirty="0" err="1"/>
              <a:t>heilbrigðiskerfinu</a:t>
            </a:r>
            <a:r>
              <a:rPr lang="en-US" altLang="ja-JP" sz="2100" dirty="0"/>
              <a:t> (Rúnar Vilhjálmsson </a:t>
            </a:r>
            <a:r>
              <a:rPr lang="en-US" altLang="ja-JP" sz="2100" dirty="0" err="1"/>
              <a:t>og</a:t>
            </a:r>
            <a:r>
              <a:rPr lang="en-US" altLang="ja-JP" sz="2100" dirty="0"/>
              <a:t> fl., 2001a;</a:t>
            </a:r>
          </a:p>
          <a:p>
            <a:pPr marL="457200" indent="-457200">
              <a:buFont typeface="Arial" charset="0"/>
              <a:buNone/>
            </a:pPr>
            <a:r>
              <a:rPr lang="en-US" altLang="ja-JP" sz="2100" dirty="0"/>
              <a:t>	</a:t>
            </a:r>
            <a:r>
              <a:rPr lang="en-US" altLang="ja-JP" sz="2100" dirty="0" err="1"/>
              <a:t>Vilhjalmsson</a:t>
            </a:r>
            <a:r>
              <a:rPr lang="en-US" altLang="ja-JP" sz="2100" dirty="0"/>
              <a:t>, 2005</a:t>
            </a:r>
            <a:r>
              <a:rPr lang="en-US" altLang="ja-JP" sz="2100" dirty="0" smtClean="0"/>
              <a:t>).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33949863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28600" y="147013"/>
            <a:ext cx="8839200" cy="6403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969696">
                        <a:gamma/>
                        <a:shade val="46275"/>
                        <a:invGamma/>
                      </a:srgbClr>
                    </a:gs>
                    <a:gs pos="50000">
                      <a:srgbClr val="969696"/>
                    </a:gs>
                    <a:gs pos="100000">
                      <a:srgbClr val="96969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marL="457200" indent="-457200"/>
            <a:r>
              <a:rPr lang="en-US" altLang="ja-JP" sz="1400" b="1" dirty="0">
                <a:solidFill>
                  <a:srgbClr val="4F6228"/>
                </a:solidFill>
                <a:latin typeface="Garamond" charset="0"/>
              </a:rPr>
              <a:t> </a:t>
            </a:r>
            <a:r>
              <a:rPr lang="en-US" altLang="ja-JP" sz="1400" b="1" dirty="0" smtClean="0">
                <a:solidFill>
                  <a:srgbClr val="4F6228"/>
                </a:solidFill>
                <a:latin typeface="Garamond" charset="0"/>
              </a:rPr>
              <a:t>        </a:t>
            </a:r>
            <a:r>
              <a:rPr lang="en-US" altLang="ja-JP" sz="2600" dirty="0" err="1" smtClean="0">
                <a:solidFill>
                  <a:srgbClr val="4F6228"/>
                </a:solidFill>
              </a:rPr>
              <a:t>Ákoranir</a:t>
            </a:r>
            <a:r>
              <a:rPr lang="en-US" altLang="ja-JP" sz="2600" dirty="0" smtClean="0">
                <a:solidFill>
                  <a:srgbClr val="4F6228"/>
                </a:solidFill>
              </a:rPr>
              <a:t> (</a:t>
            </a:r>
            <a:r>
              <a:rPr lang="en-US" altLang="ja-JP" sz="2600" dirty="0" err="1" smtClean="0">
                <a:solidFill>
                  <a:srgbClr val="4F6228"/>
                </a:solidFill>
              </a:rPr>
              <a:t>vandi</a:t>
            </a:r>
            <a:r>
              <a:rPr lang="en-US" altLang="ja-JP" sz="2600" dirty="0" smtClean="0">
                <a:solidFill>
                  <a:srgbClr val="4F6228"/>
                </a:solidFill>
              </a:rPr>
              <a:t>) </a:t>
            </a:r>
            <a:r>
              <a:rPr lang="en-US" altLang="ja-JP" sz="2600" dirty="0" err="1">
                <a:solidFill>
                  <a:srgbClr val="4F6228"/>
                </a:solidFill>
              </a:rPr>
              <a:t>sem</a:t>
            </a:r>
            <a:r>
              <a:rPr lang="en-US" altLang="ja-JP" sz="2600" dirty="0">
                <a:solidFill>
                  <a:srgbClr val="4F6228"/>
                </a:solidFill>
              </a:rPr>
              <a:t> </a:t>
            </a:r>
            <a:r>
              <a:rPr lang="en-US" altLang="ja-JP" sz="2600" dirty="0" err="1">
                <a:solidFill>
                  <a:srgbClr val="4F6228"/>
                </a:solidFill>
              </a:rPr>
              <a:t>getur</a:t>
            </a:r>
            <a:r>
              <a:rPr lang="en-US" altLang="ja-JP" sz="2600" dirty="0">
                <a:solidFill>
                  <a:srgbClr val="4F6228"/>
                </a:solidFill>
              </a:rPr>
              <a:t> </a:t>
            </a:r>
            <a:r>
              <a:rPr lang="en-US" altLang="ja-JP" sz="2600" dirty="0" err="1">
                <a:solidFill>
                  <a:srgbClr val="4F6228"/>
                </a:solidFill>
              </a:rPr>
              <a:t>tengst</a:t>
            </a:r>
            <a:r>
              <a:rPr lang="en-US" sz="2600" dirty="0">
                <a:solidFill>
                  <a:srgbClr val="4F6228"/>
                </a:solidFill>
              </a:rPr>
              <a:t> </a:t>
            </a:r>
            <a:r>
              <a:rPr lang="en-US" sz="2600" dirty="0" err="1" smtClean="0">
                <a:solidFill>
                  <a:srgbClr val="4F6228"/>
                </a:solidFill>
              </a:rPr>
              <a:t>einkaframkvæmd</a:t>
            </a:r>
            <a:endParaRPr lang="en-US" sz="2600" dirty="0">
              <a:solidFill>
                <a:srgbClr val="4F6228"/>
              </a:solidFill>
            </a:endParaRPr>
          </a:p>
          <a:p>
            <a:pPr marL="457200" indent="-457200"/>
            <a:r>
              <a:rPr lang="en-US" sz="2600" dirty="0" smtClean="0">
                <a:solidFill>
                  <a:srgbClr val="4F6228"/>
                </a:solidFill>
              </a:rPr>
              <a:t>     (</a:t>
            </a:r>
            <a:r>
              <a:rPr lang="en-US" sz="2600" dirty="0" err="1" smtClean="0">
                <a:solidFill>
                  <a:srgbClr val="4F6228"/>
                </a:solidFill>
              </a:rPr>
              <a:t>rekstrarlegri</a:t>
            </a:r>
            <a:r>
              <a:rPr lang="en-US" sz="2600" dirty="0">
                <a:solidFill>
                  <a:srgbClr val="4F6228"/>
                </a:solidFill>
              </a:rPr>
              <a:t> </a:t>
            </a:r>
            <a:r>
              <a:rPr lang="en-US" altLang="ja-JP" sz="2600" dirty="0" err="1" smtClean="0">
                <a:solidFill>
                  <a:srgbClr val="4F6228"/>
                </a:solidFill>
              </a:rPr>
              <a:t>einkavæðingu</a:t>
            </a:r>
            <a:r>
              <a:rPr lang="en-US" altLang="ja-JP" sz="2600" dirty="0" smtClean="0">
                <a:solidFill>
                  <a:srgbClr val="4F6228"/>
                </a:solidFill>
              </a:rPr>
              <a:t>) </a:t>
            </a:r>
            <a:r>
              <a:rPr lang="en-US" altLang="ja-JP" sz="2600" dirty="0" err="1" smtClean="0">
                <a:solidFill>
                  <a:srgbClr val="4F6228"/>
                </a:solidFill>
              </a:rPr>
              <a:t>í</a:t>
            </a:r>
            <a:r>
              <a:rPr lang="en-US" altLang="ja-JP" sz="2600" dirty="0" smtClean="0">
                <a:solidFill>
                  <a:srgbClr val="4F6228"/>
                </a:solidFill>
              </a:rPr>
              <a:t> </a:t>
            </a:r>
            <a:r>
              <a:rPr lang="en-US" altLang="ja-JP" sz="2600" dirty="0" err="1">
                <a:solidFill>
                  <a:srgbClr val="4F6228"/>
                </a:solidFill>
              </a:rPr>
              <a:t>félagslegum</a:t>
            </a:r>
            <a:r>
              <a:rPr lang="en-US" altLang="ja-JP" sz="2600" dirty="0">
                <a:solidFill>
                  <a:srgbClr val="4F6228"/>
                </a:solidFill>
              </a:rPr>
              <a:t> </a:t>
            </a:r>
            <a:r>
              <a:rPr lang="en-US" altLang="ja-JP" sz="2600" dirty="0" err="1" smtClean="0">
                <a:solidFill>
                  <a:srgbClr val="4F6228"/>
                </a:solidFill>
              </a:rPr>
              <a:t>heilbrigðiskerfum</a:t>
            </a:r>
            <a:endParaRPr lang="en-US" altLang="ja-JP" sz="2600" b="1" dirty="0">
              <a:solidFill>
                <a:srgbClr val="4F6228"/>
              </a:solidFill>
              <a:latin typeface="Garamond" charset="0"/>
            </a:endParaRPr>
          </a:p>
          <a:p>
            <a:pPr marL="457200" indent="-457200">
              <a:buFont typeface="Arial" charset="0"/>
              <a:buAutoNum type="arabicParenR"/>
            </a:pPr>
            <a:endParaRPr lang="en-US" sz="1000" b="1" dirty="0">
              <a:latin typeface="Garamond" charset="0"/>
            </a:endParaRPr>
          </a:p>
          <a:p>
            <a:pPr marL="457200" indent="-457200">
              <a:buFont typeface="Arial" charset="0"/>
              <a:buAutoNum type="arabicParenR"/>
            </a:pPr>
            <a:r>
              <a:rPr lang="en-US" dirty="0" err="1"/>
              <a:t>Einkaframkvæmd</a:t>
            </a:r>
            <a:r>
              <a:rPr lang="en-US" dirty="0"/>
              <a:t> </a:t>
            </a:r>
            <a:r>
              <a:rPr lang="en-US" dirty="0" err="1" smtClean="0"/>
              <a:t>tengist</a:t>
            </a:r>
            <a:r>
              <a:rPr lang="en-US" dirty="0" smtClean="0"/>
              <a:t> oft </a:t>
            </a:r>
            <a:r>
              <a:rPr lang="en-US" dirty="0" err="1" smtClean="0"/>
              <a:t>innleiðingu</a:t>
            </a:r>
            <a:r>
              <a:rPr lang="en-US" dirty="0" smtClean="0"/>
              <a:t> </a:t>
            </a:r>
            <a:r>
              <a:rPr lang="en-US" dirty="0" err="1" smtClean="0"/>
              <a:t>eða</a:t>
            </a:r>
            <a:r>
              <a:rPr lang="en-US" dirty="0" smtClean="0"/>
              <a:t> </a:t>
            </a:r>
            <a:r>
              <a:rPr lang="en-US" dirty="0" err="1" smtClean="0"/>
              <a:t>hækkun</a:t>
            </a:r>
            <a:r>
              <a:rPr lang="en-US" dirty="0" smtClean="0"/>
              <a:t> </a:t>
            </a:r>
            <a:r>
              <a:rPr lang="en-US" dirty="0" err="1" smtClean="0"/>
              <a:t>á</a:t>
            </a:r>
            <a:r>
              <a:rPr lang="en-US" dirty="0" smtClean="0"/>
              <a:t> </a:t>
            </a:r>
            <a:r>
              <a:rPr lang="en-US" altLang="ja-JP" dirty="0" err="1" smtClean="0"/>
              <a:t>þjónustugjöldum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sjúklinga</a:t>
            </a:r>
            <a:r>
              <a:rPr lang="en-US" altLang="ja-JP" dirty="0" smtClean="0"/>
              <a:t>.</a:t>
            </a:r>
          </a:p>
          <a:p>
            <a:pPr marL="457200" indent="-457200">
              <a:buFont typeface="Arial" charset="0"/>
              <a:buAutoNum type="arabicParenR"/>
            </a:pPr>
            <a:endParaRPr lang="en-US" altLang="ja-JP" sz="1000" dirty="0"/>
          </a:p>
          <a:p>
            <a:pPr marL="457200" indent="-457200">
              <a:buFont typeface="Arial" charset="0"/>
              <a:buAutoNum type="arabicParenR" startAt="2"/>
            </a:pPr>
            <a:r>
              <a:rPr lang="en-US" dirty="0" err="1" smtClean="0"/>
              <a:t>Þj</a:t>
            </a:r>
            <a:r>
              <a:rPr lang="en-US" altLang="ja-JP" dirty="0" err="1" smtClean="0"/>
              <a:t>ónustusamningar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við</a:t>
            </a:r>
            <a:r>
              <a:rPr lang="en-US" altLang="ja-JP" dirty="0" smtClean="0"/>
              <a:t> </a:t>
            </a:r>
            <a:r>
              <a:rPr lang="en-US" altLang="ja-JP" dirty="0" err="1"/>
              <a:t>einkaaðila</a:t>
            </a:r>
            <a:r>
              <a:rPr lang="en-US" altLang="ja-JP" dirty="0"/>
              <a:t> </a:t>
            </a:r>
            <a:r>
              <a:rPr lang="en-US" altLang="ja-JP" dirty="0" err="1" smtClean="0"/>
              <a:t>í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heilbrigðisþjónustu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eru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yfirleitt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flóknir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og</a:t>
            </a:r>
            <a:r>
              <a:rPr lang="en-US" dirty="0" smtClean="0"/>
              <a:t> </a:t>
            </a:r>
          </a:p>
          <a:p>
            <a:r>
              <a:rPr lang="en-US" dirty="0"/>
              <a:t> </a:t>
            </a:r>
            <a:r>
              <a:rPr lang="en-US" dirty="0" smtClean="0"/>
              <a:t>        </a:t>
            </a:r>
            <a:r>
              <a:rPr lang="en-US" dirty="0" err="1" smtClean="0"/>
              <a:t>geta</a:t>
            </a:r>
            <a:r>
              <a:rPr lang="en-US" dirty="0" smtClean="0"/>
              <a:t> </a:t>
            </a:r>
            <a:r>
              <a:rPr lang="en-US" dirty="0" err="1" smtClean="0"/>
              <a:t>valdið</a:t>
            </a:r>
            <a:r>
              <a:rPr lang="en-US" dirty="0" smtClean="0"/>
              <a:t> </a:t>
            </a:r>
            <a:r>
              <a:rPr lang="en-US" altLang="ja-JP" dirty="0" err="1" smtClean="0"/>
              <a:t>ósveigjanleika</a:t>
            </a:r>
            <a:r>
              <a:rPr lang="en-US" altLang="ja-JP" dirty="0" smtClean="0"/>
              <a:t> </a:t>
            </a:r>
            <a:r>
              <a:rPr lang="en-US" altLang="ja-JP" dirty="0" err="1"/>
              <a:t>í</a:t>
            </a:r>
            <a:r>
              <a:rPr lang="en-US" altLang="ja-JP" dirty="0"/>
              <a:t> </a:t>
            </a:r>
            <a:r>
              <a:rPr lang="en-US" altLang="ja-JP" dirty="0" err="1" smtClean="0"/>
              <a:t>heilbrigðisþjónustunni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þegar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þjónustuþarfir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breytast</a:t>
            </a:r>
            <a:r>
              <a:rPr lang="en-US" altLang="ja-JP" dirty="0" smtClean="0"/>
              <a:t>.</a:t>
            </a:r>
          </a:p>
          <a:p>
            <a:pPr marL="457200" indent="-457200">
              <a:buFont typeface="Arial" charset="0"/>
              <a:buAutoNum type="arabicParenR" startAt="2"/>
            </a:pPr>
            <a:endParaRPr lang="en-US" altLang="ja-JP" sz="1000" dirty="0"/>
          </a:p>
          <a:p>
            <a:pPr marL="457200" indent="-457200">
              <a:buFont typeface="+mj-lt"/>
              <a:buAutoNum type="arabicParenR" startAt="3"/>
            </a:pPr>
            <a:r>
              <a:rPr lang="en-US" altLang="ja-JP" dirty="0" err="1" smtClean="0"/>
              <a:t>Þjónustusamningum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í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heilbrigðisþjónustunni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er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oft</a:t>
            </a:r>
            <a:r>
              <a:rPr lang="en-US" altLang="ja-JP" dirty="0" smtClean="0"/>
              <a:t> </a:t>
            </a:r>
            <a:r>
              <a:rPr lang="en-US" altLang="ja-JP" b="1" dirty="0" err="1" smtClean="0"/>
              <a:t>ábótavant</a:t>
            </a:r>
            <a:r>
              <a:rPr lang="en-US" altLang="ja-JP" b="1" dirty="0" smtClean="0"/>
              <a:t> </a:t>
            </a:r>
            <a:r>
              <a:rPr lang="en-US" altLang="ja-JP" dirty="0" err="1" smtClean="0"/>
              <a:t>þegar</a:t>
            </a:r>
            <a:r>
              <a:rPr lang="en-US" altLang="ja-JP" dirty="0" smtClean="0"/>
              <a:t> kemur að:</a:t>
            </a:r>
          </a:p>
          <a:p>
            <a:r>
              <a:rPr lang="en-US" altLang="ja-JP" dirty="0"/>
              <a:t>	</a:t>
            </a:r>
            <a:r>
              <a:rPr lang="en-US" altLang="ja-JP" dirty="0" smtClean="0"/>
              <a:t>a) </a:t>
            </a:r>
            <a:r>
              <a:rPr lang="en-US" altLang="ja-JP" dirty="0" err="1" smtClean="0"/>
              <a:t>Gæðum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umsaminnar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þjónustu</a:t>
            </a:r>
            <a:r>
              <a:rPr lang="en-US" altLang="ja-JP" dirty="0"/>
              <a:t>.</a:t>
            </a:r>
            <a:r>
              <a:rPr lang="en-US" altLang="ja-JP" dirty="0" smtClean="0"/>
              <a:t> b) </a:t>
            </a:r>
            <a:r>
              <a:rPr lang="en-US" altLang="ja-JP" dirty="0" err="1" smtClean="0"/>
              <a:t>Viðurlögum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við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frávikum</a:t>
            </a:r>
            <a:r>
              <a:rPr lang="en-US" altLang="ja-JP" dirty="0"/>
              <a:t> </a:t>
            </a:r>
            <a:r>
              <a:rPr lang="en-US" altLang="ja-JP" dirty="0" smtClean="0"/>
              <a:t>(Palmer, 2000).</a:t>
            </a:r>
            <a:endParaRPr lang="en-US" altLang="ja-JP" dirty="0"/>
          </a:p>
          <a:p>
            <a:endParaRPr lang="en-US" altLang="ja-JP" sz="1000" dirty="0"/>
          </a:p>
          <a:p>
            <a:pPr marL="457200" indent="-457200">
              <a:buFont typeface="+mj-lt"/>
              <a:buAutoNum type="arabicParenR" startAt="4"/>
            </a:pPr>
            <a:r>
              <a:rPr lang="en-US" altLang="ja-JP" dirty="0" err="1"/>
              <a:t>Aðilar</a:t>
            </a:r>
            <a:r>
              <a:rPr lang="en-US" altLang="ja-JP" dirty="0"/>
              <a:t> </a:t>
            </a:r>
            <a:r>
              <a:rPr lang="en-US" altLang="ja-JP" dirty="0" err="1"/>
              <a:t>í</a:t>
            </a:r>
            <a:r>
              <a:rPr lang="en-US" altLang="ja-JP" dirty="0"/>
              <a:t> </a:t>
            </a:r>
            <a:r>
              <a:rPr lang="en-US" altLang="ja-JP" dirty="0" err="1"/>
              <a:t>einkaframkvæmd</a:t>
            </a:r>
            <a:r>
              <a:rPr lang="en-US" altLang="ja-JP" dirty="0"/>
              <a:t> </a:t>
            </a:r>
            <a:r>
              <a:rPr lang="en-US" altLang="ja-JP" dirty="0" err="1"/>
              <a:t>veita</a:t>
            </a:r>
            <a:r>
              <a:rPr lang="en-US" altLang="ja-JP" dirty="0"/>
              <a:t> </a:t>
            </a:r>
            <a:r>
              <a:rPr lang="en-US" altLang="ja-JP" dirty="0" err="1" smtClean="0"/>
              <a:t>sjaldnast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heildstæða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þjónustu</a:t>
            </a:r>
            <a:r>
              <a:rPr lang="en-US" altLang="ja-JP" dirty="0" smtClean="0"/>
              <a:t> –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   </a:t>
            </a:r>
            <a:r>
              <a:rPr lang="en-US" altLang="ja-JP" dirty="0" err="1"/>
              <a:t>Flókin og </a:t>
            </a:r>
            <a:r>
              <a:rPr lang="en-US" altLang="ja-JP" dirty="0" err="1" smtClean="0"/>
              <a:t>erfið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tilfelli,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og</a:t>
            </a:r>
            <a:r>
              <a:rPr lang="en-US" altLang="ja-JP" dirty="0" smtClean="0"/>
              <a:t> </a:t>
            </a:r>
            <a:r>
              <a:rPr lang="en-US" altLang="ja-JP" dirty="0" err="1"/>
              <a:t>meðferðarmistök</a:t>
            </a:r>
            <a:r>
              <a:rPr lang="en-US" altLang="ja-JP" dirty="0"/>
              <a:t> </a:t>
            </a:r>
            <a:r>
              <a:rPr lang="en-US" altLang="ja-JP" dirty="0" err="1" smtClean="0"/>
              <a:t>einkaaðila,</a:t>
            </a:r>
            <a:r>
              <a:rPr lang="en-US" altLang="ja-JP" dirty="0" smtClean="0"/>
              <a:t> </a:t>
            </a:r>
            <a:r>
              <a:rPr lang="en-US" altLang="ja-JP" dirty="0" err="1"/>
              <a:t>lenda</a:t>
            </a:r>
            <a:r>
              <a:rPr lang="en-US" altLang="ja-JP" dirty="0"/>
              <a:t> gjarnan </a:t>
            </a:r>
            <a:r>
              <a:rPr lang="en-US" altLang="ja-JP" dirty="0" err="1"/>
              <a:t>hjá</a:t>
            </a:r>
            <a:r>
              <a:rPr lang="en-US" altLang="ja-JP" dirty="0"/>
              <a:t> </a:t>
            </a:r>
            <a:r>
              <a:rPr lang="en-US" altLang="ja-JP" dirty="0" err="1" smtClean="0"/>
              <a:t>opinberum</a:t>
            </a:r>
            <a:endParaRPr lang="en-US" altLang="ja-JP" dirty="0"/>
          </a:p>
          <a:p>
            <a:r>
              <a:rPr lang="en-US" altLang="ja-JP" dirty="0"/>
              <a:t> </a:t>
            </a:r>
            <a:r>
              <a:rPr lang="en-US" altLang="ja-JP" dirty="0" smtClean="0"/>
              <a:t>        </a:t>
            </a:r>
            <a:r>
              <a:rPr lang="en-US" altLang="ja-JP" dirty="0" err="1" smtClean="0"/>
              <a:t>þjónustuaðilum </a:t>
            </a:r>
            <a:r>
              <a:rPr lang="en-US" altLang="ja-JP" dirty="0" smtClean="0"/>
              <a:t> </a:t>
            </a:r>
            <a:r>
              <a:rPr lang="en-US" altLang="ja-JP" dirty="0"/>
              <a:t>(„</a:t>
            </a:r>
            <a:r>
              <a:rPr lang="en-US" altLang="ja-JP" dirty="0" err="1"/>
              <a:t>Rjómafleyting</a:t>
            </a:r>
            <a:r>
              <a:rPr lang="en-US" altLang="ja-JP" dirty="0" smtClean="0"/>
              <a:t>“, Cream skimming) (Peacock, 1997).</a:t>
            </a:r>
          </a:p>
          <a:p>
            <a:endParaRPr lang="en-US" sz="1000" b="1" dirty="0">
              <a:latin typeface="Garamond" charset="0"/>
            </a:endParaRPr>
          </a:p>
          <a:p>
            <a:pPr marL="457200" indent="-457200">
              <a:buFont typeface="+mj-lt"/>
              <a:buAutoNum type="arabicParenR" startAt="5"/>
            </a:pPr>
            <a:r>
              <a:rPr lang="en-US" altLang="ja-JP" dirty="0" err="1" smtClean="0"/>
              <a:t>Einkaframkvæmnd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beinist</a:t>
            </a:r>
            <a:r>
              <a:rPr lang="en-US" altLang="ja-JP" dirty="0" smtClean="0"/>
              <a:t> um of </a:t>
            </a:r>
            <a:r>
              <a:rPr lang="en-US" altLang="ja-JP" dirty="0" err="1" smtClean="0"/>
              <a:t>að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meðhöndlun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sjúkdóma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fremur</a:t>
            </a:r>
            <a:r>
              <a:rPr lang="en-US" altLang="ja-JP" dirty="0" smtClean="0"/>
              <a:t> en </a:t>
            </a:r>
            <a:r>
              <a:rPr lang="en-US" altLang="ja-JP" dirty="0" err="1" smtClean="0"/>
              <a:t>fyrirbyggingu</a:t>
            </a:r>
            <a:r>
              <a:rPr lang="en-US" altLang="ja-JP" dirty="0" smtClean="0"/>
              <a:t>, </a:t>
            </a:r>
          </a:p>
          <a:p>
            <a:r>
              <a:rPr lang="en-US" altLang="ja-JP" dirty="0"/>
              <a:t>	</a:t>
            </a:r>
            <a:r>
              <a:rPr lang="en-US" altLang="ja-JP" dirty="0" err="1" smtClean="0"/>
              <a:t>og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að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einstaklingnum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fremur</a:t>
            </a:r>
            <a:r>
              <a:rPr lang="en-US" altLang="ja-JP" dirty="0" smtClean="0"/>
              <a:t> en </a:t>
            </a:r>
            <a:r>
              <a:rPr lang="en-US" altLang="ja-JP" dirty="0" err="1" smtClean="0"/>
              <a:t>hópnum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eða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samfélaginu</a:t>
            </a:r>
            <a:r>
              <a:rPr lang="en-US" altLang="ja-JP" dirty="0" smtClean="0"/>
              <a:t> (Dahlgren, 2012).</a:t>
            </a:r>
            <a:endParaRPr lang="en-US" altLang="ja-JP" dirty="0"/>
          </a:p>
          <a:p>
            <a:endParaRPr lang="en-US" altLang="ja-JP" sz="1000" dirty="0" smtClean="0"/>
          </a:p>
          <a:p>
            <a:pPr marL="342900" indent="-342900">
              <a:buFont typeface="+mj-lt"/>
              <a:buAutoNum type="arabicParenR" startAt="6"/>
            </a:pPr>
            <a:r>
              <a:rPr lang="en-US" altLang="ja-JP" dirty="0"/>
              <a:t> 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Einkaframkvæmd</a:t>
            </a:r>
            <a:r>
              <a:rPr lang="en-US" altLang="ja-JP" dirty="0" smtClean="0"/>
              <a:t> </a:t>
            </a:r>
            <a:r>
              <a:rPr lang="en-US" altLang="ja-JP" dirty="0" err="1"/>
              <a:t>getur</a:t>
            </a:r>
            <a:r>
              <a:rPr lang="en-US" altLang="ja-JP" dirty="0"/>
              <a:t> </a:t>
            </a:r>
            <a:r>
              <a:rPr lang="en-US" altLang="ja-JP" dirty="0" err="1"/>
              <a:t>leitt</a:t>
            </a:r>
            <a:r>
              <a:rPr lang="en-US" altLang="ja-JP" dirty="0"/>
              <a:t> </a:t>
            </a:r>
            <a:r>
              <a:rPr lang="en-US" altLang="ja-JP" dirty="0" err="1"/>
              <a:t>til</a:t>
            </a:r>
            <a:r>
              <a:rPr lang="en-US" altLang="ja-JP" dirty="0"/>
              <a:t> </a:t>
            </a:r>
            <a:r>
              <a:rPr lang="en-US" altLang="ja-JP" dirty="0" err="1"/>
              <a:t>ósamhæfðrar</a:t>
            </a:r>
            <a:r>
              <a:rPr lang="en-US" altLang="ja-JP" dirty="0"/>
              <a:t> </a:t>
            </a:r>
            <a:r>
              <a:rPr lang="en-US" altLang="ja-JP" dirty="0" err="1"/>
              <a:t>og</a:t>
            </a:r>
            <a:r>
              <a:rPr lang="en-US" altLang="ja-JP" dirty="0"/>
              <a:t> </a:t>
            </a:r>
            <a:r>
              <a:rPr lang="en-US" altLang="ja-JP" dirty="0" err="1"/>
              <a:t>ósamfelldrar</a:t>
            </a:r>
            <a:r>
              <a:rPr lang="en-US" altLang="ja-JP" dirty="0"/>
              <a:t> </a:t>
            </a:r>
            <a:r>
              <a:rPr lang="en-US" altLang="ja-JP" dirty="0" err="1"/>
              <a:t>þjónustu,</a:t>
            </a:r>
            <a:r>
              <a:rPr lang="en-US" altLang="ja-JP" dirty="0"/>
              <a:t> </a:t>
            </a:r>
            <a:r>
              <a:rPr lang="en-US" altLang="ja-JP" dirty="0" err="1"/>
              <a:t>þegar</a:t>
            </a:r>
            <a:r>
              <a:rPr lang="en-US" altLang="ja-JP" dirty="0"/>
              <a:t> </a:t>
            </a:r>
            <a:r>
              <a:rPr lang="en-US" altLang="ja-JP" dirty="0" err="1"/>
              <a:t>margir</a:t>
            </a:r>
            <a:r>
              <a:rPr lang="en-US" altLang="ja-JP" dirty="0"/>
              <a:t> 	</a:t>
            </a:r>
            <a:r>
              <a:rPr lang="en-US" altLang="ja-JP" dirty="0" err="1"/>
              <a:t>ótengdir</a:t>
            </a:r>
            <a:r>
              <a:rPr lang="en-US" altLang="ja-JP" dirty="0"/>
              <a:t> </a:t>
            </a:r>
            <a:r>
              <a:rPr lang="en-US" dirty="0" err="1"/>
              <a:t>aðilar</a:t>
            </a:r>
            <a:r>
              <a:rPr lang="en-US" dirty="0"/>
              <a:t> </a:t>
            </a:r>
            <a:r>
              <a:rPr lang="en-US" dirty="0" err="1"/>
              <a:t>veita</a:t>
            </a:r>
            <a:r>
              <a:rPr lang="en-US" dirty="0"/>
              <a:t> </a:t>
            </a:r>
            <a:r>
              <a:rPr lang="en-US" dirty="0" err="1" smtClean="0"/>
              <a:t>afmakaða</a:t>
            </a:r>
            <a:r>
              <a:rPr lang="en-US" dirty="0" smtClean="0"/>
              <a:t> </a:t>
            </a:r>
            <a:r>
              <a:rPr lang="en-US" dirty="0" err="1" smtClean="0"/>
              <a:t>þjónustu</a:t>
            </a:r>
            <a:r>
              <a:rPr lang="en-US" dirty="0" smtClean="0"/>
              <a:t> </a:t>
            </a:r>
            <a:r>
              <a:rPr lang="en-US" altLang="ja-JP" dirty="0" err="1" smtClean="0"/>
              <a:t>í</a:t>
            </a:r>
            <a:r>
              <a:rPr lang="en-US" altLang="ja-JP" dirty="0" smtClean="0"/>
              <a:t> </a:t>
            </a:r>
            <a:r>
              <a:rPr lang="en-US" altLang="ja-JP" dirty="0" err="1"/>
              <a:t>samkeppni</a:t>
            </a:r>
            <a:r>
              <a:rPr lang="en-US" altLang="ja-JP" dirty="0"/>
              <a:t> </a:t>
            </a:r>
            <a:r>
              <a:rPr lang="en-US" altLang="ja-JP" dirty="0" err="1"/>
              <a:t>hver</a:t>
            </a:r>
            <a:r>
              <a:rPr lang="en-US" altLang="ja-JP" dirty="0"/>
              <a:t> </a:t>
            </a:r>
            <a:r>
              <a:rPr lang="en-US" altLang="ja-JP" dirty="0" err="1" smtClean="0"/>
              <a:t>við</a:t>
            </a:r>
            <a:r>
              <a:rPr lang="en-US" altLang="ja-JP" dirty="0" smtClean="0"/>
              <a:t> </a:t>
            </a:r>
            <a:r>
              <a:rPr lang="en-US" altLang="ja-JP" dirty="0" err="1"/>
              <a:t>annan </a:t>
            </a:r>
            <a:r>
              <a:rPr lang="en-US" altLang="ja-JP" dirty="0" smtClean="0"/>
              <a:t>(Dahlgren, 2008).</a:t>
            </a:r>
          </a:p>
          <a:p>
            <a:pPr marL="457200" indent="-457200">
              <a:buFont typeface="Arial" charset="0"/>
              <a:buNone/>
            </a:pPr>
            <a:endParaRPr lang="en-US" altLang="ja-JP" sz="1000" dirty="0" smtClean="0"/>
          </a:p>
          <a:p>
            <a:pPr marL="342900" indent="-342900">
              <a:buFont typeface="+mj-lt"/>
              <a:buAutoNum type="arabicParenR" startAt="7"/>
            </a:pPr>
            <a:r>
              <a:rPr lang="en-US" dirty="0" smtClean="0"/>
              <a:t>  </a:t>
            </a:r>
            <a:r>
              <a:rPr lang="en-US" dirty="0" err="1" smtClean="0"/>
              <a:t>Einkaframkvæmd</a:t>
            </a:r>
            <a:r>
              <a:rPr lang="en-US" dirty="0" smtClean="0"/>
              <a:t> </a:t>
            </a:r>
            <a:r>
              <a:rPr lang="en-US" dirty="0" err="1" smtClean="0"/>
              <a:t>á</a:t>
            </a:r>
            <a:r>
              <a:rPr lang="en-US" dirty="0" smtClean="0"/>
              <a:t> </a:t>
            </a:r>
            <a:r>
              <a:rPr lang="en-US" dirty="0" err="1" smtClean="0"/>
              <a:t>vegum</a:t>
            </a:r>
            <a:r>
              <a:rPr lang="en-US" dirty="0" smtClean="0"/>
              <a:t> </a:t>
            </a:r>
            <a:r>
              <a:rPr lang="en-US" dirty="0" err="1" smtClean="0"/>
              <a:t>fyrirtækja</a:t>
            </a:r>
            <a:r>
              <a:rPr lang="en-US" dirty="0" smtClean="0"/>
              <a:t> </a:t>
            </a:r>
            <a:r>
              <a:rPr lang="en-US" dirty="0" err="1" smtClean="0"/>
              <a:t>dregur</a:t>
            </a:r>
            <a:r>
              <a:rPr lang="en-US" dirty="0" smtClean="0"/>
              <a:t> </a:t>
            </a:r>
            <a:r>
              <a:rPr lang="en-US" dirty="0" err="1"/>
              <a:t>almennt</a:t>
            </a:r>
            <a:r>
              <a:rPr lang="en-US" dirty="0"/>
              <a:t> </a:t>
            </a:r>
            <a:r>
              <a:rPr lang="en-US" u="sng" dirty="0" err="1"/>
              <a:t>ekki</a:t>
            </a:r>
            <a:r>
              <a:rPr lang="en-US" dirty="0"/>
              <a:t> </a:t>
            </a:r>
            <a:r>
              <a:rPr lang="en-US" altLang="ja-JP" dirty="0" err="1"/>
              <a:t>úr</a:t>
            </a:r>
            <a:r>
              <a:rPr lang="en-US" altLang="ja-JP" dirty="0"/>
              <a:t> </a:t>
            </a:r>
            <a:r>
              <a:rPr lang="en-US" altLang="ja-JP" dirty="0" err="1"/>
              <a:t>heildarkostnaði</a:t>
            </a:r>
            <a:r>
              <a:rPr lang="en-US" altLang="ja-JP" dirty="0"/>
              <a:t> </a:t>
            </a:r>
            <a:r>
              <a:rPr lang="en-US" altLang="ja-JP" dirty="0" err="1"/>
              <a:t>við</a:t>
            </a:r>
            <a:r>
              <a:rPr lang="en-US" altLang="ja-JP" dirty="0"/>
              <a:t> </a:t>
            </a:r>
            <a:r>
              <a:rPr lang="en-US" altLang="ja-JP" dirty="0" smtClean="0"/>
              <a:t>	</a:t>
            </a:r>
            <a:r>
              <a:rPr lang="en-US" altLang="ja-JP" dirty="0" err="1" smtClean="0"/>
              <a:t>heilbrigðisþjónustuna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heldur</a:t>
            </a:r>
            <a:r>
              <a:rPr lang="en-US" altLang="ja-JP" dirty="0" smtClean="0"/>
              <a:t> </a:t>
            </a:r>
            <a:r>
              <a:rPr lang="en-US" altLang="ja-JP" dirty="0" err="1"/>
              <a:t>getur</a:t>
            </a:r>
            <a:r>
              <a:rPr lang="en-US" altLang="ja-JP" dirty="0"/>
              <a:t> </a:t>
            </a:r>
            <a:r>
              <a:rPr lang="en-US" altLang="ja-JP" dirty="0" err="1"/>
              <a:t>þvert</a:t>
            </a:r>
            <a:r>
              <a:rPr lang="en-US" altLang="ja-JP" dirty="0"/>
              <a:t> </a:t>
            </a:r>
            <a:r>
              <a:rPr lang="en-US" altLang="ja-JP" dirty="0" err="1"/>
              <a:t>á</a:t>
            </a:r>
            <a:r>
              <a:rPr lang="en-US" altLang="ja-JP" dirty="0"/>
              <a:t> </a:t>
            </a:r>
            <a:r>
              <a:rPr lang="en-US" altLang="ja-JP" dirty="0" err="1"/>
              <a:t>móti</a:t>
            </a:r>
            <a:r>
              <a:rPr lang="en-US" altLang="ja-JP" dirty="0"/>
              <a:t> </a:t>
            </a:r>
            <a:r>
              <a:rPr lang="en-US" altLang="ja-JP" dirty="0" err="1"/>
              <a:t>aukið</a:t>
            </a:r>
            <a:r>
              <a:rPr lang="en-US" altLang="ja-JP" dirty="0"/>
              <a:t> </a:t>
            </a:r>
            <a:r>
              <a:rPr lang="en-US" altLang="ja-JP" dirty="0" err="1" smtClean="0"/>
              <a:t>hann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vegna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kostnaðarliða</a:t>
            </a:r>
            <a:r>
              <a:rPr lang="en-US" altLang="ja-JP" dirty="0" smtClean="0"/>
              <a:t> </a:t>
            </a:r>
            <a:r>
              <a:rPr lang="en-US" altLang="ja-JP" dirty="0" err="1"/>
              <a:t>eins</a:t>
            </a:r>
            <a:r>
              <a:rPr lang="en-US" altLang="ja-JP" dirty="0"/>
              <a:t> </a:t>
            </a:r>
            <a:r>
              <a:rPr lang="en-US" altLang="ja-JP" dirty="0" smtClean="0"/>
              <a:t> </a:t>
            </a:r>
          </a:p>
          <a:p>
            <a:r>
              <a:rPr lang="en-US" altLang="ja-JP" dirty="0" err="1" smtClean="0"/>
              <a:t>	hás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stjórnunarkostnaðar</a:t>
            </a:r>
            <a:r>
              <a:rPr lang="en-US" altLang="ja-JP" dirty="0"/>
              <a:t> </a:t>
            </a:r>
            <a:r>
              <a:rPr lang="en-US" altLang="ja-JP" dirty="0" err="1" smtClean="0"/>
              <a:t>innan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fyrirtækjanna, arðgreiðslna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og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aukins</a:t>
            </a:r>
            <a:r>
              <a:rPr lang="en-US" altLang="ja-JP" dirty="0" smtClean="0"/>
              <a:t> 	</a:t>
            </a:r>
            <a:r>
              <a:rPr lang="en-US" altLang="ja-JP" dirty="0" err="1" smtClean="0"/>
              <a:t>kostnaðar</a:t>
            </a:r>
            <a:r>
              <a:rPr lang="en-US" altLang="ja-JP" dirty="0" smtClean="0"/>
              <a:t> 	</a:t>
            </a:r>
            <a:r>
              <a:rPr lang="en-US" altLang="ja-JP" dirty="0" err="1"/>
              <a:t>eftirlitsaðila</a:t>
            </a:r>
            <a:r>
              <a:rPr lang="en-US" altLang="ja-JP" dirty="0"/>
              <a:t> </a:t>
            </a:r>
            <a:r>
              <a:rPr lang="en-US" altLang="ja-JP" dirty="0" smtClean="0"/>
              <a:t>(</a:t>
            </a:r>
            <a:r>
              <a:rPr lang="en-US" altLang="ja-JP" dirty="0" err="1"/>
              <a:t>sjá</a:t>
            </a:r>
            <a:r>
              <a:rPr lang="en-US" altLang="ja-JP" dirty="0"/>
              <a:t> </a:t>
            </a:r>
            <a:r>
              <a:rPr lang="en-US" altLang="ja-JP" dirty="0" err="1" smtClean="0"/>
              <a:t>t.d</a:t>
            </a:r>
            <a:r>
              <a:rPr lang="en-US" altLang="ja-JP" dirty="0" smtClean="0"/>
              <a:t>. </a:t>
            </a:r>
            <a:r>
              <a:rPr lang="en-US" altLang="ja-JP" dirty="0" err="1" smtClean="0"/>
              <a:t>Devereaux</a:t>
            </a:r>
            <a:r>
              <a:rPr lang="en-US" altLang="ja-JP" dirty="0" smtClean="0"/>
              <a:t> </a:t>
            </a:r>
            <a:r>
              <a:rPr lang="en-US" altLang="ja-JP" dirty="0" err="1"/>
              <a:t>og</a:t>
            </a:r>
            <a:r>
              <a:rPr lang="en-US" altLang="ja-JP" dirty="0"/>
              <a:t> fl., </a:t>
            </a:r>
            <a:r>
              <a:rPr lang="en-US" altLang="ja-JP" dirty="0" smtClean="0"/>
              <a:t>2004; Pollock</a:t>
            </a:r>
            <a:r>
              <a:rPr lang="en-US" altLang="ja-JP" dirty="0"/>
              <a:t>, 2008</a:t>
            </a:r>
            <a:r>
              <a:rPr lang="en-US" altLang="ja-JP" dirty="0" smtClean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9661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>
                <a:solidFill>
                  <a:srgbClr val="4F6228"/>
                </a:solidFill>
              </a:rPr>
              <a:t>Útgjöld til heilbrigðismála á Íslandi og í samanburðarlöndum 2015 (% af VLF)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250397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1312910" y="2825246"/>
            <a:ext cx="6878515" cy="428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481015" y="1771005"/>
            <a:ext cx="5478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11,1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58764" y="2123171"/>
            <a:ext cx="4438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9,9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22543" y="2479896"/>
            <a:ext cx="4438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8,8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321513" y="1923405"/>
            <a:ext cx="5478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10,6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458612" y="2132881"/>
            <a:ext cx="4438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9,9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613533" y="2261302"/>
            <a:ext cx="4438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9,6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707819" y="2171129"/>
            <a:ext cx="4438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9,8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71630" y="6237468"/>
            <a:ext cx="47739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Heimild: Health at a Glance: Europe 2016 (OECD, 2016)</a:t>
            </a:r>
          </a:p>
        </p:txBody>
      </p:sp>
    </p:spTree>
    <p:extLst>
      <p:ext uri="{BB962C8B-B14F-4D97-AF65-F5344CB8AC3E}">
        <p14:creationId xmlns:p14="http://schemas.microsoft.com/office/powerpoint/2010/main" val="16992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5752491"/>
              </p:ext>
            </p:extLst>
          </p:nvPr>
        </p:nvGraphicFramePr>
        <p:xfrm>
          <a:off x="798513" y="1877846"/>
          <a:ext cx="8905875" cy="247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Document" r:id="rId3" imgW="5461000" imgH="1701800" progId="Word.Document.12">
                  <p:embed/>
                </p:oleObj>
              </mc:Choice>
              <mc:Fallback>
                <p:oleObj name="Document" r:id="rId3" imgW="5461000" imgH="1701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98513" y="1877846"/>
                        <a:ext cx="8905875" cy="2473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05025" y="4155167"/>
            <a:ext cx="47739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H</a:t>
            </a:r>
            <a:r>
              <a:rPr lang="en-US" sz="1600" dirty="0" err="1" smtClean="0"/>
              <a:t>eimild</a:t>
            </a:r>
            <a:r>
              <a:rPr lang="en-US" sz="1600" dirty="0" smtClean="0"/>
              <a:t>: Health at a Glance: Europe 2016 (OECD, 2016)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735209" y="877774"/>
            <a:ext cx="758465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err="1" smtClean="0">
                <a:solidFill>
                  <a:srgbClr val="4F6228"/>
                </a:solidFill>
              </a:rPr>
              <a:t>Hlutdeild</a:t>
            </a:r>
            <a:r>
              <a:rPr lang="en-US" sz="2600" dirty="0" smtClean="0">
                <a:solidFill>
                  <a:srgbClr val="4F6228"/>
                </a:solidFill>
              </a:rPr>
              <a:t> (%) </a:t>
            </a:r>
            <a:r>
              <a:rPr lang="en-US" sz="2600" dirty="0" err="1" smtClean="0">
                <a:solidFill>
                  <a:srgbClr val="4F6228"/>
                </a:solidFill>
              </a:rPr>
              <a:t>hins</a:t>
            </a:r>
            <a:r>
              <a:rPr lang="en-US" sz="2600" dirty="0" smtClean="0">
                <a:solidFill>
                  <a:srgbClr val="4F6228"/>
                </a:solidFill>
              </a:rPr>
              <a:t> </a:t>
            </a:r>
            <a:r>
              <a:rPr lang="en-US" sz="2600" dirty="0" err="1" smtClean="0">
                <a:solidFill>
                  <a:srgbClr val="4F6228"/>
                </a:solidFill>
              </a:rPr>
              <a:t>opinbera</a:t>
            </a:r>
            <a:r>
              <a:rPr lang="en-US" sz="2600" dirty="0" smtClean="0">
                <a:solidFill>
                  <a:srgbClr val="4F6228"/>
                </a:solidFill>
              </a:rPr>
              <a:t> </a:t>
            </a:r>
            <a:r>
              <a:rPr lang="en-US" sz="2600" dirty="0" err="1" smtClean="0">
                <a:solidFill>
                  <a:srgbClr val="4F6228"/>
                </a:solidFill>
              </a:rPr>
              <a:t>og</a:t>
            </a:r>
            <a:r>
              <a:rPr lang="en-US" sz="2600" dirty="0" smtClean="0">
                <a:solidFill>
                  <a:srgbClr val="4F6228"/>
                </a:solidFill>
              </a:rPr>
              <a:t> </a:t>
            </a:r>
            <a:r>
              <a:rPr lang="en-US" sz="2600" dirty="0" err="1" smtClean="0">
                <a:solidFill>
                  <a:srgbClr val="4F6228"/>
                </a:solidFill>
              </a:rPr>
              <a:t>einkaaðila</a:t>
            </a:r>
            <a:r>
              <a:rPr lang="en-US" sz="2600" dirty="0" smtClean="0">
                <a:solidFill>
                  <a:srgbClr val="4F6228"/>
                </a:solidFill>
              </a:rPr>
              <a:t> </a:t>
            </a:r>
            <a:r>
              <a:rPr lang="en-US" sz="2600" dirty="0" err="1" smtClean="0">
                <a:solidFill>
                  <a:srgbClr val="4F6228"/>
                </a:solidFill>
              </a:rPr>
              <a:t>í</a:t>
            </a:r>
            <a:r>
              <a:rPr lang="en-US" sz="2600" dirty="0" smtClean="0">
                <a:solidFill>
                  <a:srgbClr val="4F6228"/>
                </a:solidFill>
              </a:rPr>
              <a:t> </a:t>
            </a:r>
            <a:r>
              <a:rPr lang="en-US" sz="2600" dirty="0" err="1" smtClean="0">
                <a:solidFill>
                  <a:srgbClr val="4F6228"/>
                </a:solidFill>
              </a:rPr>
              <a:t>kostnaði</a:t>
            </a:r>
            <a:r>
              <a:rPr lang="en-US" sz="2600" dirty="0" smtClean="0">
                <a:solidFill>
                  <a:srgbClr val="4F6228"/>
                </a:solidFill>
              </a:rPr>
              <a:t> </a:t>
            </a:r>
            <a:r>
              <a:rPr lang="en-US" sz="2600" dirty="0" err="1" smtClean="0">
                <a:solidFill>
                  <a:srgbClr val="4F6228"/>
                </a:solidFill>
              </a:rPr>
              <a:t>við</a:t>
            </a:r>
            <a:r>
              <a:rPr lang="en-US" sz="2600" dirty="0" smtClean="0">
                <a:solidFill>
                  <a:srgbClr val="4F6228"/>
                </a:solidFill>
              </a:rPr>
              <a:t> </a:t>
            </a:r>
            <a:r>
              <a:rPr lang="en-US" sz="2600" dirty="0" err="1" smtClean="0">
                <a:solidFill>
                  <a:srgbClr val="4F6228"/>
                </a:solidFill>
              </a:rPr>
              <a:t>rekstur</a:t>
            </a:r>
            <a:r>
              <a:rPr lang="en-US" sz="2600" dirty="0">
                <a:solidFill>
                  <a:srgbClr val="4F6228"/>
                </a:solidFill>
              </a:rPr>
              <a:t> </a:t>
            </a:r>
            <a:r>
              <a:rPr lang="en-US" sz="2600" dirty="0" err="1" smtClean="0">
                <a:solidFill>
                  <a:srgbClr val="4F6228"/>
                </a:solidFill>
              </a:rPr>
              <a:t>heilbrigðisþjónustunnar</a:t>
            </a:r>
            <a:r>
              <a:rPr lang="en-US" sz="2600" dirty="0" smtClean="0">
                <a:solidFill>
                  <a:srgbClr val="4F6228"/>
                </a:solidFill>
              </a:rPr>
              <a:t> </a:t>
            </a:r>
            <a:r>
              <a:rPr lang="en-US" sz="2600" dirty="0" err="1" smtClean="0">
                <a:solidFill>
                  <a:srgbClr val="4F6228"/>
                </a:solidFill>
              </a:rPr>
              <a:t>á</a:t>
            </a:r>
            <a:r>
              <a:rPr lang="en-US" sz="2600" dirty="0" smtClean="0">
                <a:solidFill>
                  <a:srgbClr val="4F6228"/>
                </a:solidFill>
              </a:rPr>
              <a:t> </a:t>
            </a:r>
            <a:r>
              <a:rPr lang="en-US" sz="2600" dirty="0" err="1" smtClean="0">
                <a:solidFill>
                  <a:srgbClr val="4F6228"/>
                </a:solidFill>
              </a:rPr>
              <a:t>Íslandi</a:t>
            </a:r>
            <a:r>
              <a:rPr lang="en-US" sz="2600" dirty="0" smtClean="0">
                <a:solidFill>
                  <a:srgbClr val="4F6228"/>
                </a:solidFill>
              </a:rPr>
              <a:t> 2000-2015</a:t>
            </a:r>
          </a:p>
        </p:txBody>
      </p:sp>
      <p:sp>
        <p:nvSpPr>
          <p:cNvPr id="7" name="Rectangle 6"/>
          <p:cNvSpPr/>
          <p:nvPr/>
        </p:nvSpPr>
        <p:spPr>
          <a:xfrm>
            <a:off x="872143" y="4946844"/>
            <a:ext cx="720505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130000"/>
              <a:buFont typeface="Arial"/>
              <a:buChar char="•"/>
            </a:pPr>
            <a:r>
              <a:rPr lang="en-US" sz="2000" dirty="0" err="1"/>
              <a:t>K</a:t>
            </a:r>
            <a:r>
              <a:rPr lang="en-US" sz="2000" dirty="0" err="1" smtClean="0"/>
              <a:t>ostnaðarhlutur</a:t>
            </a:r>
            <a:r>
              <a:rPr lang="en-US" sz="2000" dirty="0" smtClean="0"/>
              <a:t> </a:t>
            </a:r>
            <a:r>
              <a:rPr lang="en-US" sz="2000" dirty="0" err="1" smtClean="0"/>
              <a:t>sjúklinga</a:t>
            </a:r>
            <a:r>
              <a:rPr lang="en-US" sz="2000" dirty="0" smtClean="0"/>
              <a:t> </a:t>
            </a:r>
            <a:r>
              <a:rPr lang="en-US" sz="2000" dirty="0" err="1" smtClean="0"/>
              <a:t>í</a:t>
            </a:r>
            <a:r>
              <a:rPr lang="en-US" sz="2000" dirty="0" smtClean="0"/>
              <a:t> </a:t>
            </a:r>
            <a:r>
              <a:rPr lang="en-US" sz="2000" dirty="0" err="1" smtClean="0"/>
              <a:t>heilbrigðisþjónustunni</a:t>
            </a:r>
            <a:endParaRPr lang="en-US" sz="2000" dirty="0" smtClean="0"/>
          </a:p>
          <a:p>
            <a:pPr>
              <a:buSzPct val="130000"/>
            </a:pPr>
            <a:r>
              <a:rPr lang="en-US" sz="2000" dirty="0" smtClean="0"/>
              <a:t>      </a:t>
            </a:r>
            <a:r>
              <a:rPr lang="en-US" sz="2000" dirty="0" err="1" smtClean="0"/>
              <a:t>á</a:t>
            </a:r>
            <a:r>
              <a:rPr lang="en-US" sz="2000" dirty="0" smtClean="0"/>
              <a:t> </a:t>
            </a:r>
            <a:r>
              <a:rPr lang="en-US" sz="2000" dirty="0" err="1" smtClean="0"/>
              <a:t>Íslandi</a:t>
            </a:r>
            <a:r>
              <a:rPr lang="en-US" sz="2000" dirty="0" smtClean="0"/>
              <a:t> </a:t>
            </a:r>
            <a:r>
              <a:rPr lang="en-US" sz="2000" dirty="0" err="1" smtClean="0"/>
              <a:t>hefur</a:t>
            </a:r>
            <a:r>
              <a:rPr lang="en-US" sz="2000" dirty="0" smtClean="0"/>
              <a:t> </a:t>
            </a:r>
            <a:r>
              <a:rPr lang="en-US" sz="2000" dirty="0" err="1" smtClean="0"/>
              <a:t>vaxið</a:t>
            </a:r>
            <a:r>
              <a:rPr lang="en-US" sz="2000" dirty="0" smtClean="0"/>
              <a:t> </a:t>
            </a:r>
            <a:r>
              <a:rPr lang="en-US" sz="2000" dirty="0" err="1" smtClean="0"/>
              <a:t>frá</a:t>
            </a:r>
            <a:r>
              <a:rPr lang="en-US" sz="2000" dirty="0" smtClean="0"/>
              <a:t> </a:t>
            </a:r>
            <a:r>
              <a:rPr lang="en-US" sz="2000" dirty="0" err="1" smtClean="0"/>
              <a:t>efnahagshruni</a:t>
            </a:r>
            <a:r>
              <a:rPr lang="en-US" sz="2000" dirty="0" smtClean="0"/>
              <a:t> 2008.</a:t>
            </a:r>
          </a:p>
          <a:p>
            <a:pPr>
              <a:buSzPct val="130000"/>
            </a:pPr>
            <a:endParaRPr lang="en-US" sz="2000" dirty="0"/>
          </a:p>
          <a:p>
            <a:pPr>
              <a:buSzPct val="130000"/>
            </a:pPr>
            <a:r>
              <a:rPr lang="en-US" sz="2000" dirty="0"/>
              <a:t>-&gt; Frá efnahagshruni hefur átt sér stað </a:t>
            </a:r>
            <a:r>
              <a:rPr lang="en-US" sz="2000" dirty="0">
                <a:solidFill>
                  <a:srgbClr val="FF0000"/>
                </a:solidFill>
              </a:rPr>
              <a:t>fjárhagsleg einkavæðing  </a:t>
            </a:r>
          </a:p>
          <a:p>
            <a:pPr>
              <a:buSzPct val="130000"/>
            </a:pPr>
            <a:r>
              <a:rPr lang="en-US" sz="2000" dirty="0">
                <a:solidFill>
                  <a:srgbClr val="FF0000"/>
                </a:solidFill>
              </a:rPr>
              <a:t>     heilbrigðisþjónustu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563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425356"/>
            <a:ext cx="8913813" cy="914400"/>
          </a:xfrm>
        </p:spPr>
        <p:txBody>
          <a:bodyPr>
            <a:noAutofit/>
          </a:bodyPr>
          <a:lstStyle/>
          <a:p>
            <a:r>
              <a:rPr lang="en-US" sz="2800">
                <a:solidFill>
                  <a:srgbClr val="4F6228"/>
                </a:solidFill>
              </a:rPr>
              <a:t>Einkafjármögnun í félagslegum heilbrigðiskerfum Norðurlanda</a:t>
            </a:r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3162414"/>
              </p:ext>
            </p:extLst>
          </p:nvPr>
        </p:nvGraphicFramePr>
        <p:xfrm>
          <a:off x="1114425" y="1490663"/>
          <a:ext cx="7610475" cy="3670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98327" y="5222425"/>
            <a:ext cx="3023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Heimild: OECD Health Data (2016)</a:t>
            </a: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840930" y="2768170"/>
            <a:ext cx="5608415" cy="1426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469893" y="5736106"/>
            <a:ext cx="64821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Á Íslandi má merkja </a:t>
            </a:r>
            <a:r>
              <a:rPr lang="en-US">
                <a:solidFill>
                  <a:srgbClr val="FF0000"/>
                </a:solidFill>
              </a:rPr>
              <a:t>fjárhagslega einkavæðingu </a:t>
            </a:r>
            <a:r>
              <a:rPr lang="en-US"/>
              <a:t>innan heilbrigðis-</a:t>
            </a:r>
          </a:p>
          <a:p>
            <a:r>
              <a:rPr lang="en-US"/>
              <a:t>þjónustunnar frá 2008, ólíkt því sem gerst hefur á öllum hinum</a:t>
            </a:r>
          </a:p>
          <a:p>
            <a:r>
              <a:rPr lang="en-US"/>
              <a:t>Norðurlöndunum.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51228" y="222914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4236470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4168" y="19400"/>
            <a:ext cx="8913813" cy="1093578"/>
          </a:xfrm>
        </p:spPr>
        <p:txBody>
          <a:bodyPr>
            <a:noAutofit/>
          </a:bodyPr>
          <a:lstStyle/>
          <a:p>
            <a:r>
              <a:rPr lang="en-US" sz="2500">
                <a:solidFill>
                  <a:srgbClr val="4F6228"/>
                </a:solidFill>
              </a:rPr>
              <a:t>Samskipti lækna og sjúklinga í opinbera og </a:t>
            </a:r>
            <a:br>
              <a:rPr lang="en-US" sz="2500">
                <a:solidFill>
                  <a:srgbClr val="4F6228"/>
                </a:solidFill>
              </a:rPr>
            </a:br>
            <a:r>
              <a:rPr lang="en-US" sz="2500">
                <a:solidFill>
                  <a:srgbClr val="4F6228"/>
                </a:solidFill>
              </a:rPr>
              <a:t>einkarekna geiranum á Íslandi</a:t>
            </a: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345597738"/>
              </p:ext>
            </p:extLst>
          </p:nvPr>
        </p:nvGraphicFramePr>
        <p:xfrm>
          <a:off x="635000" y="1109074"/>
          <a:ext cx="7835900" cy="444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Straight Connector 5"/>
          <p:cNvCxnSpPr/>
          <p:nvPr/>
        </p:nvCxnSpPr>
        <p:spPr>
          <a:xfrm flipH="1" flipV="1">
            <a:off x="3894187" y="1607283"/>
            <a:ext cx="29592" cy="2507203"/>
          </a:xfrm>
          <a:prstGeom prst="line">
            <a:avLst/>
          </a:prstGeom>
          <a:ln w="57150" cmpd="sng">
            <a:solidFill>
              <a:srgbClr val="C4113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71700" y="1241311"/>
            <a:ext cx="14762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Opinber geiri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03800" y="1263573"/>
            <a:ext cx="11193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Einkageiri</a:t>
            </a:r>
          </a:p>
        </p:txBody>
      </p:sp>
      <p:sp>
        <p:nvSpPr>
          <p:cNvPr id="9" name="Oval 8"/>
          <p:cNvSpPr/>
          <p:nvPr/>
        </p:nvSpPr>
        <p:spPr>
          <a:xfrm>
            <a:off x="2840087" y="2172731"/>
            <a:ext cx="850900" cy="969764"/>
          </a:xfrm>
          <a:prstGeom prst="ellipse">
            <a:avLst/>
          </a:prstGeom>
          <a:noFill/>
          <a:ln w="28575" cmpd="sng">
            <a:solidFill>
              <a:srgbClr val="C4113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065081" y="1690937"/>
            <a:ext cx="1437386" cy="1283444"/>
          </a:xfrm>
          <a:prstGeom prst="ellipse">
            <a:avLst/>
          </a:prstGeom>
          <a:noFill/>
          <a:ln w="28575" cmpd="sng">
            <a:solidFill>
              <a:srgbClr val="C4113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719304" y="1593014"/>
            <a:ext cx="1008112" cy="1033636"/>
          </a:xfrm>
          <a:prstGeom prst="ellipse">
            <a:avLst/>
          </a:prstGeom>
          <a:noFill/>
          <a:ln w="28575" cmpd="sng">
            <a:solidFill>
              <a:srgbClr val="C4113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208139" y="5482729"/>
            <a:ext cx="54022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Heimildir: Embætti landlæknis (2015) og Sjúkratryggingar Íslands (2015)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49065" y="5950139"/>
            <a:ext cx="76881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Þróun samskipta innan opinbera geirans og einkageirans á Íslandi gefur til kynna</a:t>
            </a:r>
          </a:p>
          <a:p>
            <a:r>
              <a:rPr lang="en-US"/>
              <a:t> </a:t>
            </a:r>
            <a:r>
              <a:rPr lang="en-US">
                <a:solidFill>
                  <a:srgbClr val="FF0000"/>
                </a:solidFill>
              </a:rPr>
              <a:t>rekstrarlega einkavæðingu </a:t>
            </a:r>
            <a:r>
              <a:rPr lang="en-US"/>
              <a:t>heilbrigðisþjónustunnar.</a:t>
            </a:r>
          </a:p>
        </p:txBody>
      </p:sp>
    </p:spTree>
    <p:extLst>
      <p:ext uri="{BB962C8B-B14F-4D97-AF65-F5344CB8AC3E}">
        <p14:creationId xmlns:p14="http://schemas.microsoft.com/office/powerpoint/2010/main" val="1795384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9375" y="298355"/>
            <a:ext cx="8913813" cy="1234167"/>
          </a:xfrm>
        </p:spPr>
        <p:txBody>
          <a:bodyPr>
            <a:noAutofit/>
          </a:bodyPr>
          <a:lstStyle/>
          <a:p>
            <a:r>
              <a:rPr lang="en-US" sz="2600">
                <a:solidFill>
                  <a:srgbClr val="4F6228"/>
                </a:solidFill>
              </a:rPr>
              <a:t>Rekstrarleg einkavæðing í heilsugæslunni á Reykjavíkursvæðinu: </a:t>
            </a:r>
            <a:r>
              <a:rPr lang="en-US" sz="2600" b="1">
                <a:solidFill>
                  <a:srgbClr val="4F6228"/>
                </a:solidFill>
              </a:rPr>
              <a:t>Samskipti lækna og sjúklinga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82675" y="2170668"/>
            <a:ext cx="56864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Fjöldi heimsókna til heimilislækna í einkageiranum</a:t>
            </a:r>
          </a:p>
          <a:p>
            <a:r>
              <a:rPr lang="en-US"/>
              <a:t> og hjá hinu opinbera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2701765"/>
              </p:ext>
            </p:extLst>
          </p:nvPr>
        </p:nvGraphicFramePr>
        <p:xfrm>
          <a:off x="346075" y="1764268"/>
          <a:ext cx="8331200" cy="23469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82800"/>
                <a:gridCol w="2082800"/>
                <a:gridCol w="2082800"/>
                <a:gridCol w="2082800"/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2005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2008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2014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aseline="0"/>
                        <a:t>Fjöldi</a:t>
                      </a:r>
                    </a:p>
                    <a:p>
                      <a:r>
                        <a:rPr lang="en-US" sz="1500" baseline="0"/>
                        <a:t>samskipta        </a:t>
                      </a:r>
                      <a:r>
                        <a:rPr lang="en-US" baseline="0"/>
                        <a:t>%</a:t>
                      </a:r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aseline="0"/>
                        <a:t>Fjöldi</a:t>
                      </a:r>
                    </a:p>
                    <a:p>
                      <a:r>
                        <a:rPr lang="en-US" sz="1500" baseline="0"/>
                        <a:t>samskipta       </a:t>
                      </a:r>
                      <a:r>
                        <a:rPr lang="en-US"/>
                        <a:t>%</a:t>
                      </a:r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aseline="0"/>
                        <a:t>Fjöldi</a:t>
                      </a:r>
                    </a:p>
                    <a:p>
                      <a:r>
                        <a:rPr lang="en-US" sz="1500" baseline="0"/>
                        <a:t>samskipta      </a:t>
                      </a:r>
                      <a:r>
                        <a:rPr lang="en-US"/>
                        <a:t>%</a:t>
                      </a:r>
                      <a:endParaRPr lang="en-US" b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Opinber geiri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211.714      63,8</a:t>
                      </a:r>
                      <a:endParaRPr lang="en-US" b="1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232.182      64,2</a:t>
                      </a:r>
                      <a:endParaRPr lang="en-US" b="1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216.161      59,4</a:t>
                      </a:r>
                      <a:endParaRPr lang="en-US" b="1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Einkageiri *</a:t>
                      </a:r>
                    </a:p>
                    <a:p>
                      <a:endParaRPr lang="en-US"/>
                    </a:p>
                  </a:txBody>
                  <a:tcPr>
                    <a:lnB w="12700" cap="flat" cmpd="sng" algn="ctr">
                      <a:solidFill>
                        <a:srgbClr val="9BBB59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119.909      36,2</a:t>
                      </a:r>
                    </a:p>
                    <a:p>
                      <a:endParaRPr lang="en-US"/>
                    </a:p>
                  </a:txBody>
                  <a:tcPr>
                    <a:lnB w="12700" cap="flat" cmpd="sng" algn="ctr">
                      <a:solidFill>
                        <a:srgbClr val="9BBB59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129.334      35,8</a:t>
                      </a:r>
                    </a:p>
                    <a:p>
                      <a:endParaRPr lang="en-US"/>
                    </a:p>
                  </a:txBody>
                  <a:tcPr>
                    <a:lnB w="12700" cap="flat" cmpd="sng" algn="ctr">
                      <a:solidFill>
                        <a:srgbClr val="9BBB59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146.595      40,6</a:t>
                      </a:r>
                    </a:p>
                    <a:p>
                      <a:endParaRPr lang="en-US"/>
                    </a:p>
                  </a:txBody>
                  <a:tcPr>
                    <a:lnB w="12700" cap="flat" cmpd="sng" algn="ctr">
                      <a:solidFill>
                        <a:srgbClr val="9BBB59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Alls</a:t>
                      </a:r>
                    </a:p>
                  </a:txBody>
                  <a:tcPr>
                    <a:lnT w="12700" cap="flat" cmpd="sng" algn="ctr">
                      <a:solidFill>
                        <a:srgbClr val="9BBB59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331.623    100,0</a:t>
                      </a:r>
                    </a:p>
                  </a:txBody>
                  <a:tcPr>
                    <a:lnT w="12700" cap="flat" cmpd="sng" algn="ctr">
                      <a:solidFill>
                        <a:srgbClr val="9BBB59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361.516    100,0</a:t>
                      </a:r>
                    </a:p>
                  </a:txBody>
                  <a:tcPr>
                    <a:lnT w="12700" cap="flat" cmpd="sng" algn="ctr">
                      <a:solidFill>
                        <a:srgbClr val="9BBB59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363.756    100,0</a:t>
                      </a:r>
                    </a:p>
                  </a:txBody>
                  <a:tcPr>
                    <a:lnT w="12700" cap="flat" cmpd="sng" algn="ctr">
                      <a:solidFill>
                        <a:srgbClr val="9BBB59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07975" y="4103658"/>
            <a:ext cx="78998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* Einkageirinn í töflunni samanstendur af 2 einkereknum heilsugæslustöðvum (Salastöðin, Lágmúlastöðin)</a:t>
            </a:r>
          </a:p>
          <a:p>
            <a:r>
              <a:rPr lang="en-US" sz="1400"/>
              <a:t>  Læknavaktinni ehf. og fyrirtækjum sjálfstætt starfandi heimilislækna.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4175" y="4753966"/>
            <a:ext cx="8278228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SzPct val="130000"/>
              <a:buFont typeface="Arial"/>
              <a:buChar char="•"/>
            </a:pPr>
            <a:r>
              <a:rPr lang="en-US"/>
              <a:t>Eins og taflan sýnir hafa umsvif einkaaðila aukist verulega í heilsugæslunni</a:t>
            </a:r>
          </a:p>
          <a:p>
            <a:pPr>
              <a:buSzPct val="130000"/>
            </a:pPr>
            <a:r>
              <a:rPr lang="en-US"/>
              <a:t>     eftir efnahagshrunið 2008, meðan umsvif opinberra aðila hafa minnkað.</a:t>
            </a:r>
          </a:p>
          <a:p>
            <a:pPr marL="171450" indent="-171450">
              <a:buSzPct val="130000"/>
              <a:buFont typeface="Arial"/>
              <a:buChar char="•"/>
            </a:pPr>
            <a:endParaRPr lang="en-US" sz="1000"/>
          </a:p>
          <a:p>
            <a:pPr marL="285750" indent="-285750">
              <a:buSzPct val="130000"/>
              <a:buFont typeface="Arial"/>
              <a:buChar char="•"/>
            </a:pPr>
            <a:r>
              <a:rPr lang="en-US"/>
              <a:t>Nýr samningur um 2 nýjar einkareknar heilsugæslustöðvar á Reykjavíkursvæðinu, </a:t>
            </a:r>
          </a:p>
          <a:p>
            <a:pPr>
              <a:buSzPct val="130000"/>
            </a:pPr>
            <a:r>
              <a:rPr lang="en-US"/>
              <a:t>      munu væntanlega auka verulega rekstrarlega einkavæðingu innan heilsugæslunnar. </a:t>
            </a:r>
          </a:p>
        </p:txBody>
      </p:sp>
    </p:spTree>
    <p:extLst>
      <p:ext uri="{BB962C8B-B14F-4D97-AF65-F5344CB8AC3E}">
        <p14:creationId xmlns:p14="http://schemas.microsoft.com/office/powerpoint/2010/main" val="842178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17763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>
                <a:solidFill>
                  <a:srgbClr val="4F6228"/>
                </a:solidFill>
              </a:rPr>
              <a:t>Um heilbrigðiskerfi</a:t>
            </a:r>
          </a:p>
        </p:txBody>
      </p:sp>
    </p:spTree>
    <p:extLst>
      <p:ext uri="{BB962C8B-B14F-4D97-AF65-F5344CB8AC3E}">
        <p14:creationId xmlns:p14="http://schemas.microsoft.com/office/powerpoint/2010/main" val="501479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963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>
                <a:solidFill>
                  <a:srgbClr val="4F6228"/>
                </a:solidFill>
              </a:rPr>
              <a:t>Útgjöld heimilanna</a:t>
            </a:r>
          </a:p>
        </p:txBody>
      </p:sp>
    </p:spTree>
    <p:extLst>
      <p:ext uri="{BB962C8B-B14F-4D97-AF65-F5344CB8AC3E}">
        <p14:creationId xmlns:p14="http://schemas.microsoft.com/office/powerpoint/2010/main" val="2905160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76519" y="5794560"/>
            <a:ext cx="70232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Heimild: Rúnar Vilhjálmsson (2015): Landskönnunin Heilsa og lífshættir Íslendinga.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0581" y="927479"/>
            <a:ext cx="7585029" cy="4755148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100000">
                <a:srgbClr val="FFFFFF"/>
              </a:gs>
            </a:gsLst>
            <a:path path="circle">
              <a:fillToRect t="100000" r="100000"/>
            </a:path>
            <a:tileRect l="-100000" b="-100000"/>
          </a:gradFill>
        </p:spPr>
        <p:txBody>
          <a:bodyPr wrap="none" rtlCol="0">
            <a:spAutoFit/>
          </a:bodyPr>
          <a:lstStyle/>
          <a:p>
            <a:r>
              <a:rPr lang="en-US" sz="2200"/>
              <a:t>Hlutfall heilbrigðisútgjalda heimilis af ráðstöfunartekjum heimilis </a:t>
            </a:r>
          </a:p>
          <a:p>
            <a:r>
              <a:rPr lang="en-US" sz="2200"/>
              <a:t>á ári (meðalupphæðir í sviga):</a:t>
            </a:r>
          </a:p>
          <a:p>
            <a:endParaRPr lang="en-US" sz="1200"/>
          </a:p>
          <a:p>
            <a:r>
              <a:rPr lang="en-US"/>
              <a:t>						</a:t>
            </a:r>
            <a:r>
              <a:rPr lang="en-US" sz="2200"/>
              <a:t> %	(Þús. kr.)</a:t>
            </a:r>
          </a:p>
          <a:p>
            <a:endParaRPr lang="en-US" sz="500"/>
          </a:p>
          <a:p>
            <a:r>
              <a:rPr lang="en-US"/>
              <a:t>	</a:t>
            </a:r>
            <a:r>
              <a:rPr lang="en-US" b="1"/>
              <a:t>Allir</a:t>
            </a:r>
            <a:r>
              <a:rPr lang="en-US"/>
              <a:t>					</a:t>
            </a:r>
            <a:r>
              <a:rPr lang="en-US" b="1"/>
              <a:t>4,3	(145,5)</a:t>
            </a:r>
          </a:p>
          <a:p>
            <a:endParaRPr lang="en-US" sz="500"/>
          </a:p>
          <a:p>
            <a:r>
              <a:rPr lang="en-US"/>
              <a:t>	</a:t>
            </a:r>
            <a:r>
              <a:rPr lang="en-US" b="1"/>
              <a:t>Þeir sem hafa hærri</a:t>
            </a:r>
          </a:p>
          <a:p>
            <a:r>
              <a:rPr lang="en-US" b="1"/>
              <a:t>	heimilisútgjöld:</a:t>
            </a:r>
          </a:p>
          <a:p>
            <a:endParaRPr lang="en-US" sz="500" b="1"/>
          </a:p>
          <a:p>
            <a:r>
              <a:rPr lang="en-US"/>
              <a:t>	    Námsmenn			5,1	(137,0)</a:t>
            </a:r>
          </a:p>
          <a:p>
            <a:endParaRPr lang="en-US" sz="500"/>
          </a:p>
          <a:p>
            <a:r>
              <a:rPr lang="en-US"/>
              <a:t>	    Einst. utan vinnum.	6,7	(155,7)</a:t>
            </a:r>
          </a:p>
          <a:p>
            <a:endParaRPr lang="en-US" sz="500"/>
          </a:p>
          <a:p>
            <a:r>
              <a:rPr lang="en-US"/>
              <a:t>	    Atvinnulausir		5,9	(144,1)</a:t>
            </a:r>
          </a:p>
          <a:p>
            <a:endParaRPr lang="en-US" sz="500"/>
          </a:p>
          <a:p>
            <a:r>
              <a:rPr lang="en-US"/>
              <a:t>	    Lágtekjufólk</a:t>
            </a:r>
          </a:p>
          <a:p>
            <a:r>
              <a:rPr lang="en-US"/>
              <a:t>	     (&lt; 3,5 milj. á ári)		6,5	(128,0)</a:t>
            </a:r>
          </a:p>
          <a:p>
            <a:endParaRPr lang="en-US" sz="500"/>
          </a:p>
          <a:p>
            <a:r>
              <a:rPr lang="en-US"/>
              <a:t>	    Langveikir			4,9	(161,4)</a:t>
            </a:r>
          </a:p>
          <a:p>
            <a:endParaRPr lang="en-US" sz="500"/>
          </a:p>
          <a:p>
            <a:endParaRPr lang="en-US" sz="500"/>
          </a:p>
          <a:p>
            <a:r>
              <a:rPr lang="en-US"/>
              <a:t>	    Öryrkjar			9,4	(179,6)	</a:t>
            </a:r>
          </a:p>
        </p:txBody>
      </p:sp>
    </p:spTree>
    <p:extLst>
      <p:ext uri="{BB962C8B-B14F-4D97-AF65-F5344CB8AC3E}">
        <p14:creationId xmlns:p14="http://schemas.microsoft.com/office/powerpoint/2010/main" val="4263110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909608686"/>
              </p:ext>
            </p:extLst>
          </p:nvPr>
        </p:nvGraphicFramePr>
        <p:xfrm>
          <a:off x="1028700" y="1225455"/>
          <a:ext cx="6769100" cy="43040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06500" y="5449782"/>
            <a:ext cx="659586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/>
              <a:t>Heimild: Rúnar Vilhjálmsson (2015): Landskönnunin Heilsa og lífshættir Íslendinga.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6300" y="5911756"/>
            <a:ext cx="7337315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/>
              <a:t>Gríðarlegur munur er á útgjöldum sjúklinga vegna læknisþjónustu og lyfja eftir sjúkdómum. </a:t>
            </a:r>
          </a:p>
          <a:p>
            <a:r>
              <a:rPr lang="en-US" sz="1500"/>
              <a:t>Krabbameinssjúklingar hafa 2,5 sinnum hærri kostnað en húðsjúklingar og 3,4 sinnum hærri</a:t>
            </a:r>
          </a:p>
          <a:p>
            <a:r>
              <a:rPr lang="en-US" sz="1500"/>
              <a:t>kostnað en þeir sem ekki eru með krónískan sjúkdóm.</a:t>
            </a:r>
          </a:p>
        </p:txBody>
      </p:sp>
      <p:sp>
        <p:nvSpPr>
          <p:cNvPr id="7" name="Oval 6"/>
          <p:cNvSpPr/>
          <p:nvPr/>
        </p:nvSpPr>
        <p:spPr>
          <a:xfrm>
            <a:off x="2095500" y="1993900"/>
            <a:ext cx="1346200" cy="892944"/>
          </a:xfrm>
          <a:prstGeom prst="ellipse">
            <a:avLst/>
          </a:prstGeom>
          <a:noFill/>
          <a:ln>
            <a:solidFill>
              <a:srgbClr val="C4113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306246" y="3663213"/>
            <a:ext cx="192682" cy="601588"/>
          </a:xfrm>
          <a:prstGeom prst="rect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369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24274" y="2636827"/>
            <a:ext cx="6997595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400" dirty="0" err="1" smtClean="0">
                <a:solidFill>
                  <a:schemeClr val="accent3">
                    <a:lumMod val="50000"/>
                  </a:schemeClr>
                </a:solidFill>
              </a:rPr>
              <a:t>Notkunarmynstur læknisþjónustu</a:t>
            </a:r>
            <a:endParaRPr lang="en-US" sz="34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244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557835"/>
              </p:ext>
            </p:extLst>
          </p:nvPr>
        </p:nvGraphicFramePr>
        <p:xfrm>
          <a:off x="1635125" y="1825625"/>
          <a:ext cx="4873626" cy="36068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36813"/>
                <a:gridCol w="2436813"/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Hvar/hvernig</a:t>
                      </a:r>
                      <a:r>
                        <a:rPr lang="en-US" baseline="0"/>
                        <a:t> var þjónustan veitt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Gegnum síma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10,7%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Á læknastofu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23,7%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Á heilsugæslustöð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55,3%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Á göngudeild spítala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4,5%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Á slysadeild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2,3%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Á bráðamóttöku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3,5%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Húsvitjun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0,1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349375" y="964226"/>
            <a:ext cx="5914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4F6228"/>
                </a:solidFill>
              </a:rPr>
              <a:t>Hvar fengu Íslendingar læknisþjónustu síðast?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93260" y="5823262"/>
            <a:ext cx="659586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/>
              <a:t>Heimild: Rúnar Vilhjálmsson (2015): Landskönnunin Heilsa og lífshættir Íslendinga. </a:t>
            </a:r>
          </a:p>
        </p:txBody>
      </p:sp>
    </p:spTree>
    <p:extLst>
      <p:ext uri="{BB962C8B-B14F-4D97-AF65-F5344CB8AC3E}">
        <p14:creationId xmlns:p14="http://schemas.microsoft.com/office/powerpoint/2010/main" val="3383751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3064757"/>
              </p:ext>
            </p:extLst>
          </p:nvPr>
        </p:nvGraphicFramePr>
        <p:xfrm>
          <a:off x="2079625" y="1825625"/>
          <a:ext cx="4873626" cy="36068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36813"/>
                <a:gridCol w="2436813"/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Þjónustustaður sem </a:t>
                      </a:r>
                    </a:p>
                    <a:p>
                      <a:r>
                        <a:rPr lang="en-US"/>
                        <a:t>venjulega er leitað til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Læknastofa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7,5%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Heilsugæslustöð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85,7%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Göngudeild spítala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3,0%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Slysadeild spítala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1,0%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Bráðamóttaka spítala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0,9%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Annað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1,9%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03783" y="915340"/>
            <a:ext cx="6188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4F6228"/>
                </a:solidFill>
              </a:rPr>
              <a:t>Hvaða þjónustustað nota Íslendingar venjulega?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93260" y="5823262"/>
            <a:ext cx="659586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/>
              <a:t>Heimild: Rúnar Vilhjálmsson (2015): Landskönnunin Heilsa og lífshættir Íslendinga. </a:t>
            </a:r>
          </a:p>
        </p:txBody>
      </p:sp>
    </p:spTree>
    <p:extLst>
      <p:ext uri="{BB962C8B-B14F-4D97-AF65-F5344CB8AC3E}">
        <p14:creationId xmlns:p14="http://schemas.microsoft.com/office/powerpoint/2010/main" val="5777229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110103"/>
              </p:ext>
            </p:extLst>
          </p:nvPr>
        </p:nvGraphicFramePr>
        <p:xfrm>
          <a:off x="1571101" y="1766883"/>
          <a:ext cx="6096000" cy="37744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328064"/>
                <a:gridCol w="2767936"/>
              </a:tblGrid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000000"/>
                          </a:solidFill>
                        </a:rPr>
                        <a:t>Í heild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000000"/>
                          </a:solidFill>
                        </a:rPr>
                        <a:t>7,5%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u="none"/>
                        <a:t>Hæst hlutfall sem notar</a:t>
                      </a:r>
                      <a:r>
                        <a:rPr lang="en-US" b="1" u="none" baseline="0"/>
                        <a:t> lækna-</a:t>
                      </a:r>
                      <a:endParaRPr lang="en-US" b="1" u="none"/>
                    </a:p>
                    <a:p>
                      <a:pPr algn="l"/>
                      <a:r>
                        <a:rPr lang="en-US" b="1" u="none"/>
                        <a:t> stofu venjulega meðal…</a:t>
                      </a:r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  </a:t>
                      </a:r>
                      <a:r>
                        <a:rPr lang="en-US" baseline="0"/>
                        <a:t>  </a:t>
                      </a:r>
                      <a:r>
                        <a:rPr lang="en-US"/>
                        <a:t>   Eldra</a:t>
                      </a:r>
                      <a:r>
                        <a:rPr lang="en-US" baseline="0"/>
                        <a:t> fólks (65 ára og eldri)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FF0000"/>
                          </a:solidFill>
                        </a:rPr>
                        <a:t>20,2%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       Lágtekjufólks (&lt; 4 milj.fj.tekj.)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11,0%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       Einstakl. utan vinnumarkaðar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10,2%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       Íbúa á Reykjavíkursvæðinu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10,7%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       Sjúklinga með fjölkvilla </a:t>
                      </a:r>
                    </a:p>
                    <a:p>
                      <a:r>
                        <a:rPr lang="en-US"/>
                        <a:t>       (3 eða fleiri)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12,9%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       Einstaklingar með líkamlega  </a:t>
                      </a:r>
                    </a:p>
                    <a:p>
                      <a:r>
                        <a:rPr lang="en-US"/>
                        <a:t>       fötlun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  <a:p>
                      <a:r>
                        <a:rPr lang="en-US"/>
                        <a:t>11,9%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20697" y="541440"/>
            <a:ext cx="69199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4F6228"/>
                </a:solidFill>
              </a:rPr>
              <a:t>Íslendingar sem nota </a:t>
            </a:r>
            <a:r>
              <a:rPr lang="en-US" sz="2400" b="1">
                <a:solidFill>
                  <a:srgbClr val="4F6228"/>
                </a:solidFill>
              </a:rPr>
              <a:t>starfsstofu sérfræðings </a:t>
            </a:r>
            <a:r>
              <a:rPr lang="en-US" sz="2400">
                <a:solidFill>
                  <a:srgbClr val="4F6228"/>
                </a:solidFill>
              </a:rPr>
              <a:t>sem sinn</a:t>
            </a:r>
          </a:p>
          <a:p>
            <a:r>
              <a:rPr lang="en-US" sz="2400">
                <a:solidFill>
                  <a:srgbClr val="4F6228"/>
                </a:solidFill>
              </a:rPr>
              <a:t> “venjulega” þjónustustað í heilbrigðiskerfinu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93260" y="5823262"/>
            <a:ext cx="659586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/>
              <a:t>Heimild: Rúnar Vilhjálmsson (2015): Landskönnunin Heilsa og lífshættir Íslendinga. </a:t>
            </a:r>
          </a:p>
        </p:txBody>
      </p:sp>
    </p:spTree>
    <p:extLst>
      <p:ext uri="{BB962C8B-B14F-4D97-AF65-F5344CB8AC3E}">
        <p14:creationId xmlns:p14="http://schemas.microsoft.com/office/powerpoint/2010/main" val="1511601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50059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>
                <a:solidFill>
                  <a:schemeClr val="accent3">
                    <a:lumMod val="50000"/>
                  </a:schemeClr>
                </a:solidFill>
              </a:rPr>
              <a:t>Frestun læknisþjónustu</a:t>
            </a:r>
          </a:p>
        </p:txBody>
      </p:sp>
    </p:spTree>
    <p:extLst>
      <p:ext uri="{BB962C8B-B14F-4D97-AF65-F5344CB8AC3E}">
        <p14:creationId xmlns:p14="http://schemas.microsoft.com/office/powerpoint/2010/main" val="2634357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reen Shot 2015-09-28 at 09.58.2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472" y="2524419"/>
            <a:ext cx="7749377" cy="252572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43325" y="1525524"/>
            <a:ext cx="990406" cy="28007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200" dirty="0" err="1">
                <a:latin typeface="Times New Roman"/>
                <a:cs typeface="Times New Roman"/>
              </a:rPr>
              <a:t>    </a:t>
            </a:r>
          </a:p>
          <a:p>
            <a:endParaRPr lang="en-US" sz="2200" dirty="0" err="1">
              <a:latin typeface="Times New Roman"/>
              <a:cs typeface="Times New Roman"/>
            </a:endParaRPr>
          </a:p>
          <a:p>
            <a:endParaRPr lang="en-US" sz="2200" dirty="0" err="1">
              <a:latin typeface="Times New Roman"/>
              <a:cs typeface="Times New Roman"/>
            </a:endParaRPr>
          </a:p>
          <a:p>
            <a:endParaRPr lang="en-US" sz="2200" dirty="0" err="1">
              <a:latin typeface="Times New Roman"/>
              <a:cs typeface="Times New Roman"/>
            </a:endParaRPr>
          </a:p>
          <a:p>
            <a:endParaRPr lang="en-US" sz="2200" dirty="0" err="1">
              <a:latin typeface="Times New Roman"/>
              <a:cs typeface="Times New Roman"/>
            </a:endParaRPr>
          </a:p>
          <a:p>
            <a:endParaRPr lang="en-US" sz="2200" dirty="0" err="1">
              <a:latin typeface="Times New Roman"/>
              <a:cs typeface="Times New Roman"/>
            </a:endParaRPr>
          </a:p>
          <a:p>
            <a:endParaRPr lang="en-US" sz="2200" dirty="0" err="1">
              <a:latin typeface="Times New Roman"/>
              <a:cs typeface="Times New Roman"/>
            </a:endParaRPr>
          </a:p>
          <a:p>
            <a:r>
              <a:rPr lang="en-US" sz="2200" dirty="0" err="1">
                <a:latin typeface="Times New Roman"/>
                <a:cs typeface="Times New Roman"/>
              </a:rPr>
              <a:t>   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endParaRPr lang="en-US" sz="2200" dirty="0">
              <a:latin typeface="Times New Roman"/>
              <a:cs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3954611"/>
            <a:ext cx="9055100" cy="125366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200" dirty="0">
              <a:latin typeface="Times New Roman"/>
              <a:cs typeface="Times New Roman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89273" y="4093198"/>
            <a:ext cx="5893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Heimildir: Landskannanir Rúnars Vilhjálmssonar 1998, 2006 og 2015.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28542" y="394961"/>
            <a:ext cx="8913813" cy="1093578"/>
          </a:xfrm>
        </p:spPr>
        <p:txBody>
          <a:bodyPr>
            <a:noAutofit/>
          </a:bodyPr>
          <a:lstStyle/>
          <a:p>
            <a:r>
              <a:rPr lang="en-US" sz="2800">
                <a:solidFill>
                  <a:srgbClr val="4F6228"/>
                </a:solidFill>
              </a:rPr>
              <a:t>Frestun læknisþjónustu 1998-2015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233731" y="2912033"/>
            <a:ext cx="6834118" cy="1"/>
          </a:xfrm>
          <a:prstGeom prst="line">
            <a:avLst/>
          </a:prstGeom>
          <a:ln w="38100" cmpd="sng"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1231251" y="3962853"/>
            <a:ext cx="6834118" cy="1"/>
          </a:xfrm>
          <a:prstGeom prst="line">
            <a:avLst/>
          </a:prstGeom>
          <a:ln w="38100" cmpd="sng"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8625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316" y="206375"/>
            <a:ext cx="8502707" cy="109817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600">
                <a:solidFill>
                  <a:srgbClr val="4F6228"/>
                </a:solidFill>
              </a:rPr>
              <a:t>Uppgefnar ástæður frestunar læknisþjónustu</a:t>
            </a:r>
            <a:br>
              <a:rPr lang="en-US" sz="2600">
                <a:solidFill>
                  <a:srgbClr val="4F6228"/>
                </a:solidFill>
              </a:rPr>
            </a:br>
            <a:r>
              <a:rPr lang="en-US" sz="2600">
                <a:solidFill>
                  <a:srgbClr val="4F6228"/>
                </a:solidFill>
              </a:rPr>
              <a:t>(5 af algengustu ástæðunum)</a:t>
            </a:r>
            <a:r>
              <a:rPr lang="en-US" sz="2600" baseline="30000">
                <a:solidFill>
                  <a:srgbClr val="4F6228"/>
                </a:solidFill>
              </a:rPr>
              <a:t>1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371068"/>
              </p:ext>
            </p:extLst>
          </p:nvPr>
        </p:nvGraphicFramePr>
        <p:xfrm>
          <a:off x="1553545" y="1628010"/>
          <a:ext cx="6290482" cy="413700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307350"/>
                <a:gridCol w="1478367"/>
                <a:gridCol w="1504765"/>
              </a:tblGrid>
              <a:tr h="40387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1998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2015</a:t>
                      </a:r>
                    </a:p>
                  </a:txBody>
                  <a:tcPr/>
                </a:tc>
              </a:tr>
              <a:tr h="40387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3872">
                <a:tc>
                  <a:txBody>
                    <a:bodyPr/>
                    <a:lstStyle/>
                    <a:p>
                      <a:r>
                        <a:rPr lang="en-US"/>
                        <a:t>Of upptekin/n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44,6%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47,8%</a:t>
                      </a:r>
                    </a:p>
                  </a:txBody>
                  <a:tcPr/>
                </a:tc>
              </a:tr>
              <a:tr h="697094">
                <a:tc>
                  <a:txBody>
                    <a:bodyPr/>
                    <a:lstStyle/>
                    <a:p>
                      <a:r>
                        <a:rPr lang="en-US"/>
                        <a:t>Taldi að ferð til læknis myndi ekki gera mikið gagn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  <a:p>
                      <a:r>
                        <a:rPr lang="en-US"/>
                        <a:t>33,0%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  <a:p>
                      <a:r>
                        <a:rPr lang="en-US">
                          <a:solidFill>
                            <a:srgbClr val="FF0000"/>
                          </a:solidFill>
                        </a:rPr>
                        <a:t>44,9%</a:t>
                      </a:r>
                    </a:p>
                  </a:txBody>
                  <a:tcPr/>
                </a:tc>
              </a:tr>
              <a:tr h="403872">
                <a:tc>
                  <a:txBody>
                    <a:bodyPr/>
                    <a:lstStyle/>
                    <a:p>
                      <a:r>
                        <a:rPr lang="en-US"/>
                        <a:t>Kostnaður þjónustunnar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30,5%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FF0000"/>
                          </a:solidFill>
                        </a:rPr>
                        <a:t>41,4%</a:t>
                      </a:r>
                    </a:p>
                  </a:txBody>
                  <a:tcPr/>
                </a:tc>
              </a:tr>
              <a:tr h="697094">
                <a:tc>
                  <a:txBody>
                    <a:bodyPr/>
                    <a:lstStyle/>
                    <a:p>
                      <a:r>
                        <a:rPr lang="en-US"/>
                        <a:t>Fannst of tímafrekt að fara til læknis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  <a:p>
                      <a:r>
                        <a:rPr lang="en-US"/>
                        <a:t>25,1%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  <a:p>
                      <a:r>
                        <a:rPr lang="en-US"/>
                        <a:t>29,6%</a:t>
                      </a:r>
                    </a:p>
                  </a:txBody>
                  <a:tcPr/>
                </a:tc>
              </a:tr>
              <a:tr h="697094">
                <a:tc>
                  <a:txBody>
                    <a:bodyPr/>
                    <a:lstStyle/>
                    <a:p>
                      <a:r>
                        <a:rPr lang="en-US"/>
                        <a:t>Vissi ekki til hvaða læknis ætti að leita</a:t>
                      </a:r>
                    </a:p>
                  </a:txBody>
                  <a:tcPr>
                    <a:lnB w="12700" cap="flat" cmpd="sng" algn="ctr">
                      <a:solidFill>
                        <a:srgbClr val="9BBB59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  <a:p>
                      <a:r>
                        <a:rPr lang="en-US"/>
                        <a:t>10,3%</a:t>
                      </a:r>
                    </a:p>
                  </a:txBody>
                  <a:tcPr>
                    <a:lnB w="12700" cap="flat" cmpd="sng" algn="ctr">
                      <a:solidFill>
                        <a:srgbClr val="9BBB59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  <a:p>
                      <a:r>
                        <a:rPr lang="en-US">
                          <a:solidFill>
                            <a:srgbClr val="FF0000"/>
                          </a:solidFill>
                        </a:rPr>
                        <a:t>22,5%</a:t>
                      </a:r>
                    </a:p>
                  </a:txBody>
                  <a:tcPr>
                    <a:lnB w="12700" cap="flat" cmpd="sng" algn="ctr">
                      <a:solidFill>
                        <a:srgbClr val="9BBB59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872">
                <a:tc gridSpan="3">
                  <a:txBody>
                    <a:bodyPr/>
                    <a:lstStyle/>
                    <a:p>
                      <a:endParaRPr lang="en-US" sz="700" baseline="30000"/>
                    </a:p>
                    <a:p>
                      <a:r>
                        <a:rPr lang="en-US" sz="1600" baseline="30000"/>
                        <a:t>1</a:t>
                      </a:r>
                      <a:r>
                        <a:rPr lang="en-US" sz="1600"/>
                        <a:t> Svarendur gátu nefnt fleiri en 1 ástæðu fyrir frestun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9BBB59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393917" y="6031973"/>
            <a:ext cx="659586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/>
              <a:t>Heimild: Rúnar Vilhjálmsson (2015): Landskönnunin Heilsa og lífshættir Íslendinga. </a:t>
            </a:r>
          </a:p>
        </p:txBody>
      </p:sp>
    </p:spTree>
    <p:extLst>
      <p:ext uri="{BB962C8B-B14F-4D97-AF65-F5344CB8AC3E}">
        <p14:creationId xmlns:p14="http://schemas.microsoft.com/office/powerpoint/2010/main" val="1865082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034315"/>
              </p:ext>
            </p:extLst>
          </p:nvPr>
        </p:nvGraphicFramePr>
        <p:xfrm>
          <a:off x="1143001" y="1397000"/>
          <a:ext cx="7619998" cy="380999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270124"/>
                <a:gridCol w="1778000"/>
                <a:gridCol w="1841500"/>
                <a:gridCol w="1730374"/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/>
                        <a:t>Aðgengi að þjónustu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/>
                        <a:t>Hlutfallslegur</a:t>
                      </a:r>
                      <a:r>
                        <a:rPr lang="en-US" sz="2200" baseline="0"/>
                        <a:t> k</a:t>
                      </a:r>
                      <a:r>
                        <a:rPr lang="en-US" sz="2200"/>
                        <a:t>ostnaður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/>
                        <a:t>Lýðheilsa</a:t>
                      </a:r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Félagslegt heilbrigðiskerfi (Norðurlönd, Bretl.)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  <a:p>
                      <a:r>
                        <a:rPr lang="en-US"/>
                        <a:t>Best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  <a:p>
                      <a:r>
                        <a:rPr lang="en-US"/>
                        <a:t>Lægstur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  <a:p>
                      <a:r>
                        <a:rPr lang="en-US"/>
                        <a:t>Best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Blandað rekstrarkerfi (skyldutryggingakerfi)</a:t>
                      </a:r>
                    </a:p>
                    <a:p>
                      <a:r>
                        <a:rPr lang="en-US"/>
                        <a:t>(V.-Evrópa)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  <a:p>
                      <a:r>
                        <a:rPr lang="en-US"/>
                        <a:t>Næst best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  <a:p>
                      <a:r>
                        <a:rPr lang="en-US"/>
                        <a:t>Næst lægstur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  <a:p>
                      <a:r>
                        <a:rPr lang="en-US"/>
                        <a:t>Næst best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  <a:p>
                      <a:r>
                        <a:rPr lang="en-US"/>
                        <a:t>Einkarekstrarkerfi</a:t>
                      </a:r>
                    </a:p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  <a:p>
                      <a:r>
                        <a:rPr lang="en-US"/>
                        <a:t>Lakast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  <a:p>
                      <a:r>
                        <a:rPr lang="en-US"/>
                        <a:t>Hæstur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  <a:p>
                      <a:r>
                        <a:rPr lang="en-US"/>
                        <a:t>Lökust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07811" y="5492750"/>
            <a:ext cx="62071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(Anderson og Hussey, 2001; Cockerham, 2010; Elola og fl., 1995; </a:t>
            </a:r>
          </a:p>
          <a:p>
            <a:r>
              <a:rPr lang="en-US"/>
              <a:t>Dahlgren, 2014; OECD, 2016)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86298" y="587312"/>
            <a:ext cx="435589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err="1" smtClean="0">
                <a:solidFill>
                  <a:srgbClr val="4F6228"/>
                </a:solidFill>
              </a:rPr>
              <a:t>Árangur</a:t>
            </a:r>
            <a:r>
              <a:rPr lang="en-US" sz="2600" dirty="0" smtClean="0">
                <a:solidFill>
                  <a:srgbClr val="4F6228"/>
                </a:solidFill>
              </a:rPr>
              <a:t> </a:t>
            </a:r>
            <a:r>
              <a:rPr lang="en-US" sz="2600" dirty="0" err="1" smtClean="0">
                <a:solidFill>
                  <a:srgbClr val="4F6228"/>
                </a:solidFill>
              </a:rPr>
              <a:t>ólíkra</a:t>
            </a:r>
            <a:r>
              <a:rPr lang="en-US" sz="2600" dirty="0" smtClean="0">
                <a:solidFill>
                  <a:srgbClr val="4F6228"/>
                </a:solidFill>
              </a:rPr>
              <a:t>  </a:t>
            </a:r>
            <a:r>
              <a:rPr lang="en-US" sz="2600" dirty="0" err="1" smtClean="0">
                <a:solidFill>
                  <a:srgbClr val="4F6228"/>
                </a:solidFill>
              </a:rPr>
              <a:t>heilbrigðiskerfa</a:t>
            </a:r>
            <a:endParaRPr lang="en-US" sz="2600" dirty="0">
              <a:solidFill>
                <a:srgbClr val="4F62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726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16200000">
            <a:off x="4973869" y="3237494"/>
            <a:ext cx="659586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/>
              <a:t>Heimild: Rúnar Vilhjálmsson (2015): Landskönnunin Heilsa og lífshættir Íslendinga.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18605" y="147799"/>
            <a:ext cx="6441499" cy="6574108"/>
          </a:xfrm>
          <a:prstGeom prst="rect">
            <a:avLst/>
          </a:prstGeom>
          <a:gradFill flip="none" rotWithShape="1">
            <a:gsLst>
              <a:gs pos="57000">
                <a:schemeClr val="accent3">
                  <a:lumMod val="60000"/>
                  <a:lumOff val="40000"/>
                </a:schemeClr>
              </a:gs>
              <a:gs pos="100000">
                <a:srgbClr val="FFFFFF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200"/>
              <a:t>Frestun læknisþjónustu sem þörf var fyrir sl. 6 mánuði:</a:t>
            </a:r>
          </a:p>
          <a:p>
            <a:r>
              <a:rPr lang="en-US"/>
              <a:t>						 %	</a:t>
            </a:r>
            <a:endParaRPr lang="en-US" sz="500"/>
          </a:p>
          <a:p>
            <a:r>
              <a:rPr lang="en-US"/>
              <a:t>	</a:t>
            </a:r>
            <a:r>
              <a:rPr lang="en-US" b="1"/>
              <a:t>Allir</a:t>
            </a:r>
            <a:r>
              <a:rPr lang="en-US"/>
              <a:t>					</a:t>
            </a:r>
            <a:r>
              <a:rPr lang="en-US" b="1"/>
              <a:t>21,8	</a:t>
            </a:r>
            <a:endParaRPr lang="en-US" sz="500"/>
          </a:p>
          <a:p>
            <a:r>
              <a:rPr lang="en-US"/>
              <a:t>	</a:t>
            </a:r>
            <a:r>
              <a:rPr lang="en-US" b="1"/>
              <a:t>Þeir sem fresta oftar</a:t>
            </a:r>
          </a:p>
          <a:p>
            <a:r>
              <a:rPr lang="en-US" b="1"/>
              <a:t>	en aðrir:</a:t>
            </a:r>
          </a:p>
          <a:p>
            <a:endParaRPr lang="en-US" sz="500" b="1"/>
          </a:p>
          <a:p>
            <a:r>
              <a:rPr lang="en-US"/>
              <a:t>	    Yngri fullorðnir</a:t>
            </a:r>
          </a:p>
          <a:p>
            <a:r>
              <a:rPr lang="en-US"/>
              <a:t>	     (18-44 ára)			26,5	</a:t>
            </a:r>
            <a:endParaRPr lang="en-US" sz="500"/>
          </a:p>
          <a:p>
            <a:r>
              <a:rPr lang="en-US" sz="500"/>
              <a:t>	   </a:t>
            </a:r>
          </a:p>
          <a:p>
            <a:r>
              <a:rPr lang="en-US"/>
              <a:t>             Konur				25,2</a:t>
            </a:r>
          </a:p>
          <a:p>
            <a:endParaRPr lang="en-US" sz="500"/>
          </a:p>
          <a:p>
            <a:r>
              <a:rPr lang="en-US"/>
              <a:t>	    Lágtekjufólk			32,3</a:t>
            </a:r>
          </a:p>
          <a:p>
            <a:r>
              <a:rPr lang="en-US"/>
              <a:t>	   </a:t>
            </a:r>
            <a:r>
              <a:rPr lang="en-US" sz="1600"/>
              <a:t> (&lt;4 milj. í fjölsk.tekjur)	</a:t>
            </a:r>
          </a:p>
          <a:p>
            <a:r>
              <a:rPr lang="en-US" sz="500"/>
              <a:t>	    </a:t>
            </a:r>
          </a:p>
          <a:p>
            <a:pPr>
              <a:lnSpc>
                <a:spcPct val="120000"/>
              </a:lnSpc>
            </a:pPr>
            <a:r>
              <a:rPr lang="en-US"/>
              <a:t>	    Einhleypir			27,0</a:t>
            </a:r>
          </a:p>
          <a:p>
            <a:endParaRPr lang="en-US" sz="500"/>
          </a:p>
          <a:p>
            <a:pPr>
              <a:lnSpc>
                <a:spcPct val="80000"/>
              </a:lnSpc>
            </a:pPr>
            <a:r>
              <a:rPr lang="en-US"/>
              <a:t>	    Einst. utan vinnu-</a:t>
            </a:r>
          </a:p>
          <a:p>
            <a:pPr>
              <a:lnSpc>
                <a:spcPct val="80000"/>
              </a:lnSpc>
            </a:pPr>
            <a:r>
              <a:rPr lang="en-US"/>
              <a:t>	    markaðar			29,3	</a:t>
            </a:r>
            <a:endParaRPr lang="en-US" sz="500"/>
          </a:p>
          <a:p>
            <a:pPr>
              <a:lnSpc>
                <a:spcPct val="80000"/>
              </a:lnSpc>
            </a:pPr>
            <a:endParaRPr lang="en-US" sz="500"/>
          </a:p>
          <a:p>
            <a:r>
              <a:rPr lang="en-US"/>
              <a:t>	    Einst. með langveikt</a:t>
            </a:r>
          </a:p>
          <a:p>
            <a:pPr>
              <a:lnSpc>
                <a:spcPct val="80000"/>
              </a:lnSpc>
            </a:pPr>
            <a:r>
              <a:rPr lang="en-US"/>
              <a:t>	    barn á heimili		36,0	</a:t>
            </a:r>
            <a:endParaRPr lang="en-US" sz="500"/>
          </a:p>
          <a:p>
            <a:pPr>
              <a:lnSpc>
                <a:spcPct val="130000"/>
              </a:lnSpc>
            </a:pPr>
            <a:r>
              <a:rPr lang="en-US"/>
              <a:t>	    Langveikir			26,6</a:t>
            </a:r>
          </a:p>
          <a:p>
            <a:endParaRPr lang="en-US" sz="500"/>
          </a:p>
          <a:p>
            <a:r>
              <a:rPr lang="en-US"/>
              <a:t>	    Öryrkjar			34,7	</a:t>
            </a:r>
          </a:p>
          <a:p>
            <a:r>
              <a:rPr lang="en-US" sz="500"/>
              <a:t>    </a:t>
            </a:r>
          </a:p>
          <a:p>
            <a:r>
              <a:rPr lang="en-US"/>
              <a:t>	    Fara venjulega á</a:t>
            </a:r>
          </a:p>
          <a:p>
            <a:pPr>
              <a:lnSpc>
                <a:spcPct val="80000"/>
              </a:lnSpc>
            </a:pPr>
            <a:r>
              <a:rPr lang="en-US"/>
              <a:t>	    slysadeild			35,3</a:t>
            </a:r>
          </a:p>
          <a:p>
            <a:endParaRPr lang="en-US" sz="500"/>
          </a:p>
          <a:p>
            <a:r>
              <a:rPr lang="en-US"/>
              <a:t>	    Fara venjulega á </a:t>
            </a:r>
          </a:p>
          <a:p>
            <a:pPr>
              <a:lnSpc>
                <a:spcPct val="80000"/>
              </a:lnSpc>
            </a:pPr>
            <a:r>
              <a:rPr lang="en-US"/>
              <a:t>	    bráðamóttöku		50,0			    </a:t>
            </a:r>
          </a:p>
        </p:txBody>
      </p:sp>
    </p:spTree>
    <p:extLst>
      <p:ext uri="{BB962C8B-B14F-4D97-AF65-F5344CB8AC3E}">
        <p14:creationId xmlns:p14="http://schemas.microsoft.com/office/powerpoint/2010/main" val="3573098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7625" y="222249"/>
            <a:ext cx="8913813" cy="676181"/>
          </a:xfrm>
        </p:spPr>
        <p:txBody>
          <a:bodyPr>
            <a:noAutofit/>
          </a:bodyPr>
          <a:lstStyle/>
          <a:p>
            <a:r>
              <a:rPr lang="en-US" sz="2800" dirty="0" err="1" smtClean="0">
                <a:solidFill>
                  <a:srgbClr val="4F6228"/>
                </a:solidFill>
              </a:rPr>
              <a:t>Útgjöld</a:t>
            </a:r>
            <a:r>
              <a:rPr lang="en-US" sz="2800" dirty="0" smtClean="0">
                <a:solidFill>
                  <a:srgbClr val="4F6228"/>
                </a:solidFill>
              </a:rPr>
              <a:t> </a:t>
            </a:r>
            <a:r>
              <a:rPr lang="en-US" sz="2800" dirty="0" err="1" smtClean="0">
                <a:solidFill>
                  <a:srgbClr val="4F6228"/>
                </a:solidFill>
              </a:rPr>
              <a:t>og</a:t>
            </a:r>
            <a:r>
              <a:rPr lang="en-US" sz="2800" dirty="0" smtClean="0">
                <a:solidFill>
                  <a:srgbClr val="4F6228"/>
                </a:solidFill>
              </a:rPr>
              <a:t> </a:t>
            </a:r>
            <a:r>
              <a:rPr lang="en-US" sz="2800" dirty="0" err="1" smtClean="0">
                <a:solidFill>
                  <a:srgbClr val="4F6228"/>
                </a:solidFill>
              </a:rPr>
              <a:t>frestun</a:t>
            </a:r>
            <a:r>
              <a:rPr lang="en-US" sz="2800" dirty="0" smtClean="0">
                <a:solidFill>
                  <a:srgbClr val="4F6228"/>
                </a:solidFill>
              </a:rPr>
              <a:t> </a:t>
            </a:r>
            <a:r>
              <a:rPr lang="en-US" sz="2800" dirty="0" err="1" smtClean="0">
                <a:solidFill>
                  <a:srgbClr val="4F6228"/>
                </a:solidFill>
              </a:rPr>
              <a:t>læknisþjónustu</a:t>
            </a:r>
            <a:endParaRPr lang="en-US" sz="2800" dirty="0">
              <a:solidFill>
                <a:srgbClr val="4F6228"/>
              </a:solidFill>
            </a:endParaRPr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5947444"/>
              </p:ext>
            </p:extLst>
          </p:nvPr>
        </p:nvGraphicFramePr>
        <p:xfrm>
          <a:off x="228601" y="1374775"/>
          <a:ext cx="8685212" cy="3124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76399"/>
                <a:gridCol w="1333500"/>
                <a:gridCol w="1422400"/>
                <a:gridCol w="1435100"/>
                <a:gridCol w="1435100"/>
                <a:gridCol w="1382713"/>
              </a:tblGrid>
              <a:tr h="401003">
                <a:tc gridSpan="6">
                  <a:txBody>
                    <a:bodyPr/>
                    <a:lstStyle/>
                    <a:p>
                      <a:r>
                        <a:rPr lang="en-US" sz="2000" dirty="0" err="1" smtClean="0"/>
                        <a:t>Frestun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læknisþjónustu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eftir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útgjöldum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einstaklinga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vegna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læknisþjónustu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og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lyfja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Útgjöld</a:t>
                      </a:r>
                      <a:r>
                        <a:rPr lang="en-US" dirty="0" smtClean="0"/>
                        <a:t> 2014 </a:t>
                      </a:r>
                      <a:r>
                        <a:rPr lang="en-US" baseline="0" dirty="0" err="1" smtClean="0"/>
                        <a:t>vegna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læknisþjónustu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og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lyfja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0-11.900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12.000-24.900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25.000-44.900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45.000-73.500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74.000+</a:t>
                      </a:r>
                      <a:endParaRPr lang="en-US" sz="1500" dirty="0"/>
                    </a:p>
                  </a:txBody>
                  <a:tcPr/>
                </a:tc>
              </a:tr>
              <a:tr h="111252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Hlutfall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sem</a:t>
                      </a:r>
                      <a:r>
                        <a:rPr lang="en-US" sz="1600" dirty="0" smtClean="0"/>
                        <a:t> </a:t>
                      </a:r>
                    </a:p>
                    <a:p>
                      <a:r>
                        <a:rPr lang="en-US" sz="1600" dirty="0" err="1" smtClean="0"/>
                        <a:t>hefur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frestað</a:t>
                      </a:r>
                      <a:endParaRPr lang="en-US" sz="1600" dirty="0"/>
                    </a:p>
                    <a:p>
                      <a:r>
                        <a:rPr lang="en-US" sz="1600" dirty="0" err="1" smtClean="0"/>
                        <a:t>læknisþjónustu</a:t>
                      </a:r>
                      <a:r>
                        <a:rPr lang="en-US" sz="1600" baseline="0" dirty="0" smtClean="0"/>
                        <a:t> s</a:t>
                      </a:r>
                      <a:r>
                        <a:rPr lang="en-US" sz="1600" dirty="0" smtClean="0"/>
                        <a:t>l.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6 </a:t>
                      </a:r>
                      <a:r>
                        <a:rPr lang="en-US" sz="1600" dirty="0" err="1" smtClean="0"/>
                        <a:t>mánuði</a:t>
                      </a:r>
                      <a:endParaRPr lang="en-US" sz="1600" dirty="0" smtClean="0"/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13,6%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17,2%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21,8%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28,2%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28,8%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10867" y="1707635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b="1" dirty="0">
                <a:solidFill>
                  <a:srgbClr val="FFFFFF"/>
                </a:solidFill>
              </a:rPr>
              <a:t> </a:t>
            </a:r>
            <a:endParaRPr lang="en-US" dirty="0">
              <a:latin typeface="Arial"/>
            </a:endParaRPr>
          </a:p>
        </p:txBody>
      </p:sp>
      <p:sp>
        <p:nvSpPr>
          <p:cNvPr id="7" name="Oval 6"/>
          <p:cNvSpPr/>
          <p:nvPr/>
        </p:nvSpPr>
        <p:spPr>
          <a:xfrm>
            <a:off x="4851400" y="3025775"/>
            <a:ext cx="3873500" cy="1043102"/>
          </a:xfrm>
          <a:prstGeom prst="ellipse">
            <a:avLst/>
          </a:prstGeom>
          <a:noFill/>
          <a:ln w="38100" cmpd="sng">
            <a:solidFill>
              <a:srgbClr val="C4113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77799" y="5165725"/>
            <a:ext cx="86868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Taflan að ofan sýnir að frestun læknisþjónustu er ekki bundin við þá sem</a:t>
            </a:r>
          </a:p>
          <a:p>
            <a:r>
              <a:rPr lang="en-US"/>
              <a:t>hafa hæstan kostnað vegna læknisþjónustu og lyfja. </a:t>
            </a:r>
            <a:r>
              <a:rPr lang="en-US" b="1"/>
              <a:t>Frestun er þegar komin</a:t>
            </a:r>
          </a:p>
          <a:p>
            <a:r>
              <a:rPr lang="en-US" b="1"/>
              <a:t>á hátt stig hjá þeim sem eru í mið-útgjaldahóp og greiða 25-44,9 þús. </a:t>
            </a:r>
            <a:r>
              <a:rPr lang="en-US"/>
              <a:t>vegna læknisþjónutu og lyfja á ári. Frá og með 45 þús. kr. útgjöldum fer frestunin á enn hærra stig.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5900" y="4524375"/>
            <a:ext cx="61684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Heimild: Rúnar Vilhjálmsson (2015): Landskönnunin Heilsa og lífshættir Íslendinga. </a:t>
            </a:r>
          </a:p>
        </p:txBody>
      </p:sp>
    </p:spTree>
    <p:extLst>
      <p:ext uri="{BB962C8B-B14F-4D97-AF65-F5344CB8AC3E}">
        <p14:creationId xmlns:p14="http://schemas.microsoft.com/office/powerpoint/2010/main" val="4662847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1837" y="116768"/>
            <a:ext cx="8665438" cy="877824"/>
          </a:xfrm>
          <a:prstGeom prst="rect">
            <a:avLst/>
          </a:prstGeom>
          <a:noFill/>
        </p:spPr>
        <p:txBody>
          <a:bodyPr vert="horz" lIns="1188720" tIns="45720" rIns="27432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Útgjaldahlutfall </a:t>
            </a:r>
            <a:r>
              <a:rPr lang="en-US" sz="2800" dirty="0" err="1" smtClean="0">
                <a:solidFill>
                  <a:schemeClr val="accent3">
                    <a:lumMod val="50000"/>
                  </a:schemeClr>
                </a:solidFill>
              </a:rPr>
              <a:t>heimila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accent3">
                    <a:lumMod val="50000"/>
                  </a:schemeClr>
                </a:solidFill>
              </a:rPr>
              <a:t>og frestun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accent3">
                    <a:lumMod val="50000"/>
                  </a:schemeClr>
                </a:solidFill>
              </a:rPr>
              <a:t>læknisþjónustu</a:t>
            </a:r>
            <a:endParaRPr lang="en-US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403639715"/>
              </p:ext>
            </p:extLst>
          </p:nvPr>
        </p:nvGraphicFramePr>
        <p:xfrm>
          <a:off x="1445683" y="1092153"/>
          <a:ext cx="5744098" cy="3917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084299" y="4383997"/>
            <a:ext cx="176111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err="1" smtClean="0"/>
              <a:t>Heilbrigðisútgjöld</a:t>
            </a:r>
            <a:endParaRPr lang="en-US" sz="1500" dirty="0" smtClean="0"/>
          </a:p>
          <a:p>
            <a:r>
              <a:rPr lang="en-US" sz="1500" dirty="0" err="1"/>
              <a:t>s</a:t>
            </a:r>
            <a:r>
              <a:rPr lang="en-US" sz="1500" dirty="0" err="1" smtClean="0"/>
              <a:t>em</a:t>
            </a:r>
            <a:r>
              <a:rPr lang="en-US" sz="1500" dirty="0" smtClean="0"/>
              <a:t> % </a:t>
            </a:r>
            <a:r>
              <a:rPr lang="en-US" sz="1500" dirty="0" err="1" smtClean="0"/>
              <a:t>af</a:t>
            </a:r>
            <a:r>
              <a:rPr lang="en-US" sz="1500" dirty="0" smtClean="0"/>
              <a:t> </a:t>
            </a:r>
            <a:r>
              <a:rPr lang="en-US" sz="1500" dirty="0" err="1" smtClean="0"/>
              <a:t>tekjum</a:t>
            </a:r>
            <a:endParaRPr lang="en-US" sz="1500" dirty="0"/>
          </a:p>
        </p:txBody>
      </p:sp>
      <p:sp>
        <p:nvSpPr>
          <p:cNvPr id="7" name="TextBox 6"/>
          <p:cNvSpPr txBox="1"/>
          <p:nvPr/>
        </p:nvSpPr>
        <p:spPr>
          <a:xfrm>
            <a:off x="249962" y="2238885"/>
            <a:ext cx="1296280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err="1" smtClean="0"/>
              <a:t>Hlutfall</a:t>
            </a:r>
            <a:endParaRPr lang="en-US" sz="1500" dirty="0" smtClean="0"/>
          </a:p>
          <a:p>
            <a:r>
              <a:rPr lang="en-US" sz="1500" dirty="0" err="1" smtClean="0"/>
              <a:t>sem</a:t>
            </a:r>
            <a:r>
              <a:rPr lang="en-US" sz="1500" dirty="0" smtClean="0"/>
              <a:t> </a:t>
            </a:r>
            <a:r>
              <a:rPr lang="en-US" sz="1500" dirty="0" err="1" smtClean="0"/>
              <a:t>frestaði</a:t>
            </a:r>
            <a:endParaRPr lang="en-US" sz="1500" dirty="0" smtClean="0"/>
          </a:p>
          <a:p>
            <a:r>
              <a:rPr lang="en-US" sz="1500" dirty="0" err="1"/>
              <a:t>l</a:t>
            </a:r>
            <a:r>
              <a:rPr lang="en-US" sz="1500" dirty="0" err="1" smtClean="0"/>
              <a:t>æknis</a:t>
            </a:r>
            <a:r>
              <a:rPr lang="en-US" sz="1500" dirty="0" smtClean="0"/>
              <a:t>-</a:t>
            </a:r>
          </a:p>
          <a:p>
            <a:r>
              <a:rPr lang="en-US" sz="1500" dirty="0" err="1"/>
              <a:t>þ</a:t>
            </a:r>
            <a:r>
              <a:rPr lang="en-US" sz="1500" dirty="0" err="1" smtClean="0"/>
              <a:t>jónustu sl.</a:t>
            </a:r>
          </a:p>
          <a:p>
            <a:r>
              <a:rPr lang="en-US" sz="1500" dirty="0" err="1"/>
              <a:t>6 mánuði</a:t>
            </a:r>
            <a:endParaRPr lang="en-US" sz="1500" dirty="0"/>
          </a:p>
        </p:txBody>
      </p:sp>
      <p:sp>
        <p:nvSpPr>
          <p:cNvPr id="8" name="TextBox 7"/>
          <p:cNvSpPr txBox="1"/>
          <p:nvPr/>
        </p:nvSpPr>
        <p:spPr>
          <a:xfrm>
            <a:off x="1311275" y="5454650"/>
            <a:ext cx="6985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Umtalsvert</a:t>
            </a:r>
            <a:r>
              <a:rPr lang="en-US" sz="1600" dirty="0"/>
              <a:t> </a:t>
            </a:r>
            <a:r>
              <a:rPr lang="en-US" sz="1600" dirty="0" err="1" smtClean="0"/>
              <a:t>samband</a:t>
            </a:r>
            <a:r>
              <a:rPr lang="en-US" sz="1600" dirty="0" smtClean="0"/>
              <a:t> </a:t>
            </a:r>
            <a:r>
              <a:rPr lang="en-US" sz="1600" dirty="0" err="1" smtClean="0"/>
              <a:t>er</a:t>
            </a:r>
            <a:r>
              <a:rPr lang="en-US" sz="1600" dirty="0" smtClean="0"/>
              <a:t> </a:t>
            </a:r>
            <a:r>
              <a:rPr lang="en-US" sz="1600" dirty="0" err="1" smtClean="0"/>
              <a:t>milli</a:t>
            </a:r>
            <a:r>
              <a:rPr lang="en-US" sz="1600" dirty="0" smtClean="0"/>
              <a:t> útgjalda </a:t>
            </a:r>
            <a:r>
              <a:rPr lang="en-US" sz="1600" dirty="0" err="1" smtClean="0"/>
              <a:t>heimila</a:t>
            </a:r>
            <a:r>
              <a:rPr lang="en-US" sz="1600" dirty="0" smtClean="0"/>
              <a:t> </a:t>
            </a:r>
            <a:r>
              <a:rPr lang="en-US" sz="1600" dirty="0" err="1" smtClean="0"/>
              <a:t>vegna</a:t>
            </a:r>
            <a:r>
              <a:rPr lang="en-US" sz="1600" dirty="0"/>
              <a:t> </a:t>
            </a:r>
            <a:r>
              <a:rPr lang="en-US" sz="1600" dirty="0" err="1"/>
              <a:t>h</a:t>
            </a:r>
            <a:r>
              <a:rPr lang="en-US" sz="1600" dirty="0" err="1" smtClean="0"/>
              <a:t>eilbrigðisþjónustu</a:t>
            </a:r>
            <a:r>
              <a:rPr lang="en-US" sz="1600" dirty="0" smtClean="0"/>
              <a:t> síðastliðið ár (% af heildarárstekjum heimilis) </a:t>
            </a:r>
            <a:r>
              <a:rPr lang="en-US" sz="1600" dirty="0" err="1" smtClean="0"/>
              <a:t>og</a:t>
            </a:r>
            <a:r>
              <a:rPr lang="en-US" sz="1600" dirty="0" smtClean="0"/>
              <a:t> </a:t>
            </a:r>
            <a:r>
              <a:rPr lang="en-US" sz="1600" dirty="0" err="1" smtClean="0"/>
              <a:t>frestunar</a:t>
            </a:r>
            <a:r>
              <a:rPr lang="en-US" sz="1600" dirty="0" smtClean="0"/>
              <a:t> </a:t>
            </a:r>
            <a:r>
              <a:rPr lang="en-US" sz="1600" dirty="0" err="1" smtClean="0"/>
              <a:t>heimilismanns</a:t>
            </a:r>
            <a:r>
              <a:rPr lang="en-US" sz="1600" dirty="0" smtClean="0"/>
              <a:t> </a:t>
            </a:r>
            <a:r>
              <a:rPr lang="en-US" sz="1600" dirty="0" err="1" smtClean="0"/>
              <a:t>á</a:t>
            </a:r>
            <a:r>
              <a:rPr lang="en-US" sz="1600" dirty="0" smtClean="0"/>
              <a:t> </a:t>
            </a:r>
            <a:r>
              <a:rPr lang="en-US" sz="1600" dirty="0" err="1" smtClean="0"/>
              <a:t>læknisþjónustu</a:t>
            </a:r>
            <a:r>
              <a:rPr lang="en-US" sz="1600" dirty="0"/>
              <a:t> </a:t>
            </a:r>
            <a:r>
              <a:rPr lang="en-US" sz="1600" dirty="0" err="1" smtClean="0"/>
              <a:t>eins</a:t>
            </a:r>
            <a:r>
              <a:rPr lang="en-US" sz="1600" dirty="0" smtClean="0"/>
              <a:t> </a:t>
            </a:r>
            <a:r>
              <a:rPr lang="en-US" sz="1600" dirty="0" err="1" smtClean="0"/>
              <a:t>og</a:t>
            </a:r>
            <a:r>
              <a:rPr lang="en-US" sz="1600" dirty="0"/>
              <a:t> </a:t>
            </a:r>
            <a:r>
              <a:rPr lang="en-US" sz="1600" dirty="0" err="1" smtClean="0"/>
              <a:t>myndin</a:t>
            </a:r>
            <a:r>
              <a:rPr lang="en-US" sz="1600" dirty="0" smtClean="0"/>
              <a:t> </a:t>
            </a:r>
            <a:r>
              <a:rPr lang="en-US" sz="1600" dirty="0" err="1" smtClean="0"/>
              <a:t>að</a:t>
            </a:r>
            <a:r>
              <a:rPr lang="en-US" sz="1600" dirty="0" smtClean="0"/>
              <a:t> </a:t>
            </a:r>
            <a:r>
              <a:rPr lang="en-US" sz="1600" dirty="0" err="1" smtClean="0"/>
              <a:t>ofan</a:t>
            </a:r>
            <a:r>
              <a:rPr lang="en-US" sz="1600" dirty="0" smtClean="0"/>
              <a:t> </a:t>
            </a:r>
            <a:r>
              <a:rPr lang="en-US" sz="1600" dirty="0" err="1" smtClean="0"/>
              <a:t>sýnir</a:t>
            </a:r>
            <a:r>
              <a:rPr lang="en-US" sz="1600" dirty="0" smtClean="0"/>
              <a:t>. </a:t>
            </a:r>
            <a:r>
              <a:rPr lang="en-US" sz="1600" dirty="0" err="1" smtClean="0"/>
              <a:t>Gjaldtaka</a:t>
            </a:r>
            <a:r>
              <a:rPr lang="en-US" sz="1600" dirty="0" smtClean="0"/>
              <a:t> </a:t>
            </a:r>
            <a:r>
              <a:rPr lang="en-US" sz="1600" dirty="0" err="1" smtClean="0"/>
              <a:t>í</a:t>
            </a:r>
            <a:r>
              <a:rPr lang="en-US" sz="1600" dirty="0" smtClean="0"/>
              <a:t> </a:t>
            </a:r>
            <a:r>
              <a:rPr lang="en-US" sz="1600" dirty="0" err="1" smtClean="0"/>
              <a:t>íslenskri</a:t>
            </a:r>
            <a:r>
              <a:rPr lang="en-US" sz="1600" dirty="0" smtClean="0"/>
              <a:t> </a:t>
            </a:r>
            <a:r>
              <a:rPr lang="en-US" sz="1600" dirty="0" err="1" smtClean="0"/>
              <a:t>heilbrigðisþjónustu</a:t>
            </a:r>
            <a:r>
              <a:rPr lang="en-US" sz="1600" dirty="0" smtClean="0"/>
              <a:t> </a:t>
            </a:r>
            <a:r>
              <a:rPr lang="en-US" sz="1600" dirty="0" err="1" smtClean="0"/>
              <a:t>er</a:t>
            </a:r>
            <a:r>
              <a:rPr lang="en-US" sz="1600" dirty="0" smtClean="0"/>
              <a:t> </a:t>
            </a:r>
            <a:r>
              <a:rPr lang="en-US" sz="1600" dirty="0" err="1" smtClean="0"/>
              <a:t>á</a:t>
            </a:r>
            <a:r>
              <a:rPr lang="en-US" sz="1600" dirty="0" smtClean="0"/>
              <a:t> </a:t>
            </a:r>
            <a:r>
              <a:rPr lang="en-US" sz="1600" dirty="0" err="1" smtClean="0"/>
              <a:t>því</a:t>
            </a:r>
            <a:r>
              <a:rPr lang="en-US" sz="1600" dirty="0" smtClean="0"/>
              <a:t> </a:t>
            </a:r>
            <a:r>
              <a:rPr lang="en-US" sz="1600" dirty="0" err="1" smtClean="0"/>
              <a:t>stigi</a:t>
            </a:r>
            <a:r>
              <a:rPr lang="en-US" sz="1600" dirty="0" smtClean="0"/>
              <a:t> </a:t>
            </a:r>
            <a:r>
              <a:rPr lang="en-US" sz="1600" dirty="0" err="1" smtClean="0"/>
              <a:t>að</a:t>
            </a:r>
            <a:r>
              <a:rPr lang="en-US" sz="1600" dirty="0" smtClean="0"/>
              <a:t> </a:t>
            </a:r>
            <a:r>
              <a:rPr lang="en-US" sz="1600" dirty="0" err="1" smtClean="0"/>
              <a:t>hún</a:t>
            </a:r>
            <a:r>
              <a:rPr lang="en-US" sz="1600" dirty="0" smtClean="0"/>
              <a:t> </a:t>
            </a:r>
            <a:r>
              <a:rPr lang="en-US" sz="1600" dirty="0" err="1" smtClean="0"/>
              <a:t>hefur</a:t>
            </a:r>
            <a:r>
              <a:rPr lang="en-US" sz="1600" dirty="0" smtClean="0"/>
              <a:t> </a:t>
            </a:r>
            <a:r>
              <a:rPr lang="en-US" sz="1600" dirty="0" err="1" smtClean="0"/>
              <a:t>veruleg</a:t>
            </a:r>
            <a:r>
              <a:rPr lang="en-US" sz="1600" dirty="0" smtClean="0"/>
              <a:t> </a:t>
            </a:r>
            <a:r>
              <a:rPr lang="en-US" sz="1600" dirty="0" err="1" smtClean="0"/>
              <a:t>áhrif</a:t>
            </a:r>
            <a:r>
              <a:rPr lang="en-US" sz="1600" dirty="0" smtClean="0"/>
              <a:t> </a:t>
            </a:r>
            <a:r>
              <a:rPr lang="en-US" sz="1600" dirty="0" err="1" smtClean="0"/>
              <a:t>á</a:t>
            </a:r>
            <a:r>
              <a:rPr lang="en-US" sz="1600" dirty="0" smtClean="0"/>
              <a:t> </a:t>
            </a:r>
            <a:r>
              <a:rPr lang="en-US" sz="1600" dirty="0" err="1" smtClean="0"/>
              <a:t>aðgengi</a:t>
            </a:r>
            <a:r>
              <a:rPr lang="en-US" sz="1600" dirty="0" smtClean="0"/>
              <a:t> </a:t>
            </a:r>
            <a:r>
              <a:rPr lang="en-US" sz="1600" dirty="0" err="1" smtClean="0"/>
              <a:t>stórs</a:t>
            </a:r>
            <a:r>
              <a:rPr lang="en-US" sz="1600" dirty="0" smtClean="0"/>
              <a:t> </a:t>
            </a:r>
            <a:r>
              <a:rPr lang="en-US" sz="1600" dirty="0" err="1" smtClean="0"/>
              <a:t>hóps</a:t>
            </a:r>
            <a:r>
              <a:rPr lang="en-US" sz="1600" dirty="0" smtClean="0"/>
              <a:t> </a:t>
            </a:r>
            <a:r>
              <a:rPr lang="en-US" sz="1600" dirty="0" err="1" smtClean="0"/>
              <a:t>Íslendinga</a:t>
            </a:r>
            <a:r>
              <a:rPr lang="en-US" sz="1600" dirty="0" smtClean="0"/>
              <a:t> </a:t>
            </a:r>
            <a:r>
              <a:rPr lang="en-US" sz="1600" dirty="0" err="1" smtClean="0"/>
              <a:t>að</a:t>
            </a:r>
            <a:r>
              <a:rPr lang="en-US" sz="1600" dirty="0" smtClean="0"/>
              <a:t> </a:t>
            </a:r>
            <a:r>
              <a:rPr lang="en-US" sz="1600" dirty="0" err="1" smtClean="0"/>
              <a:t>læknisþjónustu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2436143" y="2147838"/>
            <a:ext cx="4104456" cy="1365388"/>
          </a:xfrm>
          <a:prstGeom prst="line">
            <a:avLst/>
          </a:prstGeom>
          <a:ln>
            <a:solidFill>
              <a:srgbClr val="C4113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445683" y="4937995"/>
            <a:ext cx="61684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Heimild: Rúnar Vilhjálmsson (2015): Landskönnunin Heilsa og lífshættir Íslendinga. </a:t>
            </a:r>
          </a:p>
        </p:txBody>
      </p:sp>
    </p:spTree>
    <p:extLst>
      <p:ext uri="{BB962C8B-B14F-4D97-AF65-F5344CB8AC3E}">
        <p14:creationId xmlns:p14="http://schemas.microsoft.com/office/powerpoint/2010/main" val="27355725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388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>
                <a:solidFill>
                  <a:schemeClr val="accent3">
                    <a:lumMod val="50000"/>
                  </a:schemeClr>
                </a:solidFill>
              </a:rPr>
              <a:t>Stefna heilbrigðisyfirvalda: </a:t>
            </a:r>
            <a:br>
              <a:rPr lang="en-US" sz="320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3200">
                <a:solidFill>
                  <a:schemeClr val="accent3">
                    <a:lumMod val="50000"/>
                  </a:schemeClr>
                </a:solidFill>
              </a:rPr>
              <a:t>Betri heilbrigðisþjónusta 2013-2017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3325" y="2295526"/>
            <a:ext cx="6765925" cy="37846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600"/>
              <a:t>Stefnan inniheldur ýmis mikilvæg markmið, s.s.</a:t>
            </a:r>
          </a:p>
          <a:p>
            <a:pPr>
              <a:buSzPct val="130000"/>
            </a:pPr>
            <a:r>
              <a:rPr lang="en-US" sz="2200"/>
              <a:t>Fjölþættari þjónustu heilsugæslunnar</a:t>
            </a:r>
          </a:p>
          <a:p>
            <a:pPr>
              <a:buSzPct val="130000"/>
            </a:pPr>
            <a:r>
              <a:rPr lang="en-US" sz="2200"/>
              <a:t>Aukna teymisvinnu í heilsugæslunni</a:t>
            </a:r>
          </a:p>
          <a:p>
            <a:pPr>
              <a:buSzPct val="130000"/>
            </a:pPr>
            <a:r>
              <a:rPr lang="en-US" sz="2200"/>
              <a:t>Þjónustustýringu gegnum heilsugæsluna</a:t>
            </a:r>
          </a:p>
          <a:p>
            <a:pPr>
              <a:buSzPct val="130000"/>
            </a:pPr>
            <a:r>
              <a:rPr lang="en-US" sz="2200"/>
              <a:t>Endurskoðun á greiðsluþátttöku sjúklinga</a:t>
            </a:r>
          </a:p>
          <a:p>
            <a:pPr>
              <a:buSzPct val="130000"/>
            </a:pPr>
            <a:r>
              <a:rPr lang="en-US" sz="2200"/>
              <a:t>Sameiginlega símaráðgjöf og vefsíðu</a:t>
            </a:r>
          </a:p>
          <a:p>
            <a:pPr>
              <a:buSzPct val="130000"/>
            </a:pPr>
            <a:r>
              <a:rPr lang="en-US" sz="2200"/>
              <a:t>Samtengda rafræna sjúkraskrá</a:t>
            </a:r>
          </a:p>
          <a:p>
            <a:pPr>
              <a:buSzPct val="130000"/>
            </a:pPr>
            <a:r>
              <a:rPr lang="en-US" sz="2200"/>
              <a:t>Endurskoðun á greiðslukerfi sjúkrahúsa, einkarekstraraðila og heilsugæslu</a:t>
            </a:r>
          </a:p>
          <a:p>
            <a:pPr>
              <a:buSzPct val="130000"/>
            </a:pPr>
            <a:r>
              <a:rPr lang="en-US" sz="2200"/>
              <a:t>Bygging nýs Landspítala</a:t>
            </a:r>
          </a:p>
          <a:p>
            <a:pPr marL="0" indent="0">
              <a:buNone/>
            </a:pPr>
            <a:endParaRPr lang="en-US" sz="200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000">
                <a:solidFill>
                  <a:srgbClr val="FF0000"/>
                </a:solidFill>
              </a:rPr>
              <a:t>Vandinn liggur hins vegar að verulegu leyti í útfærslu markmiðanna (þ.e. leiðunum sem fara á og farnar hafa verið).</a:t>
            </a:r>
          </a:p>
          <a:p>
            <a:pPr marL="0" indent="0">
              <a:buNone/>
            </a:pPr>
            <a:endParaRPr lang="en-US" sz="20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3799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1763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>
                <a:solidFill>
                  <a:srgbClr val="4F6228"/>
                </a:solidFill>
              </a:rPr>
              <a:t>Til umhugsunar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274763"/>
            <a:ext cx="8593919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accent3">
                  <a:lumMod val="50000"/>
                </a:schemeClr>
              </a:buClr>
              <a:buSzPct val="130000"/>
              <a:buFont typeface="Arial"/>
              <a:buChar char="•"/>
            </a:pPr>
            <a:r>
              <a:rPr lang="en-US" sz="2000"/>
              <a:t>Félagsleg heilbrigðiskerfi koma almennt vel út þegar litið er til aðgengis, </a:t>
            </a:r>
          </a:p>
          <a:p>
            <a:pPr>
              <a:buClr>
                <a:schemeClr val="accent3">
                  <a:lumMod val="50000"/>
                </a:schemeClr>
              </a:buClr>
              <a:buSzPct val="130000"/>
            </a:pPr>
            <a:r>
              <a:rPr lang="en-US" sz="2000"/>
              <a:t>     lýðheilsu og hlutfallslegs kostnaðar.</a:t>
            </a:r>
          </a:p>
          <a:p>
            <a:pPr marL="285750" indent="-285750">
              <a:buClr>
                <a:schemeClr val="accent3">
                  <a:lumMod val="50000"/>
                </a:schemeClr>
              </a:buClr>
              <a:buSzPct val="130000"/>
              <a:buFont typeface="Arial"/>
              <a:buChar char="•"/>
            </a:pPr>
            <a:endParaRPr lang="en-US" sz="1000"/>
          </a:p>
          <a:p>
            <a:pPr marL="285750" indent="-285750">
              <a:buClr>
                <a:schemeClr val="accent3">
                  <a:lumMod val="50000"/>
                </a:schemeClr>
              </a:buClr>
              <a:buSzPct val="130000"/>
              <a:buFont typeface="Arial"/>
              <a:buChar char="•"/>
            </a:pPr>
            <a:r>
              <a:rPr lang="en-US" sz="2000"/>
              <a:t>Íslenska heilbrigðiskerfið víkur í verulegum og vaxandi mæli frá kjörmynd </a:t>
            </a:r>
          </a:p>
          <a:p>
            <a:pPr>
              <a:buClr>
                <a:schemeClr val="accent3">
                  <a:lumMod val="50000"/>
                </a:schemeClr>
              </a:buClr>
              <a:buSzPct val="130000"/>
            </a:pPr>
            <a:r>
              <a:rPr lang="en-US" sz="2000"/>
              <a:t>      félagslegs heilbrigðiskerfis.</a:t>
            </a:r>
          </a:p>
          <a:p>
            <a:pPr marL="285750" indent="-285750">
              <a:buClr>
                <a:schemeClr val="accent3">
                  <a:lumMod val="50000"/>
                </a:schemeClr>
              </a:buClr>
              <a:buSzPct val="130000"/>
              <a:buFont typeface="Arial"/>
              <a:buChar char="•"/>
            </a:pPr>
            <a:endParaRPr lang="en-US" sz="1000"/>
          </a:p>
          <a:p>
            <a:pPr marL="285750" indent="-285750">
              <a:buClr>
                <a:schemeClr val="accent3">
                  <a:lumMod val="50000"/>
                </a:schemeClr>
              </a:buClr>
              <a:buSzPct val="130000"/>
              <a:buFont typeface="Arial"/>
              <a:buChar char="•"/>
            </a:pPr>
            <a:r>
              <a:rPr lang="en-US" sz="2000"/>
              <a:t>Frestun heilbrigðisþjónustu er umtalsverð í íslensku heilbrigðiskerfi.</a:t>
            </a:r>
          </a:p>
          <a:p>
            <a:pPr marL="285750" indent="-285750">
              <a:buClr>
                <a:schemeClr val="accent3">
                  <a:lumMod val="50000"/>
                </a:schemeClr>
              </a:buClr>
              <a:buSzPct val="130000"/>
              <a:buFont typeface="Arial"/>
              <a:buChar char="•"/>
            </a:pPr>
            <a:endParaRPr lang="en-US" sz="1000"/>
          </a:p>
          <a:p>
            <a:pPr marL="285750" indent="-285750">
              <a:buClr>
                <a:schemeClr val="accent3">
                  <a:lumMod val="50000"/>
                </a:schemeClr>
              </a:buClr>
              <a:buSzPct val="130000"/>
              <a:buFont typeface="Arial"/>
              <a:buChar char="•"/>
            </a:pPr>
            <a:r>
              <a:rPr lang="en-US" sz="2000"/>
              <a:t>Aukin einkafjármögnum og einkarekstrarvæðing í íslensku heilbrigðiskerfi </a:t>
            </a:r>
          </a:p>
          <a:p>
            <a:pPr>
              <a:buClr>
                <a:schemeClr val="accent3">
                  <a:lumMod val="50000"/>
                </a:schemeClr>
              </a:buClr>
              <a:buSzPct val="130000"/>
            </a:pPr>
            <a:r>
              <a:rPr lang="en-US" sz="2000"/>
              <a:t>      undanfarin ár er til marks um </a:t>
            </a:r>
            <a:r>
              <a:rPr lang="en-US" sz="2000" b="1"/>
              <a:t>vaxandi bil milli viðhorfa almennings og stefnu </a:t>
            </a:r>
          </a:p>
          <a:p>
            <a:pPr>
              <a:buClr>
                <a:schemeClr val="accent3">
                  <a:lumMod val="50000"/>
                </a:schemeClr>
              </a:buClr>
              <a:buSzPct val="130000"/>
            </a:pPr>
            <a:r>
              <a:rPr lang="en-US" sz="2000" b="1"/>
              <a:t>      og framkvæmdar í heilbrigðismálum</a:t>
            </a:r>
            <a:r>
              <a:rPr lang="en-US" sz="2000"/>
              <a:t>.</a:t>
            </a:r>
          </a:p>
          <a:p>
            <a:pPr marL="285750" indent="-285750">
              <a:buClr>
                <a:schemeClr val="accent3">
                  <a:lumMod val="50000"/>
                </a:schemeClr>
              </a:buClr>
              <a:buSzPct val="130000"/>
              <a:buFont typeface="Arial"/>
              <a:buChar char="•"/>
            </a:pPr>
            <a:endParaRPr lang="en-US" sz="1000"/>
          </a:p>
          <a:p>
            <a:pPr marL="285750" indent="-285750">
              <a:buClr>
                <a:schemeClr val="accent3">
                  <a:lumMod val="50000"/>
                </a:schemeClr>
              </a:buClr>
              <a:buSzPct val="130000"/>
              <a:buFont typeface="Arial"/>
              <a:buChar char="•"/>
            </a:pPr>
            <a:r>
              <a:rPr lang="en-US" sz="2000"/>
              <a:t>Ungt fólk, tekjulágir, langveikir, öryrkjar og þeir sem hafa veik tengsl við </a:t>
            </a:r>
          </a:p>
          <a:p>
            <a:pPr>
              <a:buClr>
                <a:schemeClr val="accent3">
                  <a:lumMod val="50000"/>
                </a:schemeClr>
              </a:buClr>
              <a:buSzPct val="130000"/>
            </a:pPr>
            <a:r>
              <a:rPr lang="en-US" sz="2000"/>
              <a:t>      heilbrigðiskerfið bera hlutfallslega háan kostnað vegna heilbrigðisþjónustu </a:t>
            </a:r>
          </a:p>
          <a:p>
            <a:pPr>
              <a:buClr>
                <a:schemeClr val="accent3">
                  <a:lumMod val="50000"/>
                </a:schemeClr>
              </a:buClr>
              <a:buSzPct val="130000"/>
            </a:pPr>
            <a:r>
              <a:rPr lang="en-US" sz="2000"/>
              <a:t>      og fresta frekar en aðrir heimsókn til læknis.</a:t>
            </a:r>
          </a:p>
          <a:p>
            <a:pPr marL="285750" indent="-285750">
              <a:buClr>
                <a:schemeClr val="accent3">
                  <a:lumMod val="50000"/>
                </a:schemeClr>
              </a:buClr>
              <a:buSzPct val="130000"/>
              <a:buFont typeface="Arial"/>
              <a:buChar char="•"/>
            </a:pPr>
            <a:endParaRPr lang="en-US" sz="1000"/>
          </a:p>
          <a:p>
            <a:pPr marL="285750" indent="-285750">
              <a:buClr>
                <a:schemeClr val="accent3">
                  <a:lumMod val="50000"/>
                </a:schemeClr>
              </a:buClr>
              <a:buSzPct val="130000"/>
              <a:buFont typeface="Arial"/>
              <a:buChar char="•"/>
            </a:pPr>
            <a:r>
              <a:rPr lang="en-US" sz="2000"/>
              <a:t>Jákvætt er að sett er þak á kostnað sjúklinga vegna lyfja og heimsókna, en </a:t>
            </a:r>
          </a:p>
          <a:p>
            <a:pPr>
              <a:buClr>
                <a:schemeClr val="accent3">
                  <a:lumMod val="50000"/>
                </a:schemeClr>
              </a:buClr>
              <a:buSzPct val="130000"/>
            </a:pPr>
            <a:r>
              <a:rPr lang="en-US" sz="2000"/>
              <a:t>      útfærslan er takmörkuð og kann að hafa ófyrirséðar afleiðingar. Þak vantar á </a:t>
            </a:r>
          </a:p>
          <a:p>
            <a:pPr>
              <a:buClr>
                <a:schemeClr val="accent3">
                  <a:lumMod val="50000"/>
                </a:schemeClr>
              </a:buClr>
              <a:buSzPct val="130000"/>
            </a:pPr>
            <a:r>
              <a:rPr lang="en-US" sz="2000"/>
              <a:t>      heildarkostnað sjúklinga.</a:t>
            </a:r>
          </a:p>
        </p:txBody>
      </p:sp>
    </p:spTree>
    <p:extLst>
      <p:ext uri="{BB962C8B-B14F-4D97-AF65-F5344CB8AC3E}">
        <p14:creationId xmlns:p14="http://schemas.microsoft.com/office/powerpoint/2010/main" val="187874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90513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>
                <a:solidFill>
                  <a:srgbClr val="4F6228"/>
                </a:solidFill>
              </a:rPr>
              <a:t>Til umhugsunar (frh)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2450" y="1782763"/>
            <a:ext cx="8353569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accent3">
                  <a:lumMod val="50000"/>
                </a:schemeClr>
              </a:buClr>
              <a:buSzPct val="130000"/>
              <a:buFont typeface="Arial"/>
              <a:buChar char="•"/>
            </a:pPr>
            <a:r>
              <a:rPr lang="en-US" sz="2000"/>
              <a:t>Ólíklegt er að einkarekstrarvæðing heilbrigðiskerfisins bæti árangur þess.</a:t>
            </a:r>
          </a:p>
          <a:p>
            <a:pPr marL="285750" indent="-285750">
              <a:buClr>
                <a:schemeClr val="accent3">
                  <a:lumMod val="50000"/>
                </a:schemeClr>
              </a:buClr>
              <a:buSzPct val="130000"/>
              <a:buFont typeface="Arial"/>
              <a:buChar char="•"/>
            </a:pPr>
            <a:endParaRPr lang="en-US" sz="1200"/>
          </a:p>
          <a:p>
            <a:pPr marL="285750" indent="-285750">
              <a:buClr>
                <a:schemeClr val="accent3">
                  <a:lumMod val="50000"/>
                </a:schemeClr>
              </a:buClr>
              <a:buSzPct val="130000"/>
              <a:buFont typeface="Arial"/>
              <a:buChar char="•"/>
            </a:pPr>
            <a:r>
              <a:rPr lang="en-US" sz="2000"/>
              <a:t>Sama er að segja um fyrirætlanir heilbrigðisyfirvalda um samkeppnismarkað </a:t>
            </a:r>
          </a:p>
          <a:p>
            <a:pPr>
              <a:buClr>
                <a:schemeClr val="accent3">
                  <a:lumMod val="50000"/>
                </a:schemeClr>
              </a:buClr>
              <a:buSzPct val="130000"/>
            </a:pPr>
            <a:r>
              <a:rPr lang="en-US" sz="2000"/>
              <a:t>     um heilsugæsluþjónustu á Reykjavíkursvæðinu (sbr. t.d. rannsóknir </a:t>
            </a:r>
          </a:p>
          <a:p>
            <a:pPr>
              <a:buClr>
                <a:schemeClr val="accent3">
                  <a:lumMod val="50000"/>
                </a:schemeClr>
              </a:buClr>
              <a:buSzPct val="130000"/>
            </a:pPr>
            <a:r>
              <a:rPr lang="en-US" sz="2000"/>
              <a:t>     Propper, 2004).</a:t>
            </a:r>
          </a:p>
          <a:p>
            <a:pPr marL="285750" indent="-285750">
              <a:buClr>
                <a:schemeClr val="accent3">
                  <a:lumMod val="50000"/>
                </a:schemeClr>
              </a:buClr>
              <a:buSzPct val="130000"/>
              <a:buFont typeface="Arial"/>
              <a:buChar char="•"/>
            </a:pPr>
            <a:endParaRPr lang="en-US" sz="1200"/>
          </a:p>
          <a:p>
            <a:pPr marL="285750" indent="-285750">
              <a:buClr>
                <a:schemeClr val="accent3">
                  <a:lumMod val="50000"/>
                </a:schemeClr>
              </a:buClr>
              <a:buSzPct val="130000"/>
              <a:buFont typeface="Arial"/>
              <a:buChar char="•"/>
            </a:pPr>
            <a:r>
              <a:rPr lang="en-US" sz="2000" b="1"/>
              <a:t>Opinbera heilbrigðiskerfið á Íslandi er undirfjármagnað bæði hvað varðar </a:t>
            </a:r>
          </a:p>
          <a:p>
            <a:pPr>
              <a:buClr>
                <a:schemeClr val="accent3">
                  <a:lumMod val="50000"/>
                </a:schemeClr>
              </a:buClr>
              <a:buSzPct val="130000"/>
            </a:pPr>
            <a:r>
              <a:rPr lang="en-US" sz="2000" b="1"/>
              <a:t>      daglegan rekstur og innviðauppbyggingu, </a:t>
            </a:r>
            <a:r>
              <a:rPr lang="en-US" sz="2000"/>
              <a:t>á sama tíma og umfang eykst</a:t>
            </a:r>
          </a:p>
          <a:p>
            <a:pPr>
              <a:buClr>
                <a:schemeClr val="accent3">
                  <a:lumMod val="50000"/>
                </a:schemeClr>
              </a:buClr>
              <a:buSzPct val="130000"/>
            </a:pPr>
            <a:r>
              <a:rPr lang="en-US" sz="2000"/>
              <a:t>      í einkarekinni heilbrigðisþjónustu sem kostuð er af almannafé. </a:t>
            </a:r>
          </a:p>
          <a:p>
            <a:pPr marL="285750" indent="-285750">
              <a:buClr>
                <a:schemeClr val="accent3">
                  <a:lumMod val="50000"/>
                </a:schemeClr>
              </a:buClr>
              <a:buSzPct val="130000"/>
              <a:buFont typeface="Arial"/>
              <a:buChar char="•"/>
            </a:pP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563787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3809" y="158091"/>
            <a:ext cx="7635942" cy="6689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300" dirty="0" err="1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Til</a:t>
            </a:r>
            <a:r>
              <a:rPr lang="en-US" sz="2300" dirty="0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 </a:t>
            </a:r>
            <a:r>
              <a:rPr lang="en-US" sz="2300" dirty="0" err="1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að</a:t>
            </a:r>
            <a:r>
              <a:rPr lang="en-US" sz="2300" dirty="0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 </a:t>
            </a:r>
            <a:r>
              <a:rPr lang="en-US" sz="2300" dirty="0" err="1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styrkja</a:t>
            </a:r>
            <a:r>
              <a:rPr lang="en-US" sz="2300" dirty="0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 </a:t>
            </a:r>
            <a:r>
              <a:rPr lang="en-US" sz="2300" dirty="0" err="1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félagslega</a:t>
            </a:r>
            <a:r>
              <a:rPr lang="en-US" sz="2300" dirty="0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 </a:t>
            </a:r>
            <a:r>
              <a:rPr lang="en-US" sz="2300" dirty="0" err="1" smtClean="0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heilbrigðisþjónustu</a:t>
            </a:r>
            <a:r>
              <a:rPr lang="en-US" sz="2300" dirty="0" smtClean="0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 </a:t>
            </a:r>
            <a:r>
              <a:rPr lang="en-US" sz="2300" dirty="0" err="1" smtClean="0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á</a:t>
            </a:r>
            <a:r>
              <a:rPr lang="en-US" sz="2300" dirty="0" smtClean="0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 </a:t>
            </a:r>
            <a:r>
              <a:rPr lang="en-US" sz="2300" dirty="0" err="1" smtClean="0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Íslandi</a:t>
            </a:r>
            <a:r>
              <a:rPr lang="en-US" sz="2300" dirty="0" smtClean="0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 </a:t>
            </a:r>
            <a:r>
              <a:rPr lang="en-US" sz="2300" dirty="0" err="1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þarf</a:t>
            </a:r>
            <a:r>
              <a:rPr lang="en-US" sz="2300" dirty="0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 </a:t>
            </a:r>
            <a:r>
              <a:rPr lang="en-US" sz="2300" dirty="0" err="1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að</a:t>
            </a:r>
            <a:r>
              <a:rPr lang="en-US" sz="2300" dirty="0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 </a:t>
            </a:r>
            <a:r>
              <a:rPr lang="en-US" sz="2300" dirty="0" smtClean="0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…</a:t>
            </a:r>
          </a:p>
          <a:p>
            <a:pPr>
              <a:lnSpc>
                <a:spcPct val="90000"/>
              </a:lnSpc>
            </a:pPr>
            <a:endParaRPr lang="en-US" sz="1000" dirty="0">
              <a:latin typeface="Calibri"/>
              <a:cs typeface="Calibri"/>
            </a:endParaRPr>
          </a:p>
          <a:p>
            <a:pPr>
              <a:buSzPct val="130000"/>
            </a:pPr>
            <a:endParaRPr lang="en-US" sz="1000" dirty="0">
              <a:latin typeface="Calibri"/>
              <a:cs typeface="Calibri"/>
            </a:endParaRPr>
          </a:p>
          <a:p>
            <a:pPr marL="285750" indent="-285750">
              <a:buSzPct val="130000"/>
              <a:buFont typeface="Arial"/>
              <a:buChar char="•"/>
            </a:pPr>
            <a:r>
              <a:rPr lang="en-US" sz="2000" b="1" dirty="0" err="1" smtClean="0">
                <a:latin typeface="Calibri"/>
                <a:cs typeface="Calibri"/>
              </a:rPr>
              <a:t>Efla</a:t>
            </a:r>
            <a:r>
              <a:rPr lang="en-US" sz="2000" b="1" dirty="0" smtClean="0">
                <a:latin typeface="Calibri"/>
                <a:cs typeface="Calibri"/>
              </a:rPr>
              <a:t> </a:t>
            </a:r>
            <a:r>
              <a:rPr lang="en-US" sz="2000" b="1" dirty="0" err="1">
                <a:latin typeface="Calibri"/>
                <a:cs typeface="Calibri"/>
              </a:rPr>
              <a:t>almannatryggingakerfið</a:t>
            </a:r>
            <a:r>
              <a:rPr lang="en-US" sz="2000" b="1" dirty="0">
                <a:latin typeface="Calibri"/>
                <a:cs typeface="Calibri"/>
              </a:rPr>
              <a:t> </a:t>
            </a:r>
            <a:r>
              <a:rPr lang="en-US" sz="2000" dirty="0" err="1">
                <a:latin typeface="Calibri"/>
                <a:cs typeface="Calibri"/>
              </a:rPr>
              <a:t>með</a:t>
            </a:r>
            <a:r>
              <a:rPr lang="en-US" sz="2000" dirty="0">
                <a:latin typeface="Calibri"/>
                <a:cs typeface="Calibri"/>
              </a:rPr>
              <a:t> </a:t>
            </a:r>
            <a:r>
              <a:rPr lang="en-US" sz="2000" dirty="0" err="1">
                <a:latin typeface="Calibri"/>
                <a:cs typeface="Calibri"/>
              </a:rPr>
              <a:t>það</a:t>
            </a:r>
            <a:r>
              <a:rPr lang="en-US" sz="2000" dirty="0">
                <a:latin typeface="Calibri"/>
                <a:cs typeface="Calibri"/>
              </a:rPr>
              <a:t> </a:t>
            </a:r>
            <a:r>
              <a:rPr lang="en-US" sz="2000" dirty="0" err="1">
                <a:latin typeface="Calibri"/>
                <a:cs typeface="Calibri"/>
              </a:rPr>
              <a:t>fyrir</a:t>
            </a:r>
            <a:r>
              <a:rPr lang="en-US" sz="2000" dirty="0">
                <a:latin typeface="Calibri"/>
                <a:cs typeface="Calibri"/>
              </a:rPr>
              <a:t> </a:t>
            </a:r>
            <a:r>
              <a:rPr lang="en-US" sz="2000" dirty="0" err="1">
                <a:latin typeface="Calibri"/>
                <a:cs typeface="Calibri"/>
              </a:rPr>
              <a:t>augum</a:t>
            </a:r>
            <a:r>
              <a:rPr lang="en-US" sz="2000" dirty="0">
                <a:latin typeface="Calibri"/>
                <a:cs typeface="Calibri"/>
              </a:rPr>
              <a:t> </a:t>
            </a:r>
            <a:r>
              <a:rPr lang="en-US" sz="2000" dirty="0" err="1">
                <a:latin typeface="Calibri"/>
                <a:cs typeface="Calibri"/>
              </a:rPr>
              <a:t>að</a:t>
            </a:r>
            <a:r>
              <a:rPr lang="en-US" sz="2000" dirty="0">
                <a:latin typeface="Calibri"/>
                <a:cs typeface="Calibri"/>
              </a:rPr>
              <a:t> </a:t>
            </a:r>
            <a:r>
              <a:rPr lang="en-US" sz="2000" dirty="0" err="1">
                <a:latin typeface="Calibri"/>
                <a:cs typeface="Calibri"/>
              </a:rPr>
              <a:t>lækka</a:t>
            </a:r>
            <a:r>
              <a:rPr lang="en-US" sz="2000" dirty="0">
                <a:latin typeface="Calibri"/>
                <a:cs typeface="Calibri"/>
              </a:rPr>
              <a:t> </a:t>
            </a:r>
            <a:r>
              <a:rPr lang="en-US" sz="2000" dirty="0" err="1" smtClean="0">
                <a:latin typeface="Calibri"/>
                <a:cs typeface="Calibri"/>
              </a:rPr>
              <a:t>lyfjakostnað</a:t>
            </a:r>
            <a:r>
              <a:rPr lang="en-US" sz="2000" dirty="0" smtClean="0">
                <a:latin typeface="Calibri"/>
                <a:cs typeface="Calibri"/>
              </a:rPr>
              <a:t> </a:t>
            </a:r>
            <a:r>
              <a:rPr lang="en-US" sz="2000" dirty="0" err="1">
                <a:latin typeface="Calibri"/>
                <a:cs typeface="Calibri"/>
              </a:rPr>
              <a:t>og</a:t>
            </a:r>
            <a:r>
              <a:rPr lang="en-US" sz="2000" dirty="0">
                <a:latin typeface="Calibri"/>
                <a:cs typeface="Calibri"/>
              </a:rPr>
              <a:t> </a:t>
            </a:r>
            <a:r>
              <a:rPr lang="en-US" sz="2000" dirty="0" err="1">
                <a:latin typeface="Calibri"/>
                <a:cs typeface="Calibri"/>
              </a:rPr>
              <a:t>komugjöld</a:t>
            </a:r>
            <a:r>
              <a:rPr lang="en-US" sz="2000" dirty="0">
                <a:latin typeface="Calibri"/>
                <a:cs typeface="Calibri"/>
              </a:rPr>
              <a:t> </a:t>
            </a:r>
            <a:r>
              <a:rPr lang="en-US" sz="2000" dirty="0" err="1" smtClean="0">
                <a:latin typeface="Calibri"/>
                <a:cs typeface="Calibri"/>
              </a:rPr>
              <a:t>sjúklinga</a:t>
            </a:r>
            <a:r>
              <a:rPr lang="en-US" sz="2000" dirty="0" smtClean="0">
                <a:latin typeface="Calibri"/>
                <a:cs typeface="Calibri"/>
              </a:rPr>
              <a:t>.</a:t>
            </a:r>
          </a:p>
          <a:p>
            <a:pPr marL="285750" indent="-285750">
              <a:buSzPct val="130000"/>
              <a:buFont typeface="Arial"/>
              <a:buChar char="•"/>
            </a:pPr>
            <a:endParaRPr lang="en-US" sz="500" dirty="0">
              <a:latin typeface="Calibri"/>
              <a:cs typeface="Calibri"/>
            </a:endParaRPr>
          </a:p>
          <a:p>
            <a:pPr marL="285750" indent="-285750">
              <a:buSzPct val="130000"/>
              <a:buFont typeface="Arial"/>
              <a:buChar char="•"/>
            </a:pPr>
            <a:r>
              <a:rPr lang="en-US" sz="2000" dirty="0">
                <a:latin typeface="Calibri"/>
                <a:cs typeface="Calibri"/>
              </a:rPr>
              <a:t> </a:t>
            </a:r>
            <a:r>
              <a:rPr lang="en-US" sz="2000" b="1" dirty="0" err="1" smtClean="0">
                <a:latin typeface="Calibri"/>
                <a:cs typeface="Calibri"/>
              </a:rPr>
              <a:t>Styrkja</a:t>
            </a:r>
            <a:r>
              <a:rPr lang="en-US" sz="2000" b="1" dirty="0" smtClean="0">
                <a:latin typeface="Calibri"/>
                <a:cs typeface="Calibri"/>
              </a:rPr>
              <a:t> </a:t>
            </a:r>
            <a:r>
              <a:rPr lang="en-US" sz="2000" b="1" dirty="0" err="1" smtClean="0">
                <a:latin typeface="Calibri"/>
                <a:cs typeface="Calibri"/>
              </a:rPr>
              <a:t>heilsugæsluna enn frekar</a:t>
            </a:r>
            <a:r>
              <a:rPr lang="en-US" sz="2000" b="1" dirty="0" smtClean="0">
                <a:latin typeface="Calibri"/>
                <a:cs typeface="Calibri"/>
              </a:rPr>
              <a:t> </a:t>
            </a:r>
            <a:r>
              <a:rPr lang="en-US" sz="2000" dirty="0" smtClean="0">
                <a:latin typeface="Calibri"/>
                <a:cs typeface="Calibri"/>
              </a:rPr>
              <a:t>(</a:t>
            </a:r>
            <a:r>
              <a:rPr lang="en-US" sz="2000" dirty="0" err="1" smtClean="0">
                <a:latin typeface="Calibri"/>
                <a:cs typeface="Calibri"/>
              </a:rPr>
              <a:t>einkum</a:t>
            </a:r>
            <a:r>
              <a:rPr lang="en-US" sz="2000" dirty="0" smtClean="0">
                <a:latin typeface="Calibri"/>
                <a:cs typeface="Calibri"/>
              </a:rPr>
              <a:t> </a:t>
            </a:r>
            <a:r>
              <a:rPr lang="en-US" sz="2000" dirty="0" err="1" smtClean="0">
                <a:latin typeface="Calibri"/>
                <a:cs typeface="Calibri"/>
              </a:rPr>
              <a:t>í</a:t>
            </a:r>
            <a:r>
              <a:rPr lang="en-US" sz="2000" dirty="0" smtClean="0">
                <a:latin typeface="Calibri"/>
                <a:cs typeface="Calibri"/>
              </a:rPr>
              <a:t> Reykjavík)</a:t>
            </a:r>
            <a:endParaRPr lang="en-US" sz="2000" dirty="0">
              <a:latin typeface="Calibri"/>
              <a:cs typeface="Calibri"/>
            </a:endParaRPr>
          </a:p>
          <a:p>
            <a:pPr>
              <a:buSzPct val="130000"/>
            </a:pPr>
            <a:r>
              <a:rPr lang="en-US" sz="2000" dirty="0">
                <a:latin typeface="Calibri"/>
                <a:cs typeface="Calibri"/>
              </a:rPr>
              <a:t> </a:t>
            </a:r>
            <a:r>
              <a:rPr lang="en-US" sz="2000" dirty="0" smtClean="0">
                <a:latin typeface="Calibri"/>
                <a:cs typeface="Calibri"/>
              </a:rPr>
              <a:t>     – </a:t>
            </a:r>
            <a:r>
              <a:rPr lang="en-US" sz="2000" dirty="0" err="1" smtClean="0">
                <a:latin typeface="Calibri"/>
                <a:cs typeface="Calibri"/>
              </a:rPr>
              <a:t>fjölga</a:t>
            </a:r>
            <a:r>
              <a:rPr lang="en-US" sz="2000" dirty="0" smtClean="0">
                <a:latin typeface="Calibri"/>
                <a:cs typeface="Calibri"/>
              </a:rPr>
              <a:t> </a:t>
            </a:r>
            <a:r>
              <a:rPr lang="en-US" sz="2000" dirty="0" err="1" smtClean="0">
                <a:latin typeface="Calibri"/>
                <a:cs typeface="Calibri"/>
              </a:rPr>
              <a:t>heimilislæknum</a:t>
            </a:r>
            <a:r>
              <a:rPr lang="en-US" sz="2000" dirty="0" smtClean="0">
                <a:latin typeface="Calibri"/>
                <a:cs typeface="Calibri"/>
              </a:rPr>
              <a:t>, </a:t>
            </a:r>
            <a:r>
              <a:rPr lang="en-US" sz="2000" dirty="0" err="1" smtClean="0">
                <a:latin typeface="Calibri"/>
                <a:cs typeface="Calibri"/>
              </a:rPr>
              <a:t>framhaldsmenntuðum</a:t>
            </a:r>
            <a:r>
              <a:rPr lang="en-US" sz="2000" dirty="0" smtClean="0">
                <a:latin typeface="Calibri"/>
                <a:cs typeface="Calibri"/>
              </a:rPr>
              <a:t> 	  </a:t>
            </a:r>
          </a:p>
          <a:p>
            <a:pPr>
              <a:buSzPct val="130000"/>
            </a:pPr>
            <a:r>
              <a:rPr lang="en-US" sz="2000" dirty="0">
                <a:latin typeface="Calibri"/>
                <a:cs typeface="Calibri"/>
              </a:rPr>
              <a:t> </a:t>
            </a:r>
            <a:r>
              <a:rPr lang="en-US" sz="2000" dirty="0" smtClean="0">
                <a:latin typeface="Calibri"/>
                <a:cs typeface="Calibri"/>
              </a:rPr>
              <a:t>        </a:t>
            </a:r>
            <a:r>
              <a:rPr lang="en-US" sz="2000" dirty="0" err="1" smtClean="0">
                <a:latin typeface="Calibri"/>
                <a:cs typeface="Calibri"/>
              </a:rPr>
              <a:t>heilsugæsluhjúkrunarfræðingum</a:t>
            </a:r>
            <a:r>
              <a:rPr lang="en-US" sz="2000" dirty="0" smtClean="0">
                <a:latin typeface="Calibri"/>
                <a:cs typeface="Calibri"/>
              </a:rPr>
              <a:t> </a:t>
            </a:r>
            <a:r>
              <a:rPr lang="en-US" sz="2000" dirty="0" err="1" smtClean="0">
                <a:latin typeface="Calibri"/>
                <a:cs typeface="Calibri"/>
              </a:rPr>
              <a:t>og</a:t>
            </a:r>
            <a:r>
              <a:rPr lang="en-US" sz="2000" dirty="0" smtClean="0">
                <a:latin typeface="Calibri"/>
                <a:cs typeface="Calibri"/>
              </a:rPr>
              <a:t> </a:t>
            </a:r>
            <a:r>
              <a:rPr lang="en-US" sz="2000" dirty="0" err="1" smtClean="0">
                <a:latin typeface="Calibri"/>
                <a:cs typeface="Calibri"/>
              </a:rPr>
              <a:t>sálfræðingum</a:t>
            </a:r>
            <a:endParaRPr lang="en-US" sz="2000" dirty="0" smtClean="0">
              <a:latin typeface="Calibri"/>
              <a:cs typeface="Calibri"/>
            </a:endParaRPr>
          </a:p>
          <a:p>
            <a:pPr>
              <a:buSzPct val="130000"/>
            </a:pPr>
            <a:r>
              <a:rPr lang="en-US" sz="2000" dirty="0">
                <a:latin typeface="Calibri"/>
                <a:cs typeface="Calibri"/>
              </a:rPr>
              <a:t> </a:t>
            </a:r>
            <a:r>
              <a:rPr lang="en-US" sz="2000" dirty="0" smtClean="0">
                <a:latin typeface="Calibri"/>
                <a:cs typeface="Calibri"/>
              </a:rPr>
              <a:t>    – </a:t>
            </a:r>
            <a:r>
              <a:rPr lang="en-US" sz="2000" dirty="0" err="1" smtClean="0">
                <a:latin typeface="Calibri"/>
                <a:cs typeface="Calibri"/>
              </a:rPr>
              <a:t>Stækka</a:t>
            </a:r>
            <a:r>
              <a:rPr lang="en-US" sz="2000" dirty="0" smtClean="0">
                <a:latin typeface="Calibri"/>
                <a:cs typeface="Calibri"/>
              </a:rPr>
              <a:t> </a:t>
            </a:r>
            <a:r>
              <a:rPr lang="en-US" sz="2000" dirty="0" err="1" smtClean="0">
                <a:latin typeface="Calibri"/>
                <a:cs typeface="Calibri"/>
              </a:rPr>
              <a:t>heilsugæslustöðvarnar</a:t>
            </a:r>
            <a:r>
              <a:rPr lang="en-US" sz="2000" dirty="0" smtClean="0">
                <a:latin typeface="Calibri"/>
                <a:cs typeface="Calibri"/>
              </a:rPr>
              <a:t> </a:t>
            </a:r>
            <a:r>
              <a:rPr lang="en-US" sz="2000" dirty="0" err="1" smtClean="0">
                <a:latin typeface="Calibri"/>
                <a:cs typeface="Calibri"/>
              </a:rPr>
              <a:t>og</a:t>
            </a:r>
            <a:r>
              <a:rPr lang="en-US" sz="2000" dirty="0" smtClean="0">
                <a:latin typeface="Calibri"/>
                <a:cs typeface="Calibri"/>
              </a:rPr>
              <a:t> </a:t>
            </a:r>
            <a:r>
              <a:rPr lang="en-US" sz="2000" dirty="0" err="1" smtClean="0">
                <a:latin typeface="Calibri"/>
                <a:cs typeface="Calibri"/>
              </a:rPr>
              <a:t>breikka</a:t>
            </a:r>
            <a:r>
              <a:rPr lang="en-US" sz="2000" dirty="0" smtClean="0">
                <a:latin typeface="Calibri"/>
                <a:cs typeface="Calibri"/>
              </a:rPr>
              <a:t> </a:t>
            </a:r>
            <a:r>
              <a:rPr lang="en-US" sz="2000" dirty="0" err="1" smtClean="0">
                <a:latin typeface="Calibri"/>
                <a:cs typeface="Calibri"/>
              </a:rPr>
              <a:t>og</a:t>
            </a:r>
            <a:r>
              <a:rPr lang="en-US" sz="2000" dirty="0" smtClean="0">
                <a:latin typeface="Calibri"/>
                <a:cs typeface="Calibri"/>
              </a:rPr>
              <a:t> </a:t>
            </a:r>
            <a:r>
              <a:rPr lang="en-US" sz="2000" dirty="0" err="1" smtClean="0">
                <a:latin typeface="Calibri"/>
                <a:cs typeface="Calibri"/>
              </a:rPr>
              <a:t>dýpka</a:t>
            </a:r>
            <a:r>
              <a:rPr lang="en-US" sz="2000" dirty="0" smtClean="0">
                <a:latin typeface="Calibri"/>
                <a:cs typeface="Calibri"/>
              </a:rPr>
              <a:t> </a:t>
            </a:r>
            <a:r>
              <a:rPr lang="en-US" sz="2000" dirty="0" err="1" smtClean="0">
                <a:latin typeface="Calibri"/>
                <a:cs typeface="Calibri"/>
              </a:rPr>
              <a:t>þjónustu</a:t>
            </a:r>
            <a:endParaRPr lang="en-US" sz="2000" dirty="0" smtClean="0">
              <a:latin typeface="Calibri"/>
              <a:cs typeface="Calibri"/>
            </a:endParaRPr>
          </a:p>
          <a:p>
            <a:pPr>
              <a:buSzPct val="130000"/>
            </a:pPr>
            <a:r>
              <a:rPr lang="en-US" sz="2000" dirty="0">
                <a:latin typeface="Calibri"/>
                <a:cs typeface="Calibri"/>
              </a:rPr>
              <a:t>	</a:t>
            </a:r>
            <a:r>
              <a:rPr lang="en-US" sz="2000" dirty="0" err="1" smtClean="0">
                <a:latin typeface="Calibri"/>
                <a:cs typeface="Calibri"/>
              </a:rPr>
              <a:t>þeirra</a:t>
            </a:r>
            <a:endParaRPr lang="en-US" sz="2000" dirty="0">
              <a:latin typeface="Calibri"/>
              <a:cs typeface="Calibri"/>
            </a:endParaRPr>
          </a:p>
          <a:p>
            <a:pPr>
              <a:buSzPct val="130000"/>
            </a:pPr>
            <a:r>
              <a:rPr lang="en-US" sz="2000" dirty="0" smtClean="0">
                <a:latin typeface="Calibri"/>
                <a:cs typeface="Calibri"/>
              </a:rPr>
              <a:t>     – </a:t>
            </a:r>
            <a:r>
              <a:rPr lang="en-US" sz="2000" dirty="0" err="1">
                <a:latin typeface="Calibri"/>
                <a:cs typeface="Calibri"/>
              </a:rPr>
              <a:t>E</a:t>
            </a:r>
            <a:r>
              <a:rPr lang="en-US" sz="2000" dirty="0" err="1" smtClean="0">
                <a:latin typeface="Calibri"/>
                <a:cs typeface="Calibri"/>
              </a:rPr>
              <a:t>fla</a:t>
            </a:r>
            <a:r>
              <a:rPr lang="en-US" sz="2000" dirty="0" smtClean="0">
                <a:latin typeface="Calibri"/>
                <a:cs typeface="Calibri"/>
              </a:rPr>
              <a:t> </a:t>
            </a:r>
            <a:r>
              <a:rPr lang="en-US" sz="2000" dirty="0" err="1">
                <a:latin typeface="Calibri"/>
                <a:cs typeface="Calibri"/>
              </a:rPr>
              <a:t>pers</a:t>
            </a:r>
            <a:r>
              <a:rPr lang="en-US" altLang="ja-JP" sz="2000" dirty="0" err="1">
                <a:latin typeface="Calibri"/>
                <a:cs typeface="Calibri"/>
              </a:rPr>
              <a:t>ónuleg</a:t>
            </a:r>
            <a:r>
              <a:rPr lang="en-US" altLang="ja-JP" sz="2000" dirty="0">
                <a:latin typeface="Calibri"/>
                <a:cs typeface="Calibri"/>
              </a:rPr>
              <a:t> </a:t>
            </a:r>
            <a:r>
              <a:rPr lang="en-US" altLang="ja-JP" sz="2000" dirty="0" err="1">
                <a:latin typeface="Calibri"/>
                <a:cs typeface="Calibri"/>
              </a:rPr>
              <a:t>tengsl</a:t>
            </a:r>
            <a:r>
              <a:rPr lang="en-US" altLang="ja-JP" sz="2000" dirty="0">
                <a:latin typeface="Calibri"/>
                <a:cs typeface="Calibri"/>
              </a:rPr>
              <a:t> </a:t>
            </a:r>
            <a:r>
              <a:rPr lang="en-US" altLang="ja-JP" sz="2000" dirty="0" err="1">
                <a:latin typeface="Calibri"/>
                <a:cs typeface="Calibri"/>
              </a:rPr>
              <a:t>sjúklinga</a:t>
            </a:r>
            <a:r>
              <a:rPr lang="en-US" altLang="ja-JP" sz="2000" dirty="0">
                <a:latin typeface="Calibri"/>
                <a:cs typeface="Calibri"/>
              </a:rPr>
              <a:t> </a:t>
            </a:r>
            <a:r>
              <a:rPr lang="en-US" altLang="ja-JP" sz="2000" dirty="0" err="1" smtClean="0">
                <a:latin typeface="Calibri"/>
                <a:cs typeface="Calibri"/>
              </a:rPr>
              <a:t>við</a:t>
            </a:r>
            <a:r>
              <a:rPr lang="en-US" altLang="ja-JP" sz="2000" dirty="0" smtClean="0">
                <a:latin typeface="Calibri"/>
                <a:cs typeface="Calibri"/>
              </a:rPr>
              <a:t> </a:t>
            </a:r>
            <a:r>
              <a:rPr lang="en-US" altLang="ja-JP" sz="2000" dirty="0" err="1">
                <a:latin typeface="Calibri"/>
                <a:cs typeface="Calibri"/>
              </a:rPr>
              <a:t>fagfólk</a:t>
            </a:r>
            <a:r>
              <a:rPr lang="en-US" altLang="ja-JP" sz="2000" dirty="0">
                <a:latin typeface="Calibri"/>
                <a:cs typeface="Calibri"/>
              </a:rPr>
              <a:t> </a:t>
            </a:r>
            <a:r>
              <a:rPr lang="en-US" altLang="ja-JP" sz="2000" dirty="0" err="1" smtClean="0">
                <a:latin typeface="Calibri"/>
                <a:cs typeface="Calibri"/>
              </a:rPr>
              <a:t>heilsugæslunnar</a:t>
            </a:r>
            <a:endParaRPr lang="en-US" altLang="ja-JP" sz="2000" dirty="0" smtClean="0">
              <a:latin typeface="Calibri"/>
              <a:cs typeface="Calibri"/>
            </a:endParaRPr>
          </a:p>
          <a:p>
            <a:pPr marL="285750" indent="-285750">
              <a:buSzPct val="130000"/>
              <a:buFont typeface="Arial"/>
              <a:buChar char="•"/>
            </a:pPr>
            <a:endParaRPr lang="en-US" altLang="ja-JP" sz="500" dirty="0" smtClean="0">
              <a:latin typeface="Calibri"/>
              <a:cs typeface="Calibri"/>
            </a:endParaRPr>
          </a:p>
          <a:p>
            <a:pPr marL="285750" indent="-285750">
              <a:buSzPct val="130000"/>
              <a:buFont typeface="Arial"/>
              <a:buChar char="•"/>
            </a:pPr>
            <a:r>
              <a:rPr lang="en-US" sz="2000" b="1" dirty="0" err="1">
                <a:latin typeface="Calibri"/>
                <a:cs typeface="Calibri"/>
              </a:rPr>
              <a:t>Bæta</a:t>
            </a:r>
            <a:r>
              <a:rPr lang="en-US" sz="2000" b="1" dirty="0">
                <a:latin typeface="Calibri"/>
                <a:cs typeface="Calibri"/>
              </a:rPr>
              <a:t> </a:t>
            </a:r>
            <a:r>
              <a:rPr lang="en-US" sz="2000" b="1" dirty="0" err="1">
                <a:latin typeface="Calibri"/>
                <a:cs typeface="Calibri"/>
              </a:rPr>
              <a:t>aðbúnað</a:t>
            </a:r>
            <a:r>
              <a:rPr lang="en-US" sz="2000" b="1" dirty="0">
                <a:latin typeface="Calibri"/>
                <a:cs typeface="Calibri"/>
              </a:rPr>
              <a:t> </a:t>
            </a:r>
            <a:r>
              <a:rPr lang="en-US" sz="2000" b="1" dirty="0" err="1">
                <a:latin typeface="Calibri"/>
                <a:cs typeface="Calibri"/>
              </a:rPr>
              <a:t>sjúklinga</a:t>
            </a:r>
            <a:r>
              <a:rPr lang="en-US" sz="2000" b="1" dirty="0">
                <a:latin typeface="Calibri"/>
                <a:cs typeface="Calibri"/>
              </a:rPr>
              <a:t> </a:t>
            </a:r>
            <a:r>
              <a:rPr lang="en-US" sz="2000" b="1" dirty="0" err="1">
                <a:latin typeface="Calibri"/>
                <a:cs typeface="Calibri"/>
              </a:rPr>
              <a:t>og</a:t>
            </a:r>
            <a:r>
              <a:rPr lang="en-US" sz="2000" b="1" dirty="0">
                <a:latin typeface="Calibri"/>
                <a:cs typeface="Calibri"/>
              </a:rPr>
              <a:t> starfsaðstöðu </a:t>
            </a:r>
            <a:r>
              <a:rPr lang="en-US" sz="2000" b="1" dirty="0" err="1">
                <a:latin typeface="Calibri"/>
                <a:cs typeface="Calibri"/>
              </a:rPr>
              <a:t>starfsmanna</a:t>
            </a:r>
            <a:r>
              <a:rPr lang="en-US" sz="2000" b="1" dirty="0">
                <a:latin typeface="Calibri"/>
                <a:cs typeface="Calibri"/>
              </a:rPr>
              <a:t> </a:t>
            </a:r>
            <a:r>
              <a:rPr lang="en-US" sz="2000" b="1" dirty="0" err="1">
                <a:latin typeface="Calibri"/>
                <a:cs typeface="Calibri"/>
              </a:rPr>
              <a:t>innan</a:t>
            </a:r>
            <a:r>
              <a:rPr lang="en-US" sz="2000" b="1" dirty="0">
                <a:latin typeface="Calibri"/>
                <a:cs typeface="Calibri"/>
              </a:rPr>
              <a:t> opinberra </a:t>
            </a:r>
            <a:r>
              <a:rPr lang="en-US" sz="2000" b="1" dirty="0" err="1" smtClean="0">
                <a:latin typeface="Calibri"/>
                <a:cs typeface="Calibri"/>
              </a:rPr>
              <a:t>þjónustustofnana. </a:t>
            </a:r>
            <a:r>
              <a:rPr lang="en-US" sz="2000" dirty="0" err="1" smtClean="0">
                <a:latin typeface="Calibri"/>
                <a:cs typeface="Calibri"/>
              </a:rPr>
              <a:t>(</a:t>
            </a:r>
            <a:r>
              <a:rPr lang="en-US" sz="2000" dirty="0" err="1">
                <a:latin typeface="Calibri"/>
                <a:cs typeface="Calibri"/>
              </a:rPr>
              <a:t>Í</a:t>
            </a:r>
            <a:r>
              <a:rPr lang="en-US" sz="2000" dirty="0" err="1" smtClean="0">
                <a:latin typeface="Calibri"/>
                <a:cs typeface="Calibri"/>
              </a:rPr>
              <a:t> innviðauppbyggingu fær Ísland falleinkun samkvæmt skýrslum OECD) (OECD, 2016)</a:t>
            </a:r>
            <a:r>
              <a:rPr lang="en-US" sz="2000" dirty="0" smtClean="0">
                <a:latin typeface="Calibri"/>
                <a:cs typeface="Calibri"/>
              </a:rPr>
              <a:t>.</a:t>
            </a:r>
          </a:p>
          <a:p>
            <a:pPr marL="285750" indent="-285750">
              <a:lnSpc>
                <a:spcPct val="140000"/>
              </a:lnSpc>
              <a:buSzPct val="130000"/>
              <a:buFont typeface="Arial"/>
              <a:buChar char="•"/>
            </a:pPr>
            <a:endParaRPr lang="en-US" sz="500" dirty="0">
              <a:latin typeface="Calibri"/>
              <a:cs typeface="Calibri"/>
            </a:endParaRPr>
          </a:p>
          <a:p>
            <a:pPr marL="285750" indent="-285750">
              <a:buSzPct val="130000"/>
              <a:buFont typeface="Arial"/>
              <a:buChar char="•"/>
            </a:pPr>
            <a:r>
              <a:rPr lang="en-US" sz="2000" b="1" dirty="0" err="1" smtClean="0">
                <a:latin typeface="Calibri"/>
                <a:cs typeface="Calibri"/>
              </a:rPr>
              <a:t>Auka</a:t>
            </a:r>
            <a:r>
              <a:rPr lang="en-US" sz="2000" b="1" dirty="0" smtClean="0">
                <a:latin typeface="Calibri"/>
                <a:cs typeface="Calibri"/>
              </a:rPr>
              <a:t> </a:t>
            </a:r>
            <a:r>
              <a:rPr lang="en-US" sz="2000" b="1" dirty="0" err="1">
                <a:latin typeface="Calibri"/>
                <a:cs typeface="Calibri"/>
              </a:rPr>
              <a:t>nálægð</a:t>
            </a:r>
            <a:r>
              <a:rPr lang="en-US" sz="2000" b="1" dirty="0">
                <a:latin typeface="Calibri"/>
                <a:cs typeface="Calibri"/>
              </a:rPr>
              <a:t> </a:t>
            </a:r>
            <a:r>
              <a:rPr lang="en-US" sz="2000" b="1" dirty="0" err="1">
                <a:latin typeface="Calibri"/>
                <a:cs typeface="Calibri"/>
              </a:rPr>
              <a:t>þjónustunnar</a:t>
            </a:r>
            <a:r>
              <a:rPr lang="en-US" sz="2000" dirty="0">
                <a:latin typeface="Calibri"/>
                <a:cs typeface="Calibri"/>
              </a:rPr>
              <a:t>, </a:t>
            </a:r>
            <a:r>
              <a:rPr lang="en-US" sz="2000" dirty="0" err="1">
                <a:latin typeface="Calibri"/>
                <a:cs typeface="Calibri"/>
              </a:rPr>
              <a:t>t.d</a:t>
            </a:r>
            <a:r>
              <a:rPr lang="en-US" sz="2000" dirty="0">
                <a:latin typeface="Calibri"/>
                <a:cs typeface="Calibri"/>
              </a:rPr>
              <a:t>. </a:t>
            </a:r>
            <a:r>
              <a:rPr lang="en-US" sz="2000" dirty="0" err="1">
                <a:latin typeface="Calibri"/>
                <a:cs typeface="Calibri"/>
              </a:rPr>
              <a:t>með</a:t>
            </a:r>
            <a:r>
              <a:rPr lang="en-US" sz="2000" dirty="0">
                <a:latin typeface="Calibri"/>
                <a:cs typeface="Calibri"/>
              </a:rPr>
              <a:t> </a:t>
            </a:r>
            <a:r>
              <a:rPr lang="en-US" sz="2000" dirty="0" err="1" smtClean="0">
                <a:latin typeface="Calibri"/>
                <a:cs typeface="Calibri"/>
              </a:rPr>
              <a:t>vinnustaðaþjónustu</a:t>
            </a:r>
            <a:r>
              <a:rPr lang="en-US" sz="2000" dirty="0" smtClean="0">
                <a:latin typeface="Calibri"/>
                <a:cs typeface="Calibri"/>
              </a:rPr>
              <a:t>, </a:t>
            </a:r>
            <a:r>
              <a:rPr lang="en-US" sz="2000" dirty="0" err="1" smtClean="0">
                <a:latin typeface="Calibri"/>
                <a:cs typeface="Calibri"/>
              </a:rPr>
              <a:t>heilsugæslu</a:t>
            </a:r>
            <a:r>
              <a:rPr lang="en-US" sz="2000" dirty="0" smtClean="0">
                <a:latin typeface="Calibri"/>
                <a:cs typeface="Calibri"/>
              </a:rPr>
              <a:t> </a:t>
            </a:r>
            <a:r>
              <a:rPr lang="en-US" sz="2000" dirty="0" err="1">
                <a:latin typeface="Calibri"/>
                <a:cs typeface="Calibri"/>
              </a:rPr>
              <a:t>í</a:t>
            </a:r>
            <a:r>
              <a:rPr lang="en-US" sz="2000" dirty="0">
                <a:latin typeface="Calibri"/>
                <a:cs typeface="Calibri"/>
              </a:rPr>
              <a:t> </a:t>
            </a:r>
            <a:r>
              <a:rPr lang="en-US" sz="2000" dirty="0" err="1">
                <a:latin typeface="Calibri"/>
                <a:cs typeface="Calibri"/>
              </a:rPr>
              <a:t>framhaldsskólum</a:t>
            </a:r>
            <a:r>
              <a:rPr lang="en-US" sz="2000" dirty="0">
                <a:latin typeface="Calibri"/>
                <a:cs typeface="Calibri"/>
              </a:rPr>
              <a:t>, </a:t>
            </a:r>
            <a:r>
              <a:rPr lang="en-US" sz="2000" dirty="0" err="1">
                <a:latin typeface="Calibri"/>
                <a:cs typeface="Calibri"/>
              </a:rPr>
              <a:t>og</a:t>
            </a:r>
            <a:r>
              <a:rPr lang="en-US" sz="2000" dirty="0">
                <a:latin typeface="Calibri"/>
                <a:cs typeface="Calibri"/>
              </a:rPr>
              <a:t> </a:t>
            </a:r>
            <a:r>
              <a:rPr lang="en-US" sz="2000" dirty="0" err="1">
                <a:latin typeface="Calibri"/>
                <a:cs typeface="Calibri"/>
              </a:rPr>
              <a:t>sérfræ</a:t>
            </a:r>
            <a:r>
              <a:rPr lang="en-GB" sz="2000" dirty="0" err="1">
                <a:latin typeface="Calibri"/>
                <a:cs typeface="Calibri"/>
              </a:rPr>
              <a:t>ð</a:t>
            </a:r>
            <a:r>
              <a:rPr lang="en-US" sz="2000" dirty="0" err="1">
                <a:latin typeface="Calibri"/>
                <a:cs typeface="Calibri"/>
              </a:rPr>
              <a:t>ingaheimsóknum</a:t>
            </a:r>
            <a:r>
              <a:rPr lang="en-US" sz="2000" dirty="0">
                <a:latin typeface="Calibri"/>
                <a:cs typeface="Calibri"/>
              </a:rPr>
              <a:t> </a:t>
            </a:r>
            <a:r>
              <a:rPr lang="en-US" sz="2000" dirty="0" err="1">
                <a:latin typeface="Calibri"/>
                <a:cs typeface="Calibri"/>
              </a:rPr>
              <a:t>á</a:t>
            </a:r>
            <a:r>
              <a:rPr lang="en-US" sz="2000" dirty="0">
                <a:latin typeface="Calibri"/>
                <a:cs typeface="Calibri"/>
              </a:rPr>
              <a:t> </a:t>
            </a:r>
            <a:r>
              <a:rPr lang="en-US" sz="2000" dirty="0" err="1" smtClean="0">
                <a:latin typeface="Calibri"/>
                <a:cs typeface="Calibri"/>
              </a:rPr>
              <a:t>heilsugæslustö</a:t>
            </a:r>
            <a:r>
              <a:rPr lang="en-GB" sz="2000" dirty="0" err="1" smtClean="0">
                <a:latin typeface="Calibri"/>
                <a:cs typeface="Calibri"/>
              </a:rPr>
              <a:t>ð</a:t>
            </a:r>
            <a:r>
              <a:rPr lang="en-US" sz="2000" dirty="0" smtClean="0">
                <a:latin typeface="Calibri"/>
                <a:cs typeface="Calibri"/>
              </a:rPr>
              <a:t>var.</a:t>
            </a:r>
          </a:p>
          <a:p>
            <a:pPr marL="285750" indent="-285750">
              <a:buSzPct val="130000"/>
              <a:buFont typeface="Arial"/>
              <a:buChar char="•"/>
            </a:pPr>
            <a:endParaRPr lang="en-US" sz="500" dirty="0">
              <a:latin typeface="Calibri"/>
              <a:cs typeface="Calibri"/>
            </a:endParaRPr>
          </a:p>
          <a:p>
            <a:pPr marL="285750" indent="-285750">
              <a:buSzPct val="130000"/>
              <a:buFont typeface="Arial"/>
              <a:buChar char="•"/>
            </a:pPr>
            <a:r>
              <a:rPr lang="en-US" sz="2000" b="1" dirty="0" err="1" smtClean="0">
                <a:latin typeface="Calibri"/>
                <a:cs typeface="Calibri"/>
              </a:rPr>
              <a:t>Auka</a:t>
            </a:r>
            <a:r>
              <a:rPr lang="en-US" sz="2000" b="1" dirty="0" smtClean="0">
                <a:latin typeface="Calibri"/>
                <a:cs typeface="Calibri"/>
              </a:rPr>
              <a:t> </a:t>
            </a:r>
            <a:r>
              <a:rPr lang="en-US" sz="2000" b="1" dirty="0" err="1">
                <a:latin typeface="Calibri"/>
                <a:cs typeface="Calibri"/>
              </a:rPr>
              <a:t>samfelluna</a:t>
            </a:r>
            <a:r>
              <a:rPr lang="en-US" sz="2000" b="1" dirty="0">
                <a:latin typeface="Calibri"/>
                <a:cs typeface="Calibri"/>
              </a:rPr>
              <a:t> </a:t>
            </a:r>
            <a:r>
              <a:rPr lang="en-US" sz="2000" b="1" dirty="0" err="1">
                <a:latin typeface="Calibri"/>
                <a:cs typeface="Calibri"/>
              </a:rPr>
              <a:t>í</a:t>
            </a:r>
            <a:r>
              <a:rPr lang="en-US" sz="2000" b="1" dirty="0">
                <a:latin typeface="Calibri"/>
                <a:cs typeface="Calibri"/>
              </a:rPr>
              <a:t> </a:t>
            </a:r>
            <a:r>
              <a:rPr lang="en-US" sz="2000" b="1" dirty="0" err="1" smtClean="0">
                <a:latin typeface="Calibri"/>
                <a:cs typeface="Calibri"/>
              </a:rPr>
              <a:t>heilbrigðisþjónustunni</a:t>
            </a:r>
            <a:r>
              <a:rPr lang="en-US" sz="2000" dirty="0">
                <a:latin typeface="Calibri"/>
                <a:cs typeface="Calibri"/>
              </a:rPr>
              <a:t>, </a:t>
            </a:r>
            <a:r>
              <a:rPr lang="en-US" sz="2000" dirty="0" err="1" smtClean="0">
                <a:latin typeface="Calibri"/>
                <a:cs typeface="Calibri"/>
              </a:rPr>
              <a:t>með</a:t>
            </a:r>
            <a:r>
              <a:rPr lang="en-US" sz="2000" dirty="0" smtClean="0">
                <a:latin typeface="Calibri"/>
                <a:cs typeface="Calibri"/>
              </a:rPr>
              <a:t> </a:t>
            </a:r>
            <a:r>
              <a:rPr lang="en-US" sz="2000" dirty="0" err="1" smtClean="0">
                <a:latin typeface="Calibri"/>
                <a:cs typeface="Calibri"/>
              </a:rPr>
              <a:t>auknu</a:t>
            </a:r>
            <a:r>
              <a:rPr lang="en-US" sz="2000" dirty="0" smtClean="0">
                <a:latin typeface="Calibri"/>
                <a:cs typeface="Calibri"/>
              </a:rPr>
              <a:t> </a:t>
            </a:r>
            <a:r>
              <a:rPr lang="en-US" sz="2000" dirty="0" err="1" smtClean="0">
                <a:latin typeface="Calibri"/>
                <a:cs typeface="Calibri"/>
              </a:rPr>
              <a:t>samstarfi</a:t>
            </a:r>
            <a:r>
              <a:rPr lang="en-US" sz="2000" dirty="0" smtClean="0">
                <a:latin typeface="Calibri"/>
                <a:cs typeface="Calibri"/>
              </a:rPr>
              <a:t> innan og milli </a:t>
            </a:r>
            <a:r>
              <a:rPr lang="en-US" sz="2000" dirty="0" err="1" smtClean="0">
                <a:latin typeface="Calibri"/>
                <a:cs typeface="Calibri"/>
              </a:rPr>
              <a:t>stofnana</a:t>
            </a:r>
            <a:r>
              <a:rPr lang="en-US" sz="2000" dirty="0" smtClean="0">
                <a:latin typeface="Calibri"/>
                <a:cs typeface="Calibri"/>
              </a:rPr>
              <a:t> </a:t>
            </a:r>
            <a:r>
              <a:rPr lang="en-US" sz="2000" dirty="0" err="1" smtClean="0">
                <a:latin typeface="Calibri"/>
                <a:cs typeface="Calibri"/>
              </a:rPr>
              <a:t>og</a:t>
            </a:r>
            <a:r>
              <a:rPr lang="en-US" sz="2000" dirty="0" smtClean="0">
                <a:latin typeface="Calibri"/>
                <a:cs typeface="Calibri"/>
              </a:rPr>
              <a:t> </a:t>
            </a:r>
            <a:r>
              <a:rPr lang="en-US" sz="2000" dirty="0" err="1" smtClean="0">
                <a:latin typeface="Calibri"/>
                <a:cs typeface="Calibri"/>
              </a:rPr>
              <a:t>þjónustuaðila.</a:t>
            </a:r>
          </a:p>
          <a:p>
            <a:pPr marL="285750" indent="-285750">
              <a:buSzPct val="130000"/>
              <a:buFont typeface="Arial"/>
              <a:buChar char="•"/>
            </a:pPr>
            <a:endParaRPr lang="en-US" sz="500" dirty="0" err="1" smtClean="0">
              <a:latin typeface="Calibri"/>
              <a:cs typeface="Calibri"/>
            </a:endParaRPr>
          </a:p>
          <a:p>
            <a:pPr marL="285750" indent="-285750">
              <a:buSzPct val="130000"/>
              <a:buFont typeface="Arial"/>
              <a:buChar char="•"/>
            </a:pPr>
            <a:r>
              <a:rPr lang="en-US" altLang="ja-JP" sz="2000" b="1" dirty="0" err="1">
                <a:cs typeface="Calibri"/>
              </a:rPr>
              <a:t>Halda</a:t>
            </a:r>
            <a:r>
              <a:rPr lang="en-US" altLang="ja-JP" sz="2000" b="1" dirty="0">
                <a:cs typeface="Calibri"/>
              </a:rPr>
              <a:t> </a:t>
            </a:r>
            <a:r>
              <a:rPr lang="en-US" altLang="ja-JP" sz="2000" b="1" dirty="0" err="1">
                <a:cs typeface="Calibri"/>
              </a:rPr>
              <a:t>einkavæðingu</a:t>
            </a:r>
            <a:r>
              <a:rPr lang="en-US" altLang="ja-JP" sz="2000" b="1" dirty="0">
                <a:cs typeface="Calibri"/>
              </a:rPr>
              <a:t> </a:t>
            </a:r>
            <a:r>
              <a:rPr lang="en-US" altLang="ja-JP" sz="2000" b="1" dirty="0" err="1">
                <a:cs typeface="Calibri"/>
              </a:rPr>
              <a:t>heilbrigðisþjónustunnar</a:t>
            </a:r>
            <a:r>
              <a:rPr lang="en-US" altLang="ja-JP" sz="2000" b="1" dirty="0">
                <a:cs typeface="Calibri"/>
              </a:rPr>
              <a:t> </a:t>
            </a:r>
            <a:r>
              <a:rPr lang="en-US" altLang="ja-JP" sz="2000" b="1" dirty="0" err="1">
                <a:cs typeface="Calibri"/>
              </a:rPr>
              <a:t>í</a:t>
            </a:r>
            <a:r>
              <a:rPr lang="en-US" altLang="ja-JP" sz="2000" b="1" dirty="0">
                <a:cs typeface="Calibri"/>
              </a:rPr>
              <a:t> </a:t>
            </a:r>
            <a:r>
              <a:rPr lang="en-US" altLang="ja-JP" sz="2000" b="1" dirty="0" err="1">
                <a:cs typeface="Calibri"/>
              </a:rPr>
              <a:t>skefjum</a:t>
            </a:r>
            <a:r>
              <a:rPr lang="en-US" altLang="ja-JP" sz="2000" dirty="0">
                <a:cs typeface="Calibri"/>
              </a:rPr>
              <a:t>, </a:t>
            </a:r>
            <a:r>
              <a:rPr lang="en-US" altLang="ja-JP" sz="2000" dirty="0" err="1">
                <a:cs typeface="Calibri"/>
              </a:rPr>
              <a:t>bæði</a:t>
            </a:r>
            <a:r>
              <a:rPr lang="en-US" altLang="ja-JP" sz="2000" dirty="0">
                <a:cs typeface="Calibri"/>
              </a:rPr>
              <a:t> </a:t>
            </a:r>
            <a:r>
              <a:rPr lang="en-US" altLang="ja-JP" sz="2000" dirty="0" err="1">
                <a:cs typeface="Calibri"/>
              </a:rPr>
              <a:t>varðandi einkafjármögnun</a:t>
            </a:r>
            <a:r>
              <a:rPr lang="en-US" altLang="ja-JP" sz="2000" dirty="0">
                <a:cs typeface="Calibri"/>
              </a:rPr>
              <a:t> </a:t>
            </a:r>
            <a:r>
              <a:rPr lang="en-US" altLang="ja-JP" sz="2000" dirty="0" err="1">
                <a:cs typeface="Calibri"/>
              </a:rPr>
              <a:t>og</a:t>
            </a:r>
            <a:r>
              <a:rPr lang="en-US" altLang="ja-JP" sz="2000" dirty="0">
                <a:cs typeface="Calibri"/>
              </a:rPr>
              <a:t> </a:t>
            </a:r>
            <a:r>
              <a:rPr lang="en-US" altLang="ja-JP" sz="2000" dirty="0" err="1">
                <a:cs typeface="Calibri"/>
              </a:rPr>
              <a:t>einkarekstur</a:t>
            </a:r>
            <a:r>
              <a:rPr lang="en-US" altLang="ja-JP" sz="2000" dirty="0">
                <a:cs typeface="Calibri"/>
              </a:rPr>
              <a:t>.</a:t>
            </a:r>
            <a:endParaRPr lang="en-US" sz="20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193154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634619" y="1463648"/>
            <a:ext cx="7838776" cy="439546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SzPct val="180000"/>
            </a:pPr>
            <a:endParaRPr lang="en-US" b="1" dirty="0" smtClean="0">
              <a:solidFill>
                <a:schemeClr val="accent3">
                  <a:lumMod val="60000"/>
                  <a:lumOff val="40000"/>
                </a:schemeClr>
              </a:solidFill>
              <a:cs typeface="Times New Roman"/>
            </a:endParaRPr>
          </a:p>
          <a:p>
            <a:pPr marL="285750" indent="-285750">
              <a:buSzPct val="180000"/>
            </a:pPr>
            <a:endParaRPr lang="en-US" dirty="0" smtClean="0">
              <a:solidFill>
                <a:schemeClr val="accent3">
                  <a:lumMod val="60000"/>
                  <a:lumOff val="40000"/>
                </a:schemeClr>
              </a:solidFill>
              <a:cs typeface="Times New Roman"/>
            </a:endParaRPr>
          </a:p>
          <a:p>
            <a:pPr marL="285750" indent="-285750">
              <a:buSzPct val="180000"/>
            </a:pPr>
            <a:endParaRPr lang="en-US" dirty="0" smtClean="0">
              <a:solidFill>
                <a:schemeClr val="accent3">
                  <a:lumMod val="60000"/>
                  <a:lumOff val="40000"/>
                </a:schemeClr>
              </a:solidFill>
              <a:cs typeface="Times New Roman"/>
            </a:endParaRPr>
          </a:p>
          <a:p>
            <a:pPr marL="285750" indent="-285750">
              <a:buSzPct val="180000"/>
            </a:pP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  <a:cs typeface="Times New Roman"/>
            </a:endParaRPr>
          </a:p>
          <a:p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  <a:cs typeface="Times New Roman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lum bright="-20000"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53" y="3067183"/>
            <a:ext cx="3581400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415405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0059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>
                <a:solidFill>
                  <a:srgbClr val="4F6228"/>
                </a:solidFill>
              </a:rPr>
              <a:t>Ánægja með heilbrigðisþjónustuna</a:t>
            </a:r>
          </a:p>
        </p:txBody>
      </p:sp>
    </p:spTree>
    <p:extLst>
      <p:ext uri="{BB962C8B-B14F-4D97-AF65-F5344CB8AC3E}">
        <p14:creationId xmlns:p14="http://schemas.microsoft.com/office/powerpoint/2010/main" val="1650522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4563758"/>
              </p:ext>
            </p:extLst>
          </p:nvPr>
        </p:nvGraphicFramePr>
        <p:xfrm>
          <a:off x="1169156" y="816437"/>
          <a:ext cx="6096000" cy="5389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328064"/>
                <a:gridCol w="2767936"/>
              </a:tblGrid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000000"/>
                          </a:solidFill>
                        </a:rPr>
                        <a:t>Í heild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000000"/>
                          </a:solidFill>
                        </a:rPr>
                        <a:t>80%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u="none"/>
                        <a:t>Lægst hlutfall </a:t>
                      </a:r>
                      <a:r>
                        <a:rPr lang="en-US" b="1"/>
                        <a:t>ánægðra</a:t>
                      </a:r>
                    </a:p>
                    <a:p>
                      <a:r>
                        <a:rPr lang="en-US" b="1"/>
                        <a:t>meðal eftirfarandi hópa: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/>
                        <a:t>  </a:t>
                      </a:r>
                      <a:r>
                        <a:rPr lang="en-US" sz="1600" baseline="0"/>
                        <a:t>  </a:t>
                      </a:r>
                      <a:r>
                        <a:rPr lang="en-US" sz="1600"/>
                        <a:t>   Ungs</a:t>
                      </a:r>
                      <a:r>
                        <a:rPr lang="en-US" sz="1600" baseline="0"/>
                        <a:t> fólks (18-24 ára)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66%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/>
                        <a:t>       Grunnskólamenntaðra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76%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/>
                        <a:t>       Einhleypra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72%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/>
                        <a:t>       Íbúa á Suðurnesjum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72%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/>
                        <a:t>       Sjúklinga með fjölkvilla </a:t>
                      </a:r>
                    </a:p>
                    <a:p>
                      <a:r>
                        <a:rPr lang="en-US" sz="1600"/>
                        <a:t>       (3 eða fleiri)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76%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/>
                        <a:t>       Þeirra sem hafa </a:t>
                      </a:r>
                      <a:r>
                        <a:rPr lang="en-US" sz="1600" b="1"/>
                        <a:t>ekki</a:t>
                      </a:r>
                      <a:r>
                        <a:rPr lang="en-US" sz="1600"/>
                        <a:t>    </a:t>
                      </a:r>
                    </a:p>
                    <a:p>
                      <a:r>
                        <a:rPr lang="en-US" sz="1600"/>
                        <a:t>       heimilislækni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  <a:p>
                      <a:r>
                        <a:rPr lang="en-US" sz="1600"/>
                        <a:t>72%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/>
                        <a:t>       Þeirra sem fara </a:t>
                      </a:r>
                      <a:r>
                        <a:rPr lang="en-US" sz="1600" b="1"/>
                        <a:t>ekki</a:t>
                      </a:r>
                      <a:endParaRPr lang="en-US" sz="1600" b="1" baseline="0"/>
                    </a:p>
                    <a:p>
                      <a:r>
                        <a:rPr lang="en-US" sz="1600" baseline="0"/>
                        <a:t>       </a:t>
                      </a:r>
                      <a:r>
                        <a:rPr lang="en-US" sz="1600"/>
                        <a:t>á tiltekinn þjónustustað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  <a:p>
                      <a:r>
                        <a:rPr lang="en-US" sz="1600"/>
                        <a:t>69%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/>
                        <a:t>       Þeirra sem sækja lækn.þjón.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/>
                        <a:t>       venjulega á</a:t>
                      </a:r>
                      <a:r>
                        <a:rPr lang="en-US" sz="1600" baseline="0"/>
                        <a:t> </a:t>
                      </a:r>
                      <a:r>
                        <a:rPr lang="en-US" sz="1600" b="1"/>
                        <a:t>slysadeild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  <a:p>
                      <a:r>
                        <a:rPr lang="en-US" sz="1600"/>
                        <a:t>77%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/>
                        <a:t>       Þeirra sem sækja lækn.þjón. 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/>
                        <a:t>       venjulega á </a:t>
                      </a:r>
                      <a:r>
                        <a:rPr lang="en-US" sz="1600" b="1"/>
                        <a:t>bráðamóttöku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  <a:p>
                      <a:r>
                        <a:rPr lang="en-US" sz="1600"/>
                        <a:t>46%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15449" y="188906"/>
            <a:ext cx="72005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Ánægja Íslendinga með læknisþjónustu (utan legudeilda)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82792" y="6404117"/>
            <a:ext cx="659586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/>
              <a:t>Heimild: Rúnar Vilhjálmsson (2015): Landskönnunin Heilsa og lífshættir Íslendinga. </a:t>
            </a:r>
          </a:p>
        </p:txBody>
      </p:sp>
    </p:spTree>
    <p:extLst>
      <p:ext uri="{BB962C8B-B14F-4D97-AF65-F5344CB8AC3E}">
        <p14:creationId xmlns:p14="http://schemas.microsoft.com/office/powerpoint/2010/main" val="2117494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1552575" y="720725"/>
            <a:ext cx="603292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2800">
                <a:solidFill>
                  <a:srgbClr val="4F6228"/>
                </a:solidFill>
                <a:cs typeface="Baskerville" charset="0"/>
              </a:rPr>
              <a:t>Gæði (lýðheilsuárangur) heilbrigðiskerfa</a:t>
            </a:r>
            <a:endParaRPr lang="en-US" sz="2800">
              <a:solidFill>
                <a:srgbClr val="4F6228"/>
              </a:solidFill>
              <a:cs typeface="Baskerville" charset="0"/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368300" y="1576388"/>
            <a:ext cx="8569325" cy="473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/>
            <a:r>
              <a:rPr lang="en-US" altLang="ja-JP" sz="2400">
                <a:cs typeface="Baskerville" charset="0"/>
              </a:rPr>
              <a:t>Lýðheilsuárangur heilbrigðiskerfa tengist með jákvæðum hætti:</a:t>
            </a:r>
          </a:p>
          <a:p>
            <a:pPr marL="457200" indent="-457200"/>
            <a:endParaRPr lang="en-US" altLang="ja-JP" sz="1000">
              <a:cs typeface="Baskerville" charset="0"/>
            </a:endParaRPr>
          </a:p>
          <a:p>
            <a:pPr marL="457200" indent="-457200">
              <a:buFont typeface="Arial" charset="0"/>
              <a:buAutoNum type="arabicParenR"/>
            </a:pPr>
            <a:r>
              <a:rPr lang="en-US" altLang="ja-JP" sz="2200">
                <a:cs typeface="Baskerville" charset="0"/>
              </a:rPr>
              <a:t>Opinberri fjármögnun þjónustunnar</a:t>
            </a:r>
          </a:p>
          <a:p>
            <a:pPr marL="457200" indent="-457200">
              <a:buFont typeface="Arial" charset="0"/>
              <a:buAutoNum type="arabicParenR"/>
            </a:pPr>
            <a:r>
              <a:rPr lang="en-US" altLang="ja-JP" sz="2200">
                <a:cs typeface="Baskerville" charset="0"/>
              </a:rPr>
              <a:t>Mannafla (fjölda lækna, hjúkrunarfræðinga og ljósmæðra pr. 1000 íb)</a:t>
            </a:r>
          </a:p>
          <a:p>
            <a:pPr marL="457200" indent="-457200">
              <a:buFont typeface="Arial" charset="0"/>
              <a:buAutoNum type="arabicParenR"/>
            </a:pPr>
            <a:r>
              <a:rPr lang="en-US" altLang="ja-JP" sz="2200">
                <a:cs typeface="Baskerville" charset="0"/>
              </a:rPr>
              <a:t>Opinberri stýringu verðlagningar og mannafla</a:t>
            </a:r>
          </a:p>
          <a:p>
            <a:pPr marL="457200" indent="-457200">
              <a:buFont typeface="Arial" charset="0"/>
              <a:buAutoNum type="arabicParenR"/>
            </a:pPr>
            <a:r>
              <a:rPr lang="en-US" altLang="ja-JP" sz="2200">
                <a:cs typeface="Baskerville" charset="0"/>
              </a:rPr>
              <a:t>Jöfnuði í landfræðilegri dreifingu mannafla</a:t>
            </a:r>
          </a:p>
          <a:p>
            <a:pPr marL="457200" indent="-457200">
              <a:buFont typeface="Arial" charset="0"/>
              <a:buAutoNum type="arabicParenR"/>
            </a:pPr>
            <a:r>
              <a:rPr lang="en-US" altLang="ja-JP" sz="2200">
                <a:cs typeface="Baskerville" charset="0"/>
              </a:rPr>
              <a:t>Öflugri heilsugæslu</a:t>
            </a:r>
          </a:p>
          <a:p>
            <a:pPr marL="457200" indent="-457200">
              <a:buFont typeface="Arial" charset="0"/>
              <a:buAutoNum type="arabicParenR"/>
            </a:pPr>
            <a:r>
              <a:rPr lang="en-US" altLang="ja-JP" sz="2200">
                <a:cs typeface="Baskerville" charset="0"/>
              </a:rPr>
              <a:t>Menntunarstigi mannafla og tæknistigi þjónustu (þ.e., að þjónusta sé veitt á réttu tæknistigi)</a:t>
            </a:r>
            <a:endParaRPr lang="en-US" altLang="ja-JP">
              <a:cs typeface="Baskerville" charset="0"/>
            </a:endParaRPr>
          </a:p>
          <a:p>
            <a:pPr marL="457200" indent="-457200">
              <a:buFont typeface="Arial" charset="0"/>
              <a:buNone/>
            </a:pPr>
            <a:endParaRPr lang="en-US" altLang="ja-JP" sz="1200">
              <a:cs typeface="Baskerville" charset="0"/>
            </a:endParaRPr>
          </a:p>
          <a:p>
            <a:pPr marL="457200" indent="-457200">
              <a:buFont typeface="Arial" charset="0"/>
              <a:buNone/>
            </a:pPr>
            <a:r>
              <a:rPr lang="en-US" altLang="ja-JP" sz="2200">
                <a:solidFill>
                  <a:srgbClr val="FF0000"/>
                </a:solidFill>
                <a:cs typeface="Baskerville" charset="0"/>
              </a:rPr>
              <a:t>Þessir þættir fara langt með að skýra sterkari stöðu félagslegra </a:t>
            </a:r>
          </a:p>
          <a:p>
            <a:pPr marL="457200" indent="-457200">
              <a:buFont typeface="Arial" charset="0"/>
              <a:buNone/>
            </a:pPr>
            <a:r>
              <a:rPr lang="en-US" altLang="ja-JP" sz="2200">
                <a:solidFill>
                  <a:srgbClr val="FF0000"/>
                </a:solidFill>
                <a:cs typeface="Baskerville" charset="0"/>
              </a:rPr>
              <a:t>heilbrigðiskerfa samanborið við önnur kerfi (skyldutryggingakerfi og </a:t>
            </a:r>
          </a:p>
          <a:p>
            <a:pPr marL="457200" indent="-457200">
              <a:buFont typeface="Arial" charset="0"/>
              <a:buNone/>
            </a:pPr>
            <a:r>
              <a:rPr lang="en-US" altLang="ja-JP" sz="2200">
                <a:solidFill>
                  <a:srgbClr val="FF0000"/>
                </a:solidFill>
                <a:cs typeface="Baskerville" charset="0"/>
              </a:rPr>
              <a:t>einkarekstrarkerfi).</a:t>
            </a:r>
          </a:p>
          <a:p>
            <a:pPr marL="457200" indent="-457200">
              <a:buFont typeface="Arial" charset="0"/>
              <a:buNone/>
            </a:pPr>
            <a:endParaRPr lang="en-US" altLang="ja-JP" sz="1200">
              <a:cs typeface="Baskerville" charset="0"/>
            </a:endParaRPr>
          </a:p>
          <a:p>
            <a:pPr marL="457200" indent="-457200">
              <a:buFont typeface="Arial" charset="0"/>
              <a:buNone/>
            </a:pPr>
            <a:r>
              <a:rPr lang="en-US" altLang="ja-JP">
                <a:cs typeface="Baskerville" charset="0"/>
              </a:rPr>
              <a:t>(Sjá t.d. Hollingsworth og fl., 1990; Starfield og Shi, 2002; Starfield og fl., 2005)</a:t>
            </a:r>
          </a:p>
        </p:txBody>
      </p:sp>
    </p:spTree>
    <p:extLst>
      <p:ext uri="{BB962C8B-B14F-4D97-AF65-F5344CB8AC3E}">
        <p14:creationId xmlns:p14="http://schemas.microsoft.com/office/powerpoint/2010/main" val="3987885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852052"/>
              </p:ext>
            </p:extLst>
          </p:nvPr>
        </p:nvGraphicFramePr>
        <p:xfrm>
          <a:off x="1449296" y="1151941"/>
          <a:ext cx="6096000" cy="46837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328064"/>
                <a:gridCol w="2767936"/>
              </a:tblGrid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000000"/>
                          </a:solidFill>
                        </a:rPr>
                        <a:t>Í heild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000000"/>
                          </a:solidFill>
                        </a:rPr>
                        <a:t>80%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/>
                        <a:t>Lægst hlutfall ánægðra</a:t>
                      </a:r>
                    </a:p>
                    <a:p>
                      <a:r>
                        <a:rPr lang="en-US" b="1"/>
                        <a:t>meðal eftirfarandi hópa: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  </a:t>
                      </a:r>
                      <a:r>
                        <a:rPr lang="en-US" baseline="0"/>
                        <a:t>  </a:t>
                      </a:r>
                      <a:r>
                        <a:rPr lang="en-US"/>
                        <a:t>   Ungs</a:t>
                      </a:r>
                      <a:r>
                        <a:rPr lang="en-US" baseline="0"/>
                        <a:t> fólks (18-24 ára)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61%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       Einhleypra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70%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       Íbúa á Austurlandi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74%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       Þeirra sem hafa </a:t>
                      </a:r>
                      <a:r>
                        <a:rPr lang="en-US" b="1"/>
                        <a:t>ekki</a:t>
                      </a:r>
                      <a:r>
                        <a:rPr lang="en-US"/>
                        <a:t>    </a:t>
                      </a:r>
                    </a:p>
                    <a:p>
                      <a:r>
                        <a:rPr lang="en-US"/>
                        <a:t>       heimilislækni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  <a:p>
                      <a:r>
                        <a:rPr lang="en-US"/>
                        <a:t>73%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       Þeirra sem fara </a:t>
                      </a:r>
                      <a:r>
                        <a:rPr lang="en-US" b="1"/>
                        <a:t>ekki</a:t>
                      </a:r>
                      <a:endParaRPr lang="en-US" b="1" baseline="0"/>
                    </a:p>
                    <a:p>
                      <a:r>
                        <a:rPr lang="en-US" baseline="0"/>
                        <a:t>       </a:t>
                      </a:r>
                      <a:r>
                        <a:rPr lang="en-US"/>
                        <a:t>á tiltekinn þjónustustað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  <a:p>
                      <a:r>
                        <a:rPr lang="en-US"/>
                        <a:t>71%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chemeClr val="tx1"/>
                          </a:solidFill>
                        </a:rPr>
                        <a:t>       Þeirra sem sækja lækn.þjón.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chemeClr val="tx1"/>
                          </a:solidFill>
                        </a:rPr>
                        <a:t>       venjulega á</a:t>
                      </a:r>
                      <a:r>
                        <a:rPr lang="en-US" baseline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1">
                          <a:solidFill>
                            <a:schemeClr val="tx1"/>
                          </a:solidFill>
                        </a:rPr>
                        <a:t>slysadeild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>
                          <a:solidFill>
                            <a:schemeClr val="tx1"/>
                          </a:solidFill>
                        </a:rPr>
                        <a:t>73%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/>
                        <a:t>       Þeirra sem sækja lækn.þjón. 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/>
                        <a:t>       venjulega á </a:t>
                      </a:r>
                      <a:r>
                        <a:rPr lang="en-US" b="1"/>
                        <a:t>bráðamóttöku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  <a:p>
                      <a:r>
                        <a:rPr lang="en-US"/>
                        <a:t>58%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28298" y="225815"/>
            <a:ext cx="82331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Ánægja Íslendinga með sjúkrahúsþjónustu (legudeildarþjónustu)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82792" y="6067985"/>
            <a:ext cx="659586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/>
              <a:t>Heimild: Rúnar Vilhjálmsson (2015): Landskönnunin Heilsa og lífshættir Íslendinga. </a:t>
            </a:r>
          </a:p>
        </p:txBody>
      </p:sp>
    </p:spTree>
    <p:extLst>
      <p:ext uri="{BB962C8B-B14F-4D97-AF65-F5344CB8AC3E}">
        <p14:creationId xmlns:p14="http://schemas.microsoft.com/office/powerpoint/2010/main" val="481145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45953" y="2324822"/>
            <a:ext cx="7050298" cy="914400"/>
          </a:xfrm>
        </p:spPr>
        <p:txBody>
          <a:bodyPr>
            <a:normAutofit/>
          </a:bodyPr>
          <a:lstStyle/>
          <a:p>
            <a:r>
              <a:rPr lang="en-US" sz="3400" dirty="0" err="1">
                <a:solidFill>
                  <a:srgbClr val="4F6228"/>
                </a:solidFill>
              </a:rPr>
              <a:t>Um í</a:t>
            </a:r>
            <a:r>
              <a:rPr lang="en-US" sz="3400" dirty="0" err="1" smtClean="0">
                <a:solidFill>
                  <a:srgbClr val="4F6228"/>
                </a:solidFill>
              </a:rPr>
              <a:t>slenska</a:t>
            </a:r>
            <a:r>
              <a:rPr lang="en-US" sz="3400" dirty="0" smtClean="0">
                <a:solidFill>
                  <a:srgbClr val="4F6228"/>
                </a:solidFill>
              </a:rPr>
              <a:t> </a:t>
            </a:r>
            <a:r>
              <a:rPr lang="en-US" sz="3400" dirty="0" err="1" smtClean="0">
                <a:solidFill>
                  <a:srgbClr val="4F6228"/>
                </a:solidFill>
              </a:rPr>
              <a:t>heilbrigðiskerfið</a:t>
            </a:r>
            <a:endParaRPr lang="en-US" sz="3400" dirty="0">
              <a:solidFill>
                <a:srgbClr val="4F62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062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91113" y="1158151"/>
            <a:ext cx="8910074" cy="535326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00" b="1" dirty="0" smtClean="0"/>
          </a:p>
          <a:p>
            <a:pPr marL="0" indent="0">
              <a:buNone/>
            </a:pPr>
            <a:r>
              <a:rPr lang="en-US" sz="2400" b="1" dirty="0" err="1" smtClean="0"/>
              <a:t>Kjörmynd</a:t>
            </a:r>
            <a:r>
              <a:rPr lang="en-US" sz="2400" b="1" dirty="0" smtClean="0"/>
              <a:t> </a:t>
            </a:r>
            <a:r>
              <a:rPr lang="en-US" sz="2400" b="1" dirty="0"/>
              <a:t>(ideal type) </a:t>
            </a:r>
            <a:r>
              <a:rPr lang="en-US" sz="2400" b="1" dirty="0" err="1"/>
              <a:t>félagslegs</a:t>
            </a:r>
            <a:r>
              <a:rPr lang="en-US" sz="2400" b="1" dirty="0"/>
              <a:t> </a:t>
            </a:r>
            <a:r>
              <a:rPr lang="en-US" sz="2400" b="1" dirty="0" err="1"/>
              <a:t>heilbrigðiskerfis</a:t>
            </a:r>
            <a:r>
              <a:rPr lang="en-US" sz="2400" b="1" dirty="0"/>
              <a:t> (</a:t>
            </a:r>
            <a:r>
              <a:rPr lang="en-US" sz="2400" b="1" dirty="0" err="1"/>
              <a:t>Cockerham</a:t>
            </a:r>
            <a:r>
              <a:rPr lang="en-US" sz="2400" b="1" dirty="0"/>
              <a:t>, </a:t>
            </a:r>
            <a:r>
              <a:rPr lang="en-US" sz="2400" b="1" dirty="0" smtClean="0"/>
              <a:t>2010</a:t>
            </a:r>
            <a:r>
              <a:rPr lang="en-US" sz="2400" b="1" dirty="0"/>
              <a:t>):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</a:pPr>
            <a:r>
              <a:rPr lang="en-US" altLang="ja-JP" sz="2400" dirty="0" err="1"/>
              <a:t>Almennur</a:t>
            </a:r>
            <a:r>
              <a:rPr lang="en-US" altLang="ja-JP" sz="2400" dirty="0"/>
              <a:t> </a:t>
            </a:r>
            <a:r>
              <a:rPr lang="en-US" altLang="ja-JP" sz="2400" dirty="0" err="1"/>
              <a:t>réttur</a:t>
            </a:r>
            <a:r>
              <a:rPr lang="en-US" altLang="ja-JP" sz="2400" dirty="0"/>
              <a:t> </a:t>
            </a:r>
            <a:r>
              <a:rPr lang="en-US" altLang="ja-JP" sz="2400" dirty="0" err="1"/>
              <a:t>til</a:t>
            </a:r>
            <a:r>
              <a:rPr lang="en-US" altLang="ja-JP" sz="2400" dirty="0"/>
              <a:t> </a:t>
            </a:r>
            <a:r>
              <a:rPr lang="en-US" altLang="ja-JP" sz="2400" dirty="0" err="1"/>
              <a:t>heilbrigðisþjónustu</a:t>
            </a:r>
            <a:r>
              <a:rPr lang="en-US" altLang="ja-JP" sz="2400" dirty="0"/>
              <a:t> 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</a:pPr>
            <a:r>
              <a:rPr lang="en-US" sz="2400" dirty="0" err="1" smtClean="0"/>
              <a:t>Þjónustan</a:t>
            </a:r>
            <a:r>
              <a:rPr lang="en-US" sz="2400" dirty="0" smtClean="0"/>
              <a:t> </a:t>
            </a:r>
            <a:r>
              <a:rPr lang="en-US" sz="2400" dirty="0" err="1"/>
              <a:t>fyrst</a:t>
            </a:r>
            <a:r>
              <a:rPr lang="en-US" sz="2400" dirty="0"/>
              <a:t> </a:t>
            </a:r>
            <a:r>
              <a:rPr lang="en-US" sz="2400" dirty="0" err="1"/>
              <a:t>og</a:t>
            </a:r>
            <a:r>
              <a:rPr lang="en-US" sz="2400" dirty="0"/>
              <a:t> </a:t>
            </a:r>
            <a:r>
              <a:rPr lang="en-US" sz="2400" dirty="0" err="1"/>
              <a:t>fremst</a:t>
            </a:r>
            <a:r>
              <a:rPr lang="en-US" sz="2400" dirty="0"/>
              <a:t> </a:t>
            </a:r>
            <a:r>
              <a:rPr lang="en-US" sz="2400" dirty="0" err="1"/>
              <a:t>fjármögnuð</a:t>
            </a:r>
            <a:r>
              <a:rPr lang="en-US" sz="2400" dirty="0"/>
              <a:t> </a:t>
            </a:r>
            <a:r>
              <a:rPr lang="en-US" sz="2400" dirty="0" err="1"/>
              <a:t>af</a:t>
            </a:r>
            <a:r>
              <a:rPr lang="en-US" sz="2400" dirty="0"/>
              <a:t> </a:t>
            </a:r>
            <a:r>
              <a:rPr lang="en-US" sz="2400" dirty="0" err="1"/>
              <a:t>hinu</a:t>
            </a:r>
            <a:r>
              <a:rPr lang="en-US" sz="2400" dirty="0"/>
              <a:t> </a:t>
            </a:r>
            <a:r>
              <a:rPr lang="en-US" sz="2400" dirty="0" err="1"/>
              <a:t>opinbera</a:t>
            </a:r>
            <a:endParaRPr lang="en-US" sz="2400" dirty="0"/>
          </a:p>
          <a:p>
            <a:pPr marL="457200" indent="-45720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</a:pPr>
            <a:r>
              <a:rPr lang="en-US" sz="2400" dirty="0" err="1" smtClean="0"/>
              <a:t>Hið</a:t>
            </a:r>
            <a:r>
              <a:rPr lang="en-US" sz="2400" dirty="0" smtClean="0"/>
              <a:t> </a:t>
            </a:r>
            <a:r>
              <a:rPr lang="en-US" sz="2400" dirty="0" err="1"/>
              <a:t>opinbera</a:t>
            </a:r>
            <a:r>
              <a:rPr lang="en-US" sz="2400" dirty="0"/>
              <a:t> </a:t>
            </a:r>
            <a:r>
              <a:rPr lang="en-US" sz="2400" dirty="0" err="1"/>
              <a:t>skipuleggur</a:t>
            </a:r>
            <a:r>
              <a:rPr lang="en-US" sz="2400" dirty="0"/>
              <a:t> </a:t>
            </a:r>
            <a:r>
              <a:rPr lang="en-US" sz="2400" dirty="0" err="1"/>
              <a:t>þjónustuna</a:t>
            </a:r>
            <a:endParaRPr lang="en-US" sz="2400" dirty="0"/>
          </a:p>
          <a:p>
            <a:pPr marL="457200" indent="-45720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</a:pPr>
            <a:r>
              <a:rPr lang="en-US" sz="2400" dirty="0" err="1" smtClean="0"/>
              <a:t>Hið</a:t>
            </a:r>
            <a:r>
              <a:rPr lang="en-US" sz="2400" dirty="0" smtClean="0"/>
              <a:t> </a:t>
            </a:r>
            <a:r>
              <a:rPr lang="en-US" sz="2400" dirty="0" err="1"/>
              <a:t>opinbera</a:t>
            </a:r>
            <a:r>
              <a:rPr lang="en-US" sz="2400" dirty="0"/>
              <a:t> </a:t>
            </a:r>
            <a:r>
              <a:rPr lang="en-US" sz="2400" dirty="0" err="1"/>
              <a:t>greiðir</a:t>
            </a:r>
            <a:r>
              <a:rPr lang="en-US" sz="2400" dirty="0"/>
              <a:t> </a:t>
            </a:r>
            <a:r>
              <a:rPr lang="en-US" sz="2400" dirty="0" err="1"/>
              <a:t>þjónustuveitendum</a:t>
            </a:r>
            <a:r>
              <a:rPr lang="en-US" sz="2400" dirty="0"/>
              <a:t> </a:t>
            </a:r>
            <a:r>
              <a:rPr lang="en-US" sz="2400" dirty="0" err="1"/>
              <a:t>fyrir</a:t>
            </a:r>
            <a:r>
              <a:rPr lang="en-US" sz="2400" dirty="0"/>
              <a:t> </a:t>
            </a:r>
            <a:r>
              <a:rPr lang="en-US" sz="2400" dirty="0" err="1"/>
              <a:t>þjónustu</a:t>
            </a:r>
            <a:r>
              <a:rPr lang="en-US" sz="2400" dirty="0"/>
              <a:t> </a:t>
            </a:r>
            <a:r>
              <a:rPr lang="en-US" sz="2400" dirty="0" err="1"/>
              <a:t>sína</a:t>
            </a:r>
            <a:endParaRPr lang="en-US" sz="2400" dirty="0"/>
          </a:p>
          <a:p>
            <a:pPr marL="457200" indent="-45720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</a:pPr>
            <a:r>
              <a:rPr lang="en-US" sz="2400" dirty="0" err="1" smtClean="0"/>
              <a:t>Notendur</a:t>
            </a:r>
            <a:r>
              <a:rPr lang="en-US" sz="2400" dirty="0" smtClean="0"/>
              <a:t> </a:t>
            </a:r>
            <a:r>
              <a:rPr lang="en-US" sz="2400" dirty="0" err="1"/>
              <a:t>hafa</a:t>
            </a:r>
            <a:r>
              <a:rPr lang="en-US" sz="2400" dirty="0"/>
              <a:t> </a:t>
            </a:r>
            <a:r>
              <a:rPr lang="en-US" sz="2400" dirty="0" err="1"/>
              <a:t>lítinn</a:t>
            </a:r>
            <a:r>
              <a:rPr lang="en-US" sz="2400" dirty="0"/>
              <a:t> </a:t>
            </a:r>
            <a:r>
              <a:rPr lang="en-US" sz="2400" dirty="0" err="1"/>
              <a:t>eða</a:t>
            </a:r>
            <a:r>
              <a:rPr lang="en-US" sz="2400" dirty="0"/>
              <a:t> </a:t>
            </a:r>
            <a:r>
              <a:rPr lang="en-US" sz="2400" dirty="0" err="1"/>
              <a:t>engan</a:t>
            </a:r>
            <a:r>
              <a:rPr lang="en-US" sz="2400" dirty="0"/>
              <a:t> </a:t>
            </a:r>
            <a:r>
              <a:rPr lang="en-US" sz="2400" dirty="0" err="1"/>
              <a:t>kostnað</a:t>
            </a:r>
            <a:r>
              <a:rPr lang="en-US" sz="2400" dirty="0"/>
              <a:t> </a:t>
            </a:r>
            <a:r>
              <a:rPr lang="en-US" sz="2400" dirty="0" err="1"/>
              <a:t>af</a:t>
            </a:r>
            <a:r>
              <a:rPr lang="en-US" sz="2400" dirty="0"/>
              <a:t> </a:t>
            </a:r>
            <a:r>
              <a:rPr lang="en-US" sz="2400" dirty="0" err="1"/>
              <a:t>þjónustunni</a:t>
            </a:r>
            <a:endParaRPr lang="en-US" sz="2400" dirty="0"/>
          </a:p>
          <a:p>
            <a:pPr marL="457200" indent="-45720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</a:pPr>
            <a:r>
              <a:rPr lang="en-US" sz="2400" dirty="0" err="1" smtClean="0"/>
              <a:t>Hið</a:t>
            </a:r>
            <a:r>
              <a:rPr lang="en-US" sz="2400" dirty="0" smtClean="0"/>
              <a:t> </a:t>
            </a:r>
            <a:r>
              <a:rPr lang="en-US" sz="2400" dirty="0" err="1"/>
              <a:t>opinbera</a:t>
            </a:r>
            <a:r>
              <a:rPr lang="en-US" sz="2400" dirty="0"/>
              <a:t> </a:t>
            </a:r>
            <a:r>
              <a:rPr lang="en-US" sz="2400" dirty="0" err="1"/>
              <a:t>á</a:t>
            </a:r>
            <a:r>
              <a:rPr lang="en-US" sz="2400" dirty="0"/>
              <a:t> </a:t>
            </a:r>
            <a:r>
              <a:rPr lang="en-US" sz="2400" dirty="0" err="1"/>
              <a:t>að</a:t>
            </a:r>
            <a:r>
              <a:rPr lang="en-US" sz="2400" dirty="0"/>
              <a:t> </a:t>
            </a:r>
            <a:r>
              <a:rPr lang="en-US" sz="2400" dirty="0" err="1"/>
              <a:t>mestu</a:t>
            </a:r>
            <a:r>
              <a:rPr lang="en-US" sz="2400" dirty="0"/>
              <a:t> </a:t>
            </a:r>
            <a:r>
              <a:rPr lang="en-US" sz="2400" dirty="0" err="1"/>
              <a:t>aðstö</a:t>
            </a:r>
            <a:r>
              <a:rPr lang="nl-NL" sz="2400" dirty="0" err="1"/>
              <a:t>ð</a:t>
            </a:r>
            <a:r>
              <a:rPr lang="en-US" sz="2400" dirty="0" err="1"/>
              <a:t>una</a:t>
            </a:r>
            <a:r>
              <a:rPr lang="en-US" sz="2400" dirty="0"/>
              <a:t> </a:t>
            </a:r>
            <a:r>
              <a:rPr lang="en-US" sz="2400" dirty="0" err="1"/>
              <a:t>sem</a:t>
            </a:r>
            <a:r>
              <a:rPr lang="en-US" sz="2400" dirty="0"/>
              <a:t> </a:t>
            </a:r>
            <a:r>
              <a:rPr lang="en-US" sz="2400" dirty="0" err="1"/>
              <a:t>notuð</a:t>
            </a:r>
            <a:r>
              <a:rPr lang="en-US" sz="2400" dirty="0"/>
              <a:t> </a:t>
            </a:r>
            <a:r>
              <a:rPr lang="en-US" sz="2400" dirty="0" err="1"/>
              <a:t>er og</a:t>
            </a:r>
            <a:r>
              <a:rPr lang="en-US" sz="2400" dirty="0"/>
              <a:t> </a:t>
            </a:r>
            <a:r>
              <a:rPr lang="en-US" sz="2400" dirty="0" err="1"/>
              <a:t>rekur</a:t>
            </a:r>
            <a:r>
              <a:rPr lang="en-US" sz="2400" dirty="0"/>
              <a:t> </a:t>
            </a:r>
            <a:r>
              <a:rPr lang="en-US" sz="2400" dirty="0" err="1"/>
              <a:t>helstu</a:t>
            </a:r>
            <a:r>
              <a:rPr lang="en-US" sz="2400" dirty="0"/>
              <a:t> </a:t>
            </a:r>
            <a:r>
              <a:rPr lang="en-US" sz="2400" dirty="0" err="1"/>
              <a:t>rekstrareiningar </a:t>
            </a:r>
            <a:endParaRPr lang="en-US" sz="2400" dirty="0"/>
          </a:p>
          <a:p>
            <a:pPr marL="457200" indent="-45720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 startAt="7"/>
            </a:pPr>
            <a:r>
              <a:rPr lang="en-US" sz="2400" dirty="0" err="1" smtClean="0"/>
              <a:t>Kerfinu</a:t>
            </a:r>
            <a:r>
              <a:rPr lang="en-US" sz="2400" dirty="0" smtClean="0"/>
              <a:t> </a:t>
            </a:r>
            <a:r>
              <a:rPr lang="en-US" sz="2400" dirty="0" err="1"/>
              <a:t>er</a:t>
            </a:r>
            <a:r>
              <a:rPr lang="en-US" sz="2400" dirty="0"/>
              <a:t> </a:t>
            </a:r>
            <a:r>
              <a:rPr lang="en-US" sz="2400" dirty="0" err="1"/>
              <a:t>ætlað</a:t>
            </a:r>
            <a:r>
              <a:rPr lang="en-US" sz="2400" dirty="0"/>
              <a:t> </a:t>
            </a:r>
            <a:r>
              <a:rPr lang="en-US" sz="2400" dirty="0" err="1"/>
              <a:t>að</a:t>
            </a:r>
            <a:r>
              <a:rPr lang="en-US" sz="2400" dirty="0"/>
              <a:t> </a:t>
            </a:r>
            <a:r>
              <a:rPr lang="en-US" sz="2400" dirty="0" err="1"/>
              <a:t>tryggja</a:t>
            </a:r>
            <a:r>
              <a:rPr lang="en-US" sz="2400" dirty="0"/>
              <a:t> </a:t>
            </a:r>
            <a:r>
              <a:rPr lang="en-US" sz="2400" b="1" dirty="0" err="1"/>
              <a:t>jafnt aðgengi að</a:t>
            </a:r>
            <a:r>
              <a:rPr lang="en-US" sz="2400" b="1" dirty="0"/>
              <a:t> </a:t>
            </a:r>
            <a:r>
              <a:rPr lang="en-US" sz="2400" b="1" dirty="0" err="1"/>
              <a:t>þjónustu</a:t>
            </a:r>
            <a:endParaRPr lang="en-US" sz="2400" b="1" dirty="0"/>
          </a:p>
          <a:p>
            <a:pPr marL="457200" indent="-45720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 startAt="7"/>
            </a:pPr>
            <a:r>
              <a:rPr lang="en-US" sz="2400" dirty="0" err="1" smtClean="0"/>
              <a:t>Gjarnan</a:t>
            </a:r>
            <a:r>
              <a:rPr lang="en-US" sz="2400" dirty="0" smtClean="0"/>
              <a:t> </a:t>
            </a:r>
            <a:r>
              <a:rPr lang="en-US" sz="2400" dirty="0" err="1"/>
              <a:t>veitt</a:t>
            </a:r>
            <a:r>
              <a:rPr lang="en-US" sz="2400" dirty="0"/>
              <a:t> </a:t>
            </a:r>
            <a:r>
              <a:rPr lang="en-US" sz="2400" dirty="0" err="1"/>
              <a:t>heimild</a:t>
            </a:r>
            <a:r>
              <a:rPr lang="en-US" sz="2400" dirty="0"/>
              <a:t> </a:t>
            </a:r>
            <a:r>
              <a:rPr lang="en-US" sz="2400" dirty="0" err="1"/>
              <a:t>til</a:t>
            </a:r>
            <a:r>
              <a:rPr lang="en-US" sz="2400" dirty="0"/>
              <a:t> </a:t>
            </a:r>
            <a:r>
              <a:rPr lang="en-US" sz="2400" dirty="0" err="1"/>
              <a:t>takmarkaðs</a:t>
            </a:r>
            <a:r>
              <a:rPr lang="en-US" sz="2400" dirty="0"/>
              <a:t> </a:t>
            </a:r>
            <a:r>
              <a:rPr lang="en-US" sz="2400" dirty="0" err="1"/>
              <a:t>einkareksturs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74725" y="497596"/>
            <a:ext cx="824302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err="1" smtClean="0">
                <a:solidFill>
                  <a:srgbClr val="4F6228"/>
                </a:solidFill>
              </a:rPr>
              <a:t>Íslenska</a:t>
            </a:r>
            <a:r>
              <a:rPr lang="en-US" sz="2600" dirty="0" smtClean="0">
                <a:solidFill>
                  <a:srgbClr val="4F6228"/>
                </a:solidFill>
              </a:rPr>
              <a:t> </a:t>
            </a:r>
            <a:r>
              <a:rPr lang="en-US" sz="2600" dirty="0" err="1" smtClean="0">
                <a:solidFill>
                  <a:srgbClr val="4F6228"/>
                </a:solidFill>
              </a:rPr>
              <a:t>heilbrigðiskerfið</a:t>
            </a:r>
            <a:r>
              <a:rPr lang="en-US" sz="2600" dirty="0" smtClean="0">
                <a:solidFill>
                  <a:srgbClr val="4F6228"/>
                </a:solidFill>
              </a:rPr>
              <a:t> </a:t>
            </a:r>
            <a:r>
              <a:rPr lang="en-US" sz="2600" dirty="0" err="1" smtClean="0">
                <a:solidFill>
                  <a:srgbClr val="4F6228"/>
                </a:solidFill>
              </a:rPr>
              <a:t>telst</a:t>
            </a:r>
            <a:r>
              <a:rPr lang="en-US" sz="2600" dirty="0" smtClean="0">
                <a:solidFill>
                  <a:srgbClr val="4F6228"/>
                </a:solidFill>
              </a:rPr>
              <a:t> </a:t>
            </a:r>
            <a:r>
              <a:rPr lang="en-US" sz="2600" dirty="0" err="1" smtClean="0">
                <a:solidFill>
                  <a:srgbClr val="4F6228"/>
                </a:solidFill>
              </a:rPr>
              <a:t>til</a:t>
            </a:r>
            <a:r>
              <a:rPr lang="en-US" sz="2600" dirty="0" smtClean="0">
                <a:solidFill>
                  <a:srgbClr val="4F6228"/>
                </a:solidFill>
              </a:rPr>
              <a:t> </a:t>
            </a:r>
            <a:r>
              <a:rPr lang="en-US" sz="2600" dirty="0" err="1" smtClean="0">
                <a:solidFill>
                  <a:srgbClr val="4F6228"/>
                </a:solidFill>
              </a:rPr>
              <a:t>félagslegra</a:t>
            </a:r>
            <a:r>
              <a:rPr lang="en-US" sz="2600" dirty="0" smtClean="0">
                <a:solidFill>
                  <a:srgbClr val="4F6228"/>
                </a:solidFill>
              </a:rPr>
              <a:t> </a:t>
            </a:r>
            <a:r>
              <a:rPr lang="en-US" sz="2600" dirty="0" err="1" smtClean="0">
                <a:solidFill>
                  <a:srgbClr val="4F6228"/>
                </a:solidFill>
              </a:rPr>
              <a:t>heilbrigðiskerfa</a:t>
            </a:r>
            <a:endParaRPr lang="en-US" sz="2600" dirty="0" smtClean="0">
              <a:solidFill>
                <a:srgbClr val="4F6228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4041" y="5873128"/>
            <a:ext cx="85159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>
                <a:solidFill>
                  <a:srgbClr val="FF0000"/>
                </a:solidFill>
              </a:rPr>
              <a:t>Íslenska heilbrigðiskerfið hefur að nokkru leyti fjarlægst þessa kjörmynd</a:t>
            </a:r>
          </a:p>
          <a:p>
            <a:r>
              <a:rPr lang="en-US" sz="2200">
                <a:solidFill>
                  <a:srgbClr val="FF0000"/>
                </a:solidFill>
              </a:rPr>
              <a:t>félagslegs heilbrigðiskerfis, einkum að því er varðar liði 5-8.</a:t>
            </a:r>
          </a:p>
        </p:txBody>
      </p:sp>
    </p:spTree>
    <p:extLst>
      <p:ext uri="{BB962C8B-B14F-4D97-AF65-F5344CB8AC3E}">
        <p14:creationId xmlns:p14="http://schemas.microsoft.com/office/powerpoint/2010/main" val="1527360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87657" y="2687185"/>
            <a:ext cx="719335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400" dirty="0" err="1" smtClean="0">
                <a:solidFill>
                  <a:schemeClr val="accent3">
                    <a:lumMod val="50000"/>
                  </a:schemeClr>
                </a:solidFill>
              </a:rPr>
              <a:t>Viðhorf Íslendinga til heilbrigðiskerfisins</a:t>
            </a:r>
            <a:endParaRPr lang="en-US" sz="34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069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374556"/>
            <a:ext cx="8913813" cy="914400"/>
          </a:xfrm>
        </p:spPr>
        <p:txBody>
          <a:bodyPr>
            <a:normAutofit/>
          </a:bodyPr>
          <a:lstStyle/>
          <a:p>
            <a:r>
              <a:rPr lang="en-US" sz="2600">
                <a:solidFill>
                  <a:srgbClr val="4F6228"/>
                </a:solidFill>
              </a:rPr>
              <a:t>Viðhorf Íslendinga til reksturs heilbrigðisþjónustunnar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4585858"/>
              </p:ext>
            </p:extLst>
          </p:nvPr>
        </p:nvGraphicFramePr>
        <p:xfrm>
          <a:off x="1921203" y="2052867"/>
          <a:ext cx="4253041" cy="272795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45026"/>
                <a:gridCol w="1408015"/>
              </a:tblGrid>
              <a:tr h="29903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</a:t>
                      </a:r>
                      <a:endParaRPr lang="en-US" dirty="0"/>
                    </a:p>
                  </a:txBody>
                  <a:tcPr/>
                </a:tc>
              </a:tr>
              <a:tr h="561874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Fyrst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og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fremst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</a:t>
                      </a:r>
                      <a:r>
                        <a:rPr lang="en-US" dirty="0" err="1" smtClean="0"/>
                        <a:t>inu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opinbera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81,1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37346">
                <a:tc>
                  <a:txBody>
                    <a:bodyPr/>
                    <a:lstStyle/>
                    <a:p>
                      <a:endParaRPr lang="en-US" sz="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/>
                </a:tc>
              </a:tr>
              <a:tr h="89899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Jafnt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af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einkaaðilum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og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hinu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opinbera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18,4</a:t>
                      </a:r>
                      <a:endParaRPr lang="en-US" dirty="0"/>
                    </a:p>
                  </a:txBody>
                  <a:tcPr/>
                </a:tc>
              </a:tr>
              <a:tr h="561874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Fyrst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og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fremst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af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einkaaðilum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26793" y="1359715"/>
            <a:ext cx="682704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err="1" smtClean="0"/>
              <a:t>Finnst</a:t>
            </a:r>
            <a:r>
              <a:rPr lang="en-US" sz="1700" dirty="0" smtClean="0"/>
              <a:t> </a:t>
            </a:r>
            <a:r>
              <a:rPr lang="en-US" sz="1700" dirty="0" err="1" smtClean="0"/>
              <a:t>þér</a:t>
            </a:r>
            <a:r>
              <a:rPr lang="en-US" sz="1700" dirty="0" smtClean="0"/>
              <a:t> </a:t>
            </a:r>
            <a:r>
              <a:rPr lang="en-US" sz="1700" dirty="0" err="1" smtClean="0"/>
              <a:t>að</a:t>
            </a:r>
            <a:r>
              <a:rPr lang="en-US" sz="1700" dirty="0" smtClean="0"/>
              <a:t> </a:t>
            </a:r>
            <a:r>
              <a:rPr lang="en-US" sz="1700" dirty="0" err="1" smtClean="0"/>
              <a:t>heilbrigðisþjónustan</a:t>
            </a:r>
            <a:r>
              <a:rPr lang="en-US" sz="1700" dirty="0" smtClean="0"/>
              <a:t> </a:t>
            </a:r>
            <a:r>
              <a:rPr lang="en-US" sz="1700" dirty="0" err="1" smtClean="0"/>
              <a:t>eigi</a:t>
            </a:r>
            <a:r>
              <a:rPr lang="en-US" sz="1700" dirty="0" smtClean="0"/>
              <a:t> </a:t>
            </a:r>
            <a:r>
              <a:rPr lang="en-US" sz="1700" dirty="0" err="1" smtClean="0"/>
              <a:t>að</a:t>
            </a:r>
            <a:r>
              <a:rPr lang="en-US" sz="1700" dirty="0" smtClean="0"/>
              <a:t> </a:t>
            </a:r>
            <a:r>
              <a:rPr lang="en-US" sz="1700" dirty="0" err="1" smtClean="0"/>
              <a:t>vera</a:t>
            </a:r>
            <a:r>
              <a:rPr lang="en-US" sz="1700" dirty="0" smtClean="0"/>
              <a:t> </a:t>
            </a:r>
            <a:r>
              <a:rPr lang="en-US" sz="1700" dirty="0" err="1" smtClean="0"/>
              <a:t>rekin</a:t>
            </a:r>
            <a:r>
              <a:rPr lang="en-US" sz="1700" dirty="0" smtClean="0"/>
              <a:t> (</a:t>
            </a:r>
            <a:r>
              <a:rPr lang="en-US" sz="1700" dirty="0" err="1" smtClean="0"/>
              <a:t>starfrækt</a:t>
            </a:r>
            <a:r>
              <a:rPr lang="en-US" sz="1700" dirty="0" smtClean="0"/>
              <a:t>) </a:t>
            </a:r>
            <a:r>
              <a:rPr lang="en-US" sz="1700" dirty="0" err="1" smtClean="0"/>
              <a:t>af</a:t>
            </a:r>
            <a:r>
              <a:rPr lang="en-US" sz="1700" dirty="0" smtClean="0"/>
              <a:t> </a:t>
            </a:r>
            <a:r>
              <a:rPr lang="en-US" sz="1700" dirty="0" err="1" smtClean="0"/>
              <a:t>hinu</a:t>
            </a:r>
            <a:r>
              <a:rPr lang="en-US" sz="1700" dirty="0" smtClean="0"/>
              <a:t> </a:t>
            </a:r>
            <a:r>
              <a:rPr lang="en-US" sz="1700" dirty="0" err="1" smtClean="0"/>
              <a:t>opinbera</a:t>
            </a:r>
            <a:r>
              <a:rPr lang="en-US" sz="1700" dirty="0" smtClean="0"/>
              <a:t> (</a:t>
            </a:r>
            <a:r>
              <a:rPr lang="en-US" sz="1700" dirty="0" err="1" smtClean="0"/>
              <a:t>ríki</a:t>
            </a:r>
            <a:r>
              <a:rPr lang="en-US" sz="1700" dirty="0" smtClean="0"/>
              <a:t>, </a:t>
            </a:r>
            <a:r>
              <a:rPr lang="en-US" sz="1700" dirty="0" err="1" smtClean="0"/>
              <a:t>sveitarfélögum</a:t>
            </a:r>
            <a:r>
              <a:rPr lang="en-US" sz="1700" dirty="0" smtClean="0"/>
              <a:t>) </a:t>
            </a:r>
            <a:r>
              <a:rPr lang="en-US" sz="1700" dirty="0" err="1" smtClean="0"/>
              <a:t>eða</a:t>
            </a:r>
            <a:r>
              <a:rPr lang="en-US" sz="1700" dirty="0" smtClean="0"/>
              <a:t> </a:t>
            </a:r>
            <a:r>
              <a:rPr lang="en-US" sz="1700" dirty="0" err="1" smtClean="0"/>
              <a:t>einkaaðilum</a:t>
            </a:r>
            <a:r>
              <a:rPr lang="en-US" sz="1700" dirty="0" smtClean="0"/>
              <a:t>?</a:t>
            </a:r>
            <a:endParaRPr lang="en-US" sz="1700" dirty="0"/>
          </a:p>
        </p:txBody>
      </p:sp>
      <p:sp>
        <p:nvSpPr>
          <p:cNvPr id="7" name="TextBox 6"/>
          <p:cNvSpPr txBox="1"/>
          <p:nvPr/>
        </p:nvSpPr>
        <p:spPr>
          <a:xfrm>
            <a:off x="1574477" y="4842111"/>
            <a:ext cx="5352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Heimild</a:t>
            </a:r>
            <a:r>
              <a:rPr lang="en-US" sz="1400" dirty="0" smtClean="0"/>
              <a:t>: </a:t>
            </a:r>
            <a:r>
              <a:rPr lang="en-US" sz="1400" dirty="0" err="1" smtClean="0"/>
              <a:t>Þjóðmálakönnun</a:t>
            </a:r>
            <a:r>
              <a:rPr lang="en-US" sz="1400" dirty="0" smtClean="0"/>
              <a:t> </a:t>
            </a:r>
            <a:r>
              <a:rPr lang="en-US" sz="1400" dirty="0" err="1" smtClean="0"/>
              <a:t>Félagsvísindastofnunar</a:t>
            </a:r>
            <a:r>
              <a:rPr lang="en-US" sz="1400" dirty="0" smtClean="0"/>
              <a:t>, </a:t>
            </a:r>
            <a:r>
              <a:rPr lang="en-US" sz="1400" dirty="0" err="1" smtClean="0"/>
              <a:t>apríl</a:t>
            </a:r>
            <a:r>
              <a:rPr lang="en-US" sz="1400" dirty="0" smtClean="0"/>
              <a:t> 2013.</a:t>
            </a:r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701661" y="5312538"/>
            <a:ext cx="864711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3">
                  <a:lumMod val="75000"/>
                </a:schemeClr>
              </a:buClr>
              <a:buSzPct val="180000"/>
              <a:buFont typeface="Arial"/>
              <a:buChar char="•"/>
            </a:pPr>
            <a:r>
              <a:rPr lang="en-US" dirty="0" err="1">
                <a:solidFill>
                  <a:srgbClr val="FF0000"/>
                </a:solidFill>
                <a:cs typeface="Times New Roman"/>
              </a:rPr>
              <a:t>Yfirgnæfandi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stuðningur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er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við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opinberan rekstur heilbrigðisþjónustunnar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. </a:t>
            </a:r>
          </a:p>
          <a:p>
            <a:pPr>
              <a:buClr>
                <a:schemeClr val="accent3">
                  <a:lumMod val="75000"/>
                </a:schemeClr>
              </a:buClr>
              <a:buSzPct val="180000"/>
            </a:pPr>
            <a:r>
              <a:rPr lang="en-US" dirty="0">
                <a:solidFill>
                  <a:srgbClr val="FF0000"/>
                </a:solidFill>
                <a:cs typeface="Times New Roman"/>
              </a:rPr>
              <a:t>      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Þessi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viðhorf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hafa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lítið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breyst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á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undanförnum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árum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.</a:t>
            </a:r>
          </a:p>
          <a:p>
            <a:pPr marL="285750" indent="-285750">
              <a:buClr>
                <a:schemeClr val="accent3">
                  <a:lumMod val="75000"/>
                </a:schemeClr>
              </a:buClr>
              <a:buSzPct val="180000"/>
              <a:buFont typeface="Arial"/>
              <a:buChar char="•"/>
            </a:pPr>
            <a:endParaRPr lang="en-US" sz="800" dirty="0">
              <a:cs typeface="Times New Roman"/>
            </a:endParaRPr>
          </a:p>
          <a:p>
            <a:pPr marL="285750" indent="-285750">
              <a:buClr>
                <a:schemeClr val="accent3">
                  <a:lumMod val="75000"/>
                </a:schemeClr>
              </a:buClr>
              <a:buSzPct val="180000"/>
              <a:buFont typeface="Arial"/>
              <a:buChar char="•"/>
            </a:pPr>
            <a:r>
              <a:rPr lang="en-US" dirty="0" err="1">
                <a:solidFill>
                  <a:srgbClr val="FF0000"/>
                </a:solidFill>
                <a:cs typeface="Times New Roman"/>
              </a:rPr>
              <a:t>Mestur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er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stuðningur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við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opinberan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rekstur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stærri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rekstrareininga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 (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s.s.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sjúkrahúsa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 </a:t>
            </a:r>
          </a:p>
          <a:p>
            <a:pPr>
              <a:buClr>
                <a:schemeClr val="accent3">
                  <a:lumMod val="75000"/>
                </a:schemeClr>
              </a:buClr>
              <a:buSzPct val="180000"/>
            </a:pPr>
            <a:r>
              <a:rPr lang="en-US" dirty="0" err="1">
                <a:solidFill>
                  <a:srgbClr val="FF0000"/>
                </a:solidFill>
                <a:cs typeface="Times New Roman"/>
              </a:rPr>
              <a:t>      og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heilsugæslustöðva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), auk 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tannlækninga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dirty="0" err="1">
                <a:solidFill>
                  <a:srgbClr val="FF0000"/>
                </a:solidFill>
                <a:cs typeface="Times New Roman"/>
              </a:rPr>
              <a:t>barna</a:t>
            </a:r>
            <a:r>
              <a:rPr lang="en-US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dirty="0">
                <a:cs typeface="Times New Roman"/>
              </a:rPr>
              <a:t>(Rúnar Vilhjálmsson, 2016)</a:t>
            </a:r>
          </a:p>
        </p:txBody>
      </p:sp>
    </p:spTree>
    <p:extLst>
      <p:ext uri="{BB962C8B-B14F-4D97-AF65-F5344CB8AC3E}">
        <p14:creationId xmlns:p14="http://schemas.microsoft.com/office/powerpoint/2010/main" val="2586725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561374"/>
              </p:ext>
            </p:extLst>
          </p:nvPr>
        </p:nvGraphicFramePr>
        <p:xfrm>
          <a:off x="1305313" y="2681908"/>
          <a:ext cx="6096000" cy="2494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455228"/>
                <a:gridCol w="2640772"/>
              </a:tblGrid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000000"/>
                          </a:solidFill>
                        </a:rPr>
                        <a:t>Í heild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000000"/>
                          </a:solidFill>
                        </a:rPr>
                        <a:t>81,1  %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u="none"/>
                        <a:t>Stuðningur við opinberan</a:t>
                      </a:r>
                    </a:p>
                    <a:p>
                      <a:pPr algn="l"/>
                      <a:r>
                        <a:rPr lang="en-US" b="1" u="none"/>
                        <a:t>rekstur heldur minni meðal …</a:t>
                      </a:r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  </a:t>
                      </a:r>
                      <a:r>
                        <a:rPr lang="en-US" baseline="0"/>
                        <a:t>  </a:t>
                      </a:r>
                      <a:r>
                        <a:rPr lang="en-US"/>
                        <a:t>   Háskólamenntaðra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78,8%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       Hátekjufólks </a:t>
                      </a:r>
                      <a:r>
                        <a:rPr lang="en-US" sz="1600"/>
                        <a:t>(≥1 milj.</a:t>
                      </a:r>
                      <a:r>
                        <a:rPr lang="en-US" sz="1600" baseline="0"/>
                        <a:t> á mánuði</a:t>
                      </a:r>
                      <a:r>
                        <a:rPr lang="en-US" sz="160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70,3%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       Hægrisinnaðra (í stjórnmálum)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70,0%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       Stuðningsm.</a:t>
                      </a:r>
                      <a:r>
                        <a:rPr lang="en-US" baseline="0"/>
                        <a:t> Sjálfst.flokksins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56,6%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31808" y="684938"/>
            <a:ext cx="7252556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4F6228"/>
                </a:solidFill>
              </a:rPr>
              <a:t>Greina má mismunandi afstöðu Íslendinga til opinbers </a:t>
            </a:r>
          </a:p>
          <a:p>
            <a:r>
              <a:rPr lang="en-US" sz="2400">
                <a:solidFill>
                  <a:srgbClr val="4F6228"/>
                </a:solidFill>
              </a:rPr>
              <a:t>reksturs heilbrigðisþjónustunnar (þó er ríflegur meirihluti </a:t>
            </a:r>
          </a:p>
          <a:p>
            <a:r>
              <a:rPr lang="en-US" sz="2400">
                <a:solidFill>
                  <a:srgbClr val="4F6228"/>
                </a:solidFill>
              </a:rPr>
              <a:t>fylgjandi opinberum rekstri í öllum samfélagshópum)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22738" y="2035577"/>
            <a:ext cx="16745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Fyrst og fremst </a:t>
            </a:r>
          </a:p>
          <a:p>
            <a:r>
              <a:rPr lang="en-US" b="1"/>
              <a:t>opinber rekstur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62755" y="5324143"/>
            <a:ext cx="5333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Heimild: Þjóðmálakönnun Félagsvísindastofnunar 2013</a:t>
            </a:r>
          </a:p>
        </p:txBody>
      </p:sp>
    </p:spTree>
    <p:extLst>
      <p:ext uri="{BB962C8B-B14F-4D97-AF65-F5344CB8AC3E}">
        <p14:creationId xmlns:p14="http://schemas.microsoft.com/office/powerpoint/2010/main" val="820633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3625</TotalTime>
  <Words>2161</Words>
  <Application>Microsoft Macintosh PowerPoint</Application>
  <PresentationFormat>On-screen Show (4:3)</PresentationFormat>
  <Paragraphs>558</Paragraphs>
  <Slides>40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2" baseType="lpstr">
      <vt:lpstr>Office Theme</vt:lpstr>
      <vt:lpstr>Document</vt:lpstr>
      <vt:lpstr>Stefna og skipulag heilbrigðisþjónustu frá sjónarhóli notenda</vt:lpstr>
      <vt:lpstr>Um heilbrigðiskerfi</vt:lpstr>
      <vt:lpstr>PowerPoint Presentation</vt:lpstr>
      <vt:lpstr>PowerPoint Presentation</vt:lpstr>
      <vt:lpstr>Um íslenska heilbrigðiskerfið</vt:lpstr>
      <vt:lpstr>PowerPoint Presentation</vt:lpstr>
      <vt:lpstr>PowerPoint Presentation</vt:lpstr>
      <vt:lpstr>Viðhorf Íslendinga til reksturs heilbrigðisþjónustunnar</vt:lpstr>
      <vt:lpstr>PowerPoint Presentation</vt:lpstr>
      <vt:lpstr>Viðhorf Íslendinga til fjármögnunar heilbrigðisþjónustunnar</vt:lpstr>
      <vt:lpstr>PowerPoint Presentation</vt:lpstr>
      <vt:lpstr>Einkavæðing (privatization) heilbrigðisþjónustu</vt:lpstr>
      <vt:lpstr>PowerPoint Presentation</vt:lpstr>
      <vt:lpstr>PowerPoint Presentation</vt:lpstr>
      <vt:lpstr>Útgjöld til heilbrigðismála á Íslandi og í samanburðarlöndum 2015 (% af VLF)</vt:lpstr>
      <vt:lpstr>PowerPoint Presentation</vt:lpstr>
      <vt:lpstr>Einkafjármögnun í félagslegum heilbrigðiskerfum Norðurlanda</vt:lpstr>
      <vt:lpstr>Samskipti lækna og sjúklinga í opinbera og  einkarekna geiranum á Íslandi</vt:lpstr>
      <vt:lpstr>Rekstrarleg einkavæðing í heilsugæslunni á Reykjavíkursvæðinu: Samskipti lækna og sjúklinga</vt:lpstr>
      <vt:lpstr>Útgjöld heimilanna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Frestun læknisþjónustu</vt:lpstr>
      <vt:lpstr>Frestun læknisþjónustu 1998-2015</vt:lpstr>
      <vt:lpstr>Uppgefnar ástæður frestunar læknisþjónustu (5 af algengustu ástæðunum)1</vt:lpstr>
      <vt:lpstr>PowerPoint Presentation</vt:lpstr>
      <vt:lpstr>Útgjöld og frestun læknisþjónustu</vt:lpstr>
      <vt:lpstr>PowerPoint Presentation</vt:lpstr>
      <vt:lpstr>Stefna heilbrigðisyfirvalda:  Betri heilbrigðisþjónusta 2013-2017</vt:lpstr>
      <vt:lpstr>Til umhugsunar</vt:lpstr>
      <vt:lpstr>Til umhugsunar (frh)</vt:lpstr>
      <vt:lpstr>PowerPoint Presentation</vt:lpstr>
      <vt:lpstr>PowerPoint Presentation</vt:lpstr>
      <vt:lpstr>Ánægja með heilbrigðisþjónustuna</vt:lpstr>
      <vt:lpstr>PowerPoint Presentation</vt:lpstr>
      <vt:lpstr>PowerPoint Presentation</vt:lpstr>
    </vt:vector>
  </TitlesOfParts>
  <Company>Háskóli Íslands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Rúnar Vilhjálmsson</dc:creator>
  <cp:lastModifiedBy>Rúnar Vilhjálmsson</cp:lastModifiedBy>
  <cp:revision>86</cp:revision>
  <dcterms:created xsi:type="dcterms:W3CDTF">2017-03-20T14:53:52Z</dcterms:created>
  <dcterms:modified xsi:type="dcterms:W3CDTF">2017-03-23T11:56:54Z</dcterms:modified>
</cp:coreProperties>
</file>