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7" r:id="rId2"/>
    <p:sldId id="258" r:id="rId3"/>
    <p:sldId id="269" r:id="rId4"/>
    <p:sldId id="270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FD7CF-0A54-4A25-B9E8-540131AE0A22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4BC59-7FCB-47D8-9B12-EC4EC8E17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288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E6967A-D621-4A4B-BB53-B42810057622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E6967A-D621-4A4B-BB53-B42810057622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E6967A-D621-4A4B-BB53-B42810057622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Freeform 8"/>
          <p:cNvSpPr/>
          <p:nvPr/>
        </p:nvSpPr>
        <p:spPr>
          <a:xfrm>
            <a:off x="-31720" y="4321161"/>
            <a:ext cx="1395474" cy="781784"/>
          </a:xfrm>
          <a:custGeom>
            <a:avLst/>
            <a:gdLst>
              <a:gd name="f0" fmla="val w"/>
              <a:gd name="f1" fmla="val h"/>
              <a:gd name="f2" fmla="val 0"/>
              <a:gd name="f3" fmla="val 8042"/>
              <a:gd name="f4" fmla="val 10000"/>
              <a:gd name="f5" fmla="val 5799"/>
              <a:gd name="f6" fmla="val 5880"/>
              <a:gd name="f7" fmla="val 5934"/>
              <a:gd name="f8" fmla="val 9940"/>
              <a:gd name="f9" fmla="val 5961"/>
              <a:gd name="f10" fmla="val 9880"/>
              <a:gd name="f11" fmla="val 9820"/>
              <a:gd name="f12" fmla="val 5988"/>
              <a:gd name="f13" fmla="val 5260"/>
              <a:gd name="f14" fmla="val 8096"/>
              <a:gd name="f15" fmla="val 5140"/>
              <a:gd name="f16" fmla="val 4901"/>
              <a:gd name="f17" fmla="val 4721"/>
              <a:gd name="f18" fmla="val 221"/>
              <a:gd name="f19" fmla="val 160"/>
              <a:gd name="f20" fmla="val 101"/>
              <a:gd name="f21" fmla="val 41"/>
              <a:gd name="f22" fmla="val 18"/>
              <a:gd name="f23" fmla="val 12"/>
              <a:gd name="f24" fmla="val 3330"/>
              <a:gd name="f25" fmla="val 6"/>
              <a:gd name="f26" fmla="val 6661"/>
              <a:gd name="f27" fmla="val 9991"/>
              <a:gd name="f28" fmla="*/ f0 1 8042"/>
              <a:gd name="f29" fmla="*/ f1 1 10000"/>
              <a:gd name="f30" fmla="val f2"/>
              <a:gd name="f31" fmla="val f3"/>
              <a:gd name="f32" fmla="val f4"/>
              <a:gd name="f33" fmla="+- f32 0 f30"/>
              <a:gd name="f34" fmla="+- f31 0 f30"/>
              <a:gd name="f35" fmla="*/ f34 1 8042"/>
              <a:gd name="f36" fmla="*/ f33 1 10000"/>
              <a:gd name="f37" fmla="*/ f30 1 f35"/>
              <a:gd name="f38" fmla="*/ f31 1 f35"/>
              <a:gd name="f39" fmla="*/ f30 1 f36"/>
              <a:gd name="f40" fmla="*/ f32 1 f36"/>
              <a:gd name="f41" fmla="*/ f37 f28 1"/>
              <a:gd name="f42" fmla="*/ f38 f28 1"/>
              <a:gd name="f43" fmla="*/ f40 f29 1"/>
              <a:gd name="f44" fmla="*/ f39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8042" h="10000">
                <a:moveTo>
                  <a:pt x="f5" y="f4"/>
                </a:moveTo>
                <a:cubicBezTo>
                  <a:pt x="f6" y="f4"/>
                  <a:pt x="f7" y="f8"/>
                  <a:pt x="f9" y="f10"/>
                </a:cubicBezTo>
                <a:cubicBezTo>
                  <a:pt x="f9" y="f11"/>
                  <a:pt x="f12" y="f11"/>
                  <a:pt x="f12" y="f11"/>
                </a:cubicBezTo>
                <a:lnTo>
                  <a:pt x="f3" y="f13"/>
                </a:lnTo>
                <a:cubicBezTo>
                  <a:pt x="f14" y="f15"/>
                  <a:pt x="f14" y="f16"/>
                  <a:pt x="f3" y="f17"/>
                </a:cubicBezTo>
                <a:lnTo>
                  <a:pt x="f12" y="f18"/>
                </a:lnTo>
                <a:cubicBezTo>
                  <a:pt x="f12" y="f19"/>
                  <a:pt x="f9" y="f19"/>
                  <a:pt x="f9" y="f19"/>
                </a:cubicBezTo>
                <a:cubicBezTo>
                  <a:pt x="f7" y="f20"/>
                  <a:pt x="f6" y="f21"/>
                  <a:pt x="f5" y="f21"/>
                </a:cubicBezTo>
                <a:lnTo>
                  <a:pt x="f22" y="f2"/>
                </a:lnTo>
                <a:cubicBezTo>
                  <a:pt x="f23" y="f24"/>
                  <a:pt x="f25" y="f26"/>
                  <a:pt x="f2" y="f27"/>
                </a:cubicBezTo>
                <a:lnTo>
                  <a:pt x="f5" y="f4"/>
                </a:lnTo>
                <a:close/>
              </a:path>
            </a:pathLst>
          </a:custGeom>
          <a:solidFill>
            <a:srgbClr val="353535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423330" y="4529544"/>
            <a:ext cx="584978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3F8F2056-D39C-4E1B-805F-CE200DC35D2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46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Freeform 11"/>
          <p:cNvSpPr/>
          <p:nvPr/>
        </p:nvSpPr>
        <p:spPr>
          <a:xfrm flipV="1">
            <a:off x="54" y="711192"/>
            <a:ext cx="1358359" cy="508004"/>
          </a:xfrm>
          <a:custGeom>
            <a:avLst/>
            <a:gdLst>
              <a:gd name="f0" fmla="val w"/>
              <a:gd name="f1" fmla="val h"/>
              <a:gd name="f2" fmla="val 0"/>
              <a:gd name="f3" fmla="val 7908"/>
              <a:gd name="f4" fmla="val 10000"/>
              <a:gd name="f5" fmla="val 4694"/>
              <a:gd name="f6" fmla="val 6575"/>
              <a:gd name="f7" fmla="val 188"/>
              <a:gd name="f8" fmla="val 6566"/>
              <a:gd name="f9" fmla="val 157"/>
              <a:gd name="f10" fmla="val 6555"/>
              <a:gd name="f11" fmla="val 125"/>
              <a:gd name="f12" fmla="val 6546"/>
              <a:gd name="f13" fmla="val 94"/>
              <a:gd name="f14" fmla="val 6519"/>
              <a:gd name="f15" fmla="val 6491"/>
              <a:gd name="f16" fmla="val 6463"/>
              <a:gd name="f17" fmla="val 5935"/>
              <a:gd name="f18" fmla="val 62"/>
              <a:gd name="f19" fmla="val 9952"/>
              <a:gd name="f20" fmla="val 9859"/>
              <a:gd name="f21" fmla="val 9764"/>
              <a:gd name="f22" fmla="val 5258"/>
              <a:gd name="f23" fmla="val 7963"/>
              <a:gd name="f24" fmla="val 5070"/>
              <a:gd name="f25" fmla="val 4883"/>
              <a:gd name="f26" fmla="*/ f0 1 7908"/>
              <a:gd name="f27" fmla="*/ f1 1 10000"/>
              <a:gd name="f28" fmla="val f2"/>
              <a:gd name="f29" fmla="val f3"/>
              <a:gd name="f30" fmla="val f4"/>
              <a:gd name="f31" fmla="+- f30 0 f28"/>
              <a:gd name="f32" fmla="+- f29 0 f28"/>
              <a:gd name="f33" fmla="*/ f32 1 7908"/>
              <a:gd name="f34" fmla="*/ f31 1 10000"/>
              <a:gd name="f35" fmla="*/ f28 1 f33"/>
              <a:gd name="f36" fmla="*/ f29 1 f33"/>
              <a:gd name="f37" fmla="*/ f28 1 f34"/>
              <a:gd name="f38" fmla="*/ f30 1 f34"/>
              <a:gd name="f39" fmla="*/ f35 f26 1"/>
              <a:gd name="f40" fmla="*/ f36 f26 1"/>
              <a:gd name="f41" fmla="*/ f38 f27 1"/>
              <a:gd name="f42" fmla="*/ f37 f2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9" t="f42" r="f40" b="f41"/>
            <a:pathLst>
              <a:path w="790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lnTo>
                  <a:pt x="f2" y="f4"/>
                </a:lnTo>
                <a:lnTo>
                  <a:pt x="f17" y="f19"/>
                </a:lnTo>
                <a:lnTo>
                  <a:pt x="f16" y="f19"/>
                </a:lnTo>
                <a:cubicBezTo>
                  <a:pt x="f15" y="f19"/>
                  <a:pt x="f14" y="f20"/>
                  <a:pt x="f12" y="f20"/>
                </a:cubicBezTo>
                <a:cubicBezTo>
                  <a:pt x="f12" y="f21"/>
                  <a:pt x="f6" y="f21"/>
                  <a:pt x="f6" y="f21"/>
                </a:cubicBezTo>
                <a:lnTo>
                  <a:pt x="f3" y="f22"/>
                </a:lnTo>
                <a:cubicBezTo>
                  <a:pt x="f23" y="f24"/>
                  <a:pt x="f23" y="f25"/>
                  <a:pt x="f3" y="f5"/>
                </a:cubicBezTo>
                <a:close/>
              </a:path>
            </a:pathLst>
          </a:custGeom>
          <a:solidFill>
            <a:srgbClr val="353535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77376F-2F3C-41F0-966F-236DA5D4E27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32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E6967A-D621-4A4B-BB53-B42810057622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E6967A-D621-4A4B-BB53-B42810057622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E6967A-D621-4A4B-BB53-B42810057622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E6967A-D621-4A4B-BB53-B42810057622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E6967A-D621-4A4B-BB53-B42810057622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E6967A-D621-4A4B-BB53-B42810057622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BE6967A-D621-4A4B-BB53-B42810057622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cid:babd1375-17fc-4b17-bbbf-4c7526937245@fsa.i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6588224" y="5664047"/>
            <a:ext cx="2448269" cy="1162928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E6967A-D621-4A4B-BB53-B42810057622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BE6967A-D621-4A4B-BB53-B42810057622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E3063C6-AE87-4705-9D36-5EC42EF73B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11560" y="2204864"/>
            <a:ext cx="7992888" cy="129614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is-IS" sz="3400" dirty="0" smtClean="0">
                <a:solidFill>
                  <a:srgbClr val="FF0000"/>
                </a:solidFill>
              </a:rPr>
              <a:t>Heilsugæslan - tækifærin framundan</a:t>
            </a:r>
            <a:endParaRPr lang="en-US" sz="3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683568" y="3789040"/>
            <a:ext cx="7772400" cy="119970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lvl="0" indent="0">
              <a:buNone/>
            </a:pPr>
            <a:r>
              <a:rPr lang="en-US" dirty="0" smtClean="0">
                <a:solidFill>
                  <a:srgbClr val="595959"/>
                </a:solidFill>
              </a:rPr>
              <a:t>Park Inn by Radisson, </a:t>
            </a:r>
            <a:r>
              <a:rPr lang="en-US" dirty="0" err="1" smtClean="0">
                <a:solidFill>
                  <a:srgbClr val="595959"/>
                </a:solidFill>
              </a:rPr>
              <a:t>Keflavík</a:t>
            </a:r>
            <a:endParaRPr lang="en-US" dirty="0" smtClean="0">
              <a:solidFill>
                <a:srgbClr val="595959"/>
              </a:solidFill>
            </a:endParaRPr>
          </a:p>
          <a:p>
            <a:pPr marL="0" lvl="0" indent="0">
              <a:buNone/>
            </a:pPr>
            <a:r>
              <a:rPr lang="en-US" dirty="0" smtClean="0">
                <a:solidFill>
                  <a:srgbClr val="595959"/>
                </a:solidFill>
              </a:rPr>
              <a:t>14. – 15. </a:t>
            </a:r>
            <a:r>
              <a:rPr lang="en-US" dirty="0" err="1" smtClean="0">
                <a:solidFill>
                  <a:srgbClr val="595959"/>
                </a:solidFill>
              </a:rPr>
              <a:t>apríl</a:t>
            </a:r>
            <a:r>
              <a:rPr lang="en-US" dirty="0" smtClean="0">
                <a:solidFill>
                  <a:srgbClr val="595959"/>
                </a:solidFill>
              </a:rPr>
              <a:t> 2016</a:t>
            </a:r>
            <a:endParaRPr lang="en-US" dirty="0">
              <a:solidFill>
                <a:srgbClr val="595959"/>
              </a:solidFill>
            </a:endParaRPr>
          </a:p>
        </p:txBody>
      </p:sp>
      <p:pic>
        <p:nvPicPr>
          <p:cNvPr id="4" name="Picture 3" descr="cid:babd1375-17fc-4b17-bbbf-4c7526937245@fsa.i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870757" y="0"/>
            <a:ext cx="5760637" cy="27363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502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945203" y="624105"/>
            <a:ext cx="6589202" cy="12808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is-IS" dirty="0"/>
              <a:t>Fyrirkomulag dagsins</a:t>
            </a:r>
            <a:endParaRPr lang="en-US" dirty="0"/>
          </a:p>
        </p:txBody>
      </p:sp>
      <p:pic>
        <p:nvPicPr>
          <p:cNvPr id="5" name="Picture 4" descr="cid:babd1375-17fc-4b17-bbbf-4c7526937245@fsa.i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588224" y="5664047"/>
            <a:ext cx="2448269" cy="116292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012688"/>
              </p:ext>
            </p:extLst>
          </p:nvPr>
        </p:nvGraphicFramePr>
        <p:xfrm>
          <a:off x="467544" y="1844824"/>
          <a:ext cx="8229600" cy="36241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8"/>
                <a:gridCol w="3729281"/>
                <a:gridCol w="3348191"/>
              </a:tblGrid>
              <a:tr h="294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 dirty="0">
                          <a:effectLst/>
                        </a:rPr>
                        <a:t>13:00 – 13:05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 dirty="0">
                          <a:effectLst/>
                        </a:rPr>
                        <a:t>Setning vorfundar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 dirty="0">
                          <a:effectLst/>
                        </a:rPr>
                        <a:t>Hildigunnur Svavarsdóttir, formaður LH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</a:tr>
              <a:tr h="294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>
                          <a:effectLst/>
                        </a:rPr>
                        <a:t>13:05 – 13:25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 dirty="0">
                          <a:effectLst/>
                        </a:rPr>
                        <a:t>Ávarp frá heilbrigðisráðherra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>
                          <a:effectLst/>
                        </a:rPr>
                        <a:t>Kristján Þór Júlíusson, heilbrigðisráðherra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</a:tr>
              <a:tr h="294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>
                          <a:effectLst/>
                        </a:rPr>
                        <a:t>13:25 – 14:00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 dirty="0">
                          <a:effectLst/>
                        </a:rPr>
                        <a:t>Nýtt rekstrarmódel í heilsugæslunni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>
                          <a:effectLst/>
                        </a:rPr>
                        <a:t>Oddur Steinarsson, framkvæmdastjóri lækninga HH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</a:tr>
              <a:tr h="403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>
                          <a:effectLst/>
                        </a:rPr>
                        <a:t>14:00 – 14:10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 b="1" dirty="0">
                          <a:solidFill>
                            <a:srgbClr val="FF0000"/>
                          </a:solidFill>
                          <a:effectLst/>
                        </a:rPr>
                        <a:t>TEYGJUHLÉ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</a:tr>
              <a:tr h="1401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>
                          <a:effectLst/>
                        </a:rPr>
                        <a:t>14:10 – 15:10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is-IS" sz="1100" b="1" dirty="0">
                          <a:effectLst/>
                        </a:rPr>
                        <a:t>Hvernig getur teymisvinnan aukið árangur innan heilsugæslunnar?</a:t>
                      </a:r>
                      <a:endParaRPr lang="en-US" sz="1100" b="1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/>
                        <a:buChar char=""/>
                      </a:pPr>
                      <a:r>
                        <a:rPr lang="is-IS" sz="1100" dirty="0">
                          <a:effectLst/>
                        </a:rPr>
                        <a:t>Reynsla HSN af teymisvinnu 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300"/>
                        </a:spcAft>
                        <a:buFont typeface="Symbol"/>
                        <a:buChar char=""/>
                      </a:pPr>
                      <a:r>
                        <a:rPr lang="is-IS" sz="1100" dirty="0">
                          <a:effectLst/>
                        </a:rPr>
                        <a:t>Teymisvinna innan heilsugæslu á landsbyggðinni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/>
                        <a:buChar char=""/>
                      </a:pPr>
                      <a:r>
                        <a:rPr lang="is-IS" sz="1100" dirty="0">
                          <a:effectLst/>
                        </a:rPr>
                        <a:t>Skipulag og þverfagleg teymisvinna í heilsugæslu, á milli stöðva og á milli stofnana 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/>
                        <a:buChar char=""/>
                      </a:pPr>
                      <a:r>
                        <a:rPr lang="is-IS" sz="1100" dirty="0">
                          <a:effectLst/>
                        </a:rPr>
                        <a:t>Umræður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is-I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endParaRPr lang="is-IS" sz="11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is-IS" sz="1100" dirty="0" smtClean="0">
                          <a:effectLst/>
                        </a:rPr>
                        <a:t>Elín </a:t>
                      </a:r>
                      <a:r>
                        <a:rPr lang="is-IS" sz="1100" dirty="0">
                          <a:effectLst/>
                        </a:rPr>
                        <a:t>Arnardóttir, hjúkrunarfræðingur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is-IS" sz="1100" dirty="0">
                          <a:effectLst/>
                        </a:rPr>
                        <a:t>Rósa </a:t>
                      </a:r>
                      <a:r>
                        <a:rPr lang="is-IS" sz="1100" dirty="0" smtClean="0">
                          <a:effectLst/>
                        </a:rPr>
                        <a:t>Marinósdóttir, hjúkrunarfræðingur/</a:t>
                      </a:r>
                      <a:r>
                        <a:rPr lang="is-IS" sz="1100" baseline="0" dirty="0" smtClean="0">
                          <a:effectLst/>
                        </a:rPr>
                        <a:t> </a:t>
                      </a:r>
                      <a:r>
                        <a:rPr lang="is-IS" sz="1100" dirty="0" smtClean="0">
                          <a:effectLst/>
                        </a:rPr>
                        <a:t>Linda Kristjánsdóttir, </a:t>
                      </a:r>
                      <a:r>
                        <a:rPr lang="is-IS" sz="1100" dirty="0">
                          <a:effectLst/>
                        </a:rPr>
                        <a:t>læknir 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is-IS" sz="1100" dirty="0">
                          <a:effectLst/>
                        </a:rPr>
                        <a:t>Ólöf Árnadóttir hjúkrunarstjóri í Rangárþingi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/>
                </a:tc>
              </a:tr>
              <a:tr h="403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>
                          <a:effectLst/>
                        </a:rPr>
                        <a:t>15:10 – 15:30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 b="1" dirty="0">
                          <a:solidFill>
                            <a:srgbClr val="FF0000"/>
                          </a:solidFill>
                          <a:effectLst/>
                        </a:rPr>
                        <a:t>KAFFIHLÉ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</a:tr>
              <a:tr h="294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>
                          <a:effectLst/>
                        </a:rPr>
                        <a:t>15:30 – 16:00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>
                          <a:effectLst/>
                        </a:rPr>
                        <a:t>Nauðsynlegar breytingar í heilbrigðiskerfinu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 dirty="0">
                          <a:effectLst/>
                        </a:rPr>
                        <a:t>Birgir Jakobsson, landlæknir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039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 noGrp="1"/>
          </p:cNvSpPr>
          <p:nvPr>
            <p:ph type="ctrTitle" idx="4294967295"/>
          </p:nvPr>
        </p:nvSpPr>
        <p:spPr>
          <a:xfrm>
            <a:off x="1942414" y="836713"/>
            <a:ext cx="6600450" cy="194421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is-IS" sz="4000" dirty="0" smtClean="0">
                <a:solidFill>
                  <a:srgbClr val="FF0000"/>
                </a:solidFill>
              </a:rPr>
              <a:t>Dagskrá að hætti HSS </a:t>
            </a:r>
            <a:br>
              <a:rPr lang="is-IS" sz="4000" dirty="0" smtClean="0">
                <a:solidFill>
                  <a:srgbClr val="FF0000"/>
                </a:solidFill>
              </a:rPr>
            </a:br>
            <a:r>
              <a:rPr lang="is-IS" sz="4000" dirty="0" smtClean="0">
                <a:solidFill>
                  <a:srgbClr val="FF0000"/>
                </a:solidFill>
              </a:rPr>
              <a:t>klukkan 16:30 – 18:30 </a:t>
            </a:r>
            <a:r>
              <a:rPr lang="is-IS" sz="4000" dirty="0" smtClean="0">
                <a:solidFill>
                  <a:srgbClr val="FF0000"/>
                </a:solidFill>
                <a:latin typeface="Wingdings" pitchFamily="2"/>
              </a:rPr>
              <a:t></a:t>
            </a:r>
            <a:endParaRPr lang="is-IS" sz="5400" dirty="0">
              <a:solidFill>
                <a:srgbClr val="FF0000"/>
              </a:solidFill>
            </a:endParaRPr>
          </a:p>
        </p:txBody>
      </p:sp>
      <p:pic>
        <p:nvPicPr>
          <p:cNvPr id="4" name="Picture 3" descr="cid:babd1375-17fc-4b17-bbbf-4c7526937245@fsa.i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588224" y="5664047"/>
            <a:ext cx="2448269" cy="116292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3"/>
          <p:cNvSpPr txBox="1">
            <a:spLocks/>
          </p:cNvSpPr>
          <p:nvPr/>
        </p:nvSpPr>
        <p:spPr>
          <a:xfrm>
            <a:off x="2076070" y="2780928"/>
            <a:ext cx="6600450" cy="2160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is-IS" sz="4000" dirty="0" smtClean="0">
                <a:solidFill>
                  <a:srgbClr val="0070C0"/>
                </a:solidFill>
              </a:rPr>
              <a:t>Kvöldverður og gleði frá klukkan 19:30 – ?? </a:t>
            </a:r>
            <a:r>
              <a:rPr lang="is-IS" sz="4000" dirty="0" smtClean="0">
                <a:solidFill>
                  <a:srgbClr val="0070C0"/>
                </a:solidFill>
                <a:latin typeface="Wingdings" pitchFamily="2"/>
              </a:rPr>
              <a:t></a:t>
            </a:r>
            <a:endParaRPr lang="is-IS" sz="5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587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Föstudagur 15. apríl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8280990"/>
              </p:ext>
            </p:extLst>
          </p:nvPr>
        </p:nvGraphicFramePr>
        <p:xfrm>
          <a:off x="395536" y="1484784"/>
          <a:ext cx="8229599" cy="43158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8"/>
                <a:gridCol w="3729281"/>
                <a:gridCol w="3348190"/>
              </a:tblGrid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Font typeface="Symbol"/>
                        <a:buNone/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8" marR="62228" marT="0" marB="0"/>
                </a:tc>
              </a:tr>
              <a:tr h="7663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 dirty="0">
                          <a:effectLst/>
                          <a:latin typeface="Calibri" panose="020F0502020204030204" pitchFamily="34" charset="0"/>
                        </a:rPr>
                        <a:t>09:00 – 10:00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is-IS" sz="1100" b="1" dirty="0" smtClean="0">
                          <a:effectLst/>
                          <a:latin typeface="Calibri" panose="020F0502020204030204" pitchFamily="34" charset="0"/>
                        </a:rPr>
                        <a:t>Fjarheilbrigðisþjónusta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/>
                        <a:buChar char=""/>
                      </a:pPr>
                      <a:r>
                        <a:rPr lang="is-IS" sz="1100" dirty="0">
                          <a:effectLst/>
                          <a:latin typeface="Calibri" panose="020F0502020204030204" pitchFamily="34" charset="0"/>
                        </a:rPr>
                        <a:t>Kynning á niðurstöðum nefndar um fjarlækningar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/>
                        <a:buChar char=""/>
                      </a:pPr>
                      <a:r>
                        <a:rPr lang="is-IS" sz="1100" dirty="0">
                          <a:effectLst/>
                          <a:latin typeface="Calibri" panose="020F0502020204030204" pitchFamily="34" charset="0"/>
                        </a:rPr>
                        <a:t>Reynsla heilsugæslunnar á Kirkjubæjarklaustri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/>
                        <a:buChar char=""/>
                      </a:pPr>
                      <a:r>
                        <a:rPr lang="is-IS" sz="1100" dirty="0">
                          <a:effectLst/>
                          <a:latin typeface="Calibri" panose="020F0502020204030204" pitchFamily="34" charset="0"/>
                        </a:rPr>
                        <a:t>Umræður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is-IS" sz="11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is-IS" sz="1100">
                          <a:effectLst/>
                          <a:latin typeface="Calibri" panose="020F0502020204030204" pitchFamily="34" charset="0"/>
                        </a:rPr>
                        <a:t>Sigurður E. Sigurðsson, framkvæmdastj. lækninga, SAk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is-IS" sz="1100">
                          <a:effectLst/>
                          <a:latin typeface="Calibri" panose="020F0502020204030204" pitchFamily="34" charset="0"/>
                        </a:rPr>
                        <a:t>Auðbjörg B. Bjarnadóttir, hjúkrunarfræðingur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/>
                </a:tc>
              </a:tr>
              <a:tr h="2615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>
                          <a:effectLst/>
                          <a:latin typeface="Calibri" panose="020F0502020204030204" pitchFamily="34" charset="0"/>
                        </a:rPr>
                        <a:t>10:00 – 10:15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KAFFIHLÉ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</a:tr>
              <a:tr h="6510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>
                          <a:effectLst/>
                          <a:latin typeface="Calibri" panose="020F0502020204030204" pitchFamily="34" charset="0"/>
                        </a:rPr>
                        <a:t>10:15 – 11:30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is-IS" sz="1100" b="1" dirty="0">
                          <a:effectLst/>
                          <a:latin typeface="Calibri" panose="020F0502020204030204" pitchFamily="34" charset="0"/>
                        </a:rPr>
                        <a:t>Heimhjúkrun sem hlekkur í heilsugæsluþjónustu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/>
                        <a:buChar char=""/>
                      </a:pPr>
                      <a:r>
                        <a:rPr lang="is-IS" sz="1100" dirty="0">
                          <a:effectLst/>
                          <a:latin typeface="Calibri" panose="020F0502020204030204" pitchFamily="34" charset="0"/>
                        </a:rPr>
                        <a:t>Örerindi frá framkvæmdastjórum hjúkrunar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/>
                        <a:buChar char=""/>
                      </a:pPr>
                      <a:r>
                        <a:rPr lang="is-IS" sz="1100" dirty="0">
                          <a:effectLst/>
                          <a:latin typeface="Calibri" panose="020F0502020204030204" pitchFamily="34" charset="0"/>
                        </a:rPr>
                        <a:t>Umræður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 dirty="0">
                          <a:effectLst/>
                          <a:latin typeface="Calibri" panose="020F0502020204030204" pitchFamily="34" charset="0"/>
                        </a:rPr>
                        <a:t>Framkvæmdastjórar hjúkrunar á HH, HSA, HSN, HSS, HSU, HVEST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</a:tr>
              <a:tr h="7663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>
                          <a:effectLst/>
                          <a:latin typeface="Calibri" panose="020F0502020204030204" pitchFamily="34" charset="0"/>
                        </a:rPr>
                        <a:t>11:30 – 12:30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is-IS" sz="1100" b="1" dirty="0">
                          <a:effectLst/>
                          <a:latin typeface="Calibri" panose="020F0502020204030204" pitchFamily="34" charset="0"/>
                        </a:rPr>
                        <a:t>Aldraðir og heilsugæslan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/>
                        <a:buChar char=""/>
                      </a:pPr>
                      <a:r>
                        <a:rPr lang="is-IS" sz="1100" dirty="0">
                          <a:effectLst/>
                          <a:latin typeface="Calibri" panose="020F0502020204030204" pitchFamily="34" charset="0"/>
                        </a:rPr>
                        <a:t>Stefna í heilbrigðisþjónustu við aldraða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/>
                        <a:buChar char=""/>
                      </a:pPr>
                      <a:r>
                        <a:rPr lang="is-IS" sz="1100" dirty="0">
                          <a:effectLst/>
                          <a:latin typeface="Calibri" panose="020F0502020204030204" pitchFamily="34" charset="0"/>
                        </a:rPr>
                        <a:t>Fráflæði aldraðra af sjúkrahúsum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Symbol"/>
                        <a:buChar char=""/>
                      </a:pPr>
                      <a:r>
                        <a:rPr lang="is-IS" sz="1100" dirty="0">
                          <a:effectLst/>
                          <a:latin typeface="Calibri" panose="020F0502020204030204" pitchFamily="34" charset="0"/>
                        </a:rPr>
                        <a:t>Umræður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is-IS" sz="1100" dirty="0">
                          <a:effectLst/>
                          <a:latin typeface="Calibri" panose="020F0502020204030204" pitchFamily="34" charset="0"/>
                        </a:rPr>
                        <a:t>Ólafur Þór Gunnarsson, öldrunarlæknir á LSH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is-IS" sz="1100" dirty="0">
                          <a:effectLst/>
                          <a:latin typeface="Calibri" panose="020F0502020204030204" pitchFamily="34" charset="0"/>
                        </a:rPr>
                        <a:t>Hilmar Kjartansson, bráðalæknir á LSH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</a:tr>
              <a:tr h="2615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>
                          <a:effectLst/>
                          <a:latin typeface="Calibri" panose="020F0502020204030204" pitchFamily="34" charset="0"/>
                        </a:rPr>
                        <a:t>12:30 – 13:15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MATARHLÉ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</a:tr>
              <a:tr h="2615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>
                          <a:effectLst/>
                          <a:latin typeface="Calibri" panose="020F0502020204030204" pitchFamily="34" charset="0"/>
                        </a:rPr>
                        <a:t>13:15 – 13:45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>
                          <a:effectLst/>
                          <a:latin typeface="Calibri" panose="020F0502020204030204" pitchFamily="34" charset="0"/>
                        </a:rPr>
                        <a:t>Kompás þekkingarsamfélagið – verkfærakista atvinnulífs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 dirty="0">
                          <a:effectLst/>
                          <a:latin typeface="Calibri" panose="020F0502020204030204" pitchFamily="34" charset="0"/>
                        </a:rPr>
                        <a:t>Björgvin Filippusson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</a:tr>
              <a:tr h="2615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>
                          <a:effectLst/>
                          <a:latin typeface="Calibri" panose="020F0502020204030204" pitchFamily="34" charset="0"/>
                        </a:rPr>
                        <a:t>13:45 – 14:00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>
                          <a:effectLst/>
                          <a:latin typeface="Calibri" panose="020F0502020204030204" pitchFamily="34" charset="0"/>
                        </a:rPr>
                        <a:t>Heilsugæslan í nýju umhverfi – sóknarfæri og áskoranir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 dirty="0">
                          <a:effectLst/>
                          <a:latin typeface="Calibri" panose="020F0502020204030204" pitchFamily="34" charset="0"/>
                        </a:rPr>
                        <a:t>Svanhvít Jakobsdóttir, forstjóri HH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</a:tr>
              <a:tr h="2615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>
                          <a:effectLst/>
                          <a:latin typeface="Calibri" panose="020F0502020204030204" pitchFamily="34" charset="0"/>
                        </a:rPr>
                        <a:t>14:00 – 14:30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>
                          <a:effectLst/>
                          <a:latin typeface="Calibri" panose="020F0502020204030204" pitchFamily="34" charset="0"/>
                        </a:rPr>
                        <a:t>Reykjanes Geopark – uppbygging til framtíðar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s-IS" sz="1100" dirty="0">
                          <a:effectLst/>
                          <a:latin typeface="Calibri" panose="020F0502020204030204" pitchFamily="34" charset="0"/>
                        </a:rPr>
                        <a:t>Þuríður Aradóttir,  forstöðumaður Markaðsstofu Reykjaness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2228" marR="6222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409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 noGrp="1"/>
          </p:cNvSpPr>
          <p:nvPr>
            <p:ph type="ctrTitle" idx="4294967295"/>
          </p:nvPr>
        </p:nvSpPr>
        <p:spPr>
          <a:xfrm>
            <a:off x="1942414" y="2514600"/>
            <a:ext cx="6600450" cy="226278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is-IS" sz="4800" dirty="0" smtClean="0">
                <a:solidFill>
                  <a:srgbClr val="FF0000"/>
                </a:solidFill>
              </a:rPr>
              <a:t>Takk fyrir samveruna </a:t>
            </a:r>
            <a:endParaRPr lang="is-IS" sz="4800" dirty="0">
              <a:solidFill>
                <a:srgbClr val="FF0000"/>
              </a:solidFill>
            </a:endParaRPr>
          </a:p>
        </p:txBody>
      </p:sp>
      <p:sp>
        <p:nvSpPr>
          <p:cNvPr id="3" name="Subtitle 4"/>
          <p:cNvSpPr txBox="1">
            <a:spLocks noGrp="1"/>
          </p:cNvSpPr>
          <p:nvPr>
            <p:ph type="subTitle" idx="4294967295"/>
          </p:nvPr>
        </p:nvSpPr>
        <p:spPr>
          <a:xfrm>
            <a:off x="1942414" y="4777383"/>
            <a:ext cx="6600450" cy="11262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lvl="0" indent="0">
              <a:buNone/>
            </a:pPr>
            <a:r>
              <a:rPr lang="is-IS" dirty="0" smtClean="0">
                <a:solidFill>
                  <a:srgbClr val="595959"/>
                </a:solidFill>
              </a:rPr>
              <a:t>Góða heimferð og góða helgi </a:t>
            </a:r>
            <a:r>
              <a:rPr lang="is-IS" dirty="0" smtClean="0">
                <a:solidFill>
                  <a:srgbClr val="595959"/>
                </a:solidFill>
                <a:sym typeface="Wingdings" panose="05000000000000000000" pitchFamily="2" charset="2"/>
              </a:rPr>
              <a:t></a:t>
            </a:r>
            <a:endParaRPr lang="is-IS" dirty="0">
              <a:solidFill>
                <a:srgbClr val="595959"/>
              </a:solidFill>
            </a:endParaRPr>
          </a:p>
        </p:txBody>
      </p:sp>
      <p:pic>
        <p:nvPicPr>
          <p:cNvPr id="4" name="Picture 3" descr="cid:babd1375-17fc-4b17-bbbf-4c7526937245@fsa.i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588224" y="5664047"/>
            <a:ext cx="2448269" cy="11629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965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202</TotalTime>
  <Words>239</Words>
  <Application>Microsoft Office PowerPoint</Application>
  <PresentationFormat>On-screen Show (4:3)</PresentationFormat>
  <Paragraphs>75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Heilsugæslan - tækifærin framundan</vt:lpstr>
      <vt:lpstr>Fyrirkomulag dagsins</vt:lpstr>
      <vt:lpstr>Dagskrá að hætti HSS  klukkan 16:30 – 18:30 </vt:lpstr>
      <vt:lpstr>Föstudagur 15. apríl</vt:lpstr>
      <vt:lpstr>Takk fyrir samveruna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Aðalfundur LH</dc:title>
  <dc:creator>Hildigunnur Svavarsdóttir</dc:creator>
  <cp:lastModifiedBy>Hildigunnur Svavarsdóttir</cp:lastModifiedBy>
  <cp:revision>19</cp:revision>
  <dcterms:created xsi:type="dcterms:W3CDTF">2015-11-09T10:35:22Z</dcterms:created>
  <dcterms:modified xsi:type="dcterms:W3CDTF">2016-04-13T08:14:20Z</dcterms:modified>
</cp:coreProperties>
</file>