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306" r:id="rId2"/>
    <p:sldId id="344" r:id="rId3"/>
    <p:sldId id="307" r:id="rId4"/>
    <p:sldId id="343" r:id="rId5"/>
    <p:sldId id="310" r:id="rId6"/>
    <p:sldId id="347" r:id="rId7"/>
    <p:sldId id="317" r:id="rId8"/>
    <p:sldId id="348" r:id="rId9"/>
  </p:sldIdLst>
  <p:sldSz cx="9144000" cy="6858000" type="screen4x3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1038" autoAdjust="0"/>
  </p:normalViewPr>
  <p:slideViewPr>
    <p:cSldViewPr>
      <p:cViewPr varScale="1">
        <p:scale>
          <a:sx n="61" d="100"/>
          <a:sy n="61" d="100"/>
        </p:scale>
        <p:origin x="989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96537-EDAE-4EEA-A065-2C609B825D0E}" type="datetimeFigureOut">
              <a:rPr lang="is-IS" smtClean="0"/>
              <a:pPr/>
              <a:t>15/04/2016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1A6DE-6DA7-4CFB-8CF5-26FA2EA6B27B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07130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67E51-F37C-4DB5-AEEA-66CF8632CEBA}" type="datetimeFigureOut">
              <a:rPr lang="is-IS" smtClean="0"/>
              <a:pPr/>
              <a:t>15/04/2016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C1355-DBEC-44FA-A01C-2AF9F450DB3F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9533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>
              <a:latin typeface="Times New Roman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66A3E-7418-4B43-B61D-FFD528A4E790}" type="slidenum">
              <a:rPr lang="en-GB" smtClean="0">
                <a:latin typeface="Times New Roman" charset="0"/>
              </a:rPr>
              <a:pPr/>
              <a:t>1</a:t>
            </a:fld>
            <a:endParaRPr lang="en-GB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9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C1355-DBEC-44FA-A01C-2AF9F450DB3F}" type="slidenum">
              <a:rPr lang="is-IS" smtClean="0"/>
              <a:pPr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2085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C1355-DBEC-44FA-A01C-2AF9F450DB3F}" type="slidenum">
              <a:rPr lang="is-IS" smtClean="0"/>
              <a:pPr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9741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C1355-DBEC-44FA-A01C-2AF9F450DB3F}" type="slidenum">
              <a:rPr lang="is-IS" smtClean="0"/>
              <a:pPr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9521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C1355-DBEC-44FA-A01C-2AF9F450DB3F}" type="slidenum">
              <a:rPr lang="is-IS" smtClean="0"/>
              <a:pPr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1866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C1355-DBEC-44FA-A01C-2AF9F450DB3F}" type="slidenum">
              <a:rPr lang="is-IS" smtClean="0"/>
              <a:pPr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9769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4099" name="Arc 3"/>
          <p:cNvSpPr>
            <a:spLocks/>
          </p:cNvSpPr>
          <p:nvPr/>
        </p:nvSpPr>
        <p:spPr bwMode="auto">
          <a:xfrm>
            <a:off x="0" y="842963"/>
            <a:ext cx="18288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838200"/>
            <a:ext cx="6399213" cy="990600"/>
          </a:xfrm>
        </p:spPr>
        <p:txBody>
          <a:bodyPr anchor="b"/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3BCFDF-EFE8-4975-9892-C6DF5263E3B8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4105" name="Picture 9" descr="N:\ROSA\Heilbrstofnun Vesturlands\Logo HVE\HVE-Allir-footer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451725" cy="9334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DD80A-2B5A-440D-8AEE-6A1360C04E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990600"/>
            <a:ext cx="15430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990600"/>
            <a:ext cx="44767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D0849-1D56-482F-8B84-D2C8A59A88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2CCD8-445F-44E3-AEFC-1A4E273F62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7A312-ACEA-4941-8251-E96320A019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20574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20574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169B3-0ADD-48B9-B4C0-60A9C5CDE6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E11B3-1665-4237-8812-EE105A4B1F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3AD5-05E2-44A9-81D5-3920AE0B78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09277-B435-49EF-B3E2-180B73D119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73B09-ED7D-499A-A47D-D753C5BDA9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B3C5D-1C70-4B41-A5CA-A3000E206F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rc 2"/>
          <p:cNvSpPr>
            <a:spLocks/>
          </p:cNvSpPr>
          <p:nvPr/>
        </p:nvSpPr>
        <p:spPr bwMode="auto">
          <a:xfrm>
            <a:off x="0" y="842963"/>
            <a:ext cx="1752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990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4600" y="20574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0960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fld id="{AC57BDF8-BAC6-4457-90BC-DD396781B253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080" name="Picture 8" descr="N:\ROSA\Heilbrstofnun Vesturlands\Logo HVE\HVE-Allir-footer-cop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" y="0"/>
            <a:ext cx="7451725" cy="933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ü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97088"/>
            <a:ext cx="7765976" cy="1368152"/>
          </a:xfrm>
        </p:spPr>
        <p:txBody>
          <a:bodyPr/>
          <a:lstStyle/>
          <a:p>
            <a:pPr algn="ctr"/>
            <a:r>
              <a:rPr lang="is-IS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Heimhjúkrun á HVE</a:t>
            </a:r>
            <a:r>
              <a:rPr lang="is-IS" dirty="0" smtClean="0"/>
              <a:t/>
            </a:r>
            <a:br>
              <a:rPr lang="is-IS" dirty="0" smtClean="0"/>
            </a:br>
            <a:endParaRPr lang="en-GB" dirty="0" smtClean="0"/>
          </a:p>
        </p:txBody>
      </p:sp>
      <p:pic>
        <p:nvPicPr>
          <p:cNvPr id="14339" name="Picture 4" descr="N:\Fyrirlestrar í PowePpoint\Kynning á HVe\Akran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3581400"/>
            <a:ext cx="2128837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5" descr="N:\Fyrirlestrar í PowePpoint\Kynning á HVe\Borgarnes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581400"/>
            <a:ext cx="19812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6" descr="N:\Fyrirlestrar í PowePpoint\Kynning á HVe\Grundarfjörður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581400"/>
            <a:ext cx="19050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7" descr="N:\Fyrirlestrar í PowePpoint\Kynning á HVe\Hólmaví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876800"/>
            <a:ext cx="21336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Picture 8" descr="N:\Fyrirlestrar í PowePpoint\Kynning á HVe\hvammstang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4876800"/>
            <a:ext cx="19812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9" descr="N:\Fyrirlestrar í PowePpoint\Kynning á HVe\Ólafsvík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876800"/>
            <a:ext cx="18288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5" name="Picture 10" descr="N:\Fyrirlestrar í PowePpoint\Kynning á HVe\Stykkishólmur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4876800"/>
            <a:ext cx="1905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1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4876800" y="3581400"/>
            <a:ext cx="18288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0"/>
            <a:ext cx="6515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18372" y="143812"/>
            <a:ext cx="24590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68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827"/>
            <a:ext cx="8647051" cy="685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6513" y="116632"/>
            <a:ext cx="363748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87" y="1100445"/>
            <a:ext cx="8075240" cy="762000"/>
          </a:xfrm>
        </p:spPr>
        <p:txBody>
          <a:bodyPr/>
          <a:lstStyle/>
          <a:p>
            <a:r>
              <a:rPr lang="is-IS" sz="3200" smtClean="0">
                <a:solidFill>
                  <a:srgbClr val="C00000"/>
                </a:solidFill>
              </a:rPr>
              <a:t>Heimahjúkrun á Akranesi</a:t>
            </a:r>
            <a:endParaRPr lang="is-I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294982"/>
            <a:ext cx="5390910" cy="3877218"/>
          </a:xfrm>
        </p:spPr>
        <p:txBody>
          <a:bodyPr/>
          <a:lstStyle/>
          <a:p>
            <a:pPr marL="0" indent="0">
              <a:buNone/>
            </a:pPr>
            <a:endParaRPr lang="is-IS" sz="2400" u="sng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is-IS" sz="2400" dirty="0" smtClean="0">
              <a:solidFill>
                <a:schemeClr val="bg2"/>
              </a:solidFill>
            </a:endParaRPr>
          </a:p>
          <a:p>
            <a:endParaRPr lang="is-IS" sz="24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is-IS" sz="24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is-IS" sz="2400" dirty="0" smtClean="0">
              <a:solidFill>
                <a:schemeClr val="bg2"/>
              </a:solidFill>
            </a:endParaRPr>
          </a:p>
          <a:p>
            <a:endParaRPr lang="is-I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515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1520" y="2294982"/>
            <a:ext cx="8424936" cy="451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ü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sz="2000" kern="0" smtClean="0">
              <a:solidFill>
                <a:schemeClr val="bg2"/>
              </a:solidFill>
            </a:endParaRPr>
          </a:p>
          <a:p>
            <a:r>
              <a:rPr lang="en-GB" sz="2400" kern="0">
                <a:solidFill>
                  <a:schemeClr val="bg2"/>
                </a:solidFill>
              </a:rPr>
              <a:t>Þjónusta X 2-3 á </a:t>
            </a:r>
            <a:r>
              <a:rPr lang="en-GB" sz="2400" kern="0" smtClean="0">
                <a:solidFill>
                  <a:schemeClr val="bg2"/>
                </a:solidFill>
              </a:rPr>
              <a:t>dag, </a:t>
            </a:r>
            <a:r>
              <a:rPr lang="en-GB" sz="2400" kern="0">
                <a:solidFill>
                  <a:schemeClr val="bg2"/>
                </a:solidFill>
              </a:rPr>
              <a:t>7 daga vikunnar</a:t>
            </a:r>
          </a:p>
          <a:p>
            <a:pPr lvl="1"/>
            <a:r>
              <a:rPr lang="en-GB" sz="2000" kern="0">
                <a:solidFill>
                  <a:schemeClr val="bg2"/>
                </a:solidFill>
              </a:rPr>
              <a:t>Ekki </a:t>
            </a:r>
            <a:r>
              <a:rPr lang="en-GB" sz="2000" kern="0" smtClean="0">
                <a:solidFill>
                  <a:schemeClr val="bg2"/>
                </a:solidFill>
              </a:rPr>
              <a:t>næturþjónusta</a:t>
            </a:r>
          </a:p>
          <a:p>
            <a:pPr marL="457200" lvl="1" indent="0">
              <a:buNone/>
            </a:pPr>
            <a:endParaRPr lang="en-GB" kern="0" smtClean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r>
              <a:rPr lang="en-GB" kern="0" smtClean="0">
                <a:solidFill>
                  <a:schemeClr val="bg2"/>
                </a:solidFill>
              </a:rPr>
              <a:t>Vaxandi </a:t>
            </a:r>
            <a:r>
              <a:rPr lang="en-GB" kern="0">
                <a:solidFill>
                  <a:schemeClr val="bg2"/>
                </a:solidFill>
              </a:rPr>
              <a:t>umfang og fjölgun starfsmanna sl. tvö ár</a:t>
            </a:r>
          </a:p>
          <a:p>
            <a:pPr marL="457200" lvl="1" indent="0">
              <a:buNone/>
            </a:pPr>
            <a:endParaRPr lang="is-IS" sz="2400" kern="0" smtClean="0">
              <a:solidFill>
                <a:schemeClr val="bg2"/>
              </a:solidFill>
            </a:endParaRPr>
          </a:p>
          <a:p>
            <a:r>
              <a:rPr lang="is-IS" sz="2400" kern="0">
                <a:solidFill>
                  <a:schemeClr val="bg2"/>
                </a:solidFill>
              </a:rPr>
              <a:t>Samþætt heimahjúkrun og félagsþjónusta </a:t>
            </a:r>
          </a:p>
          <a:p>
            <a:r>
              <a:rPr lang="en-GB" sz="2400" kern="0" smtClean="0">
                <a:solidFill>
                  <a:schemeClr val="bg2"/>
                </a:solidFill>
              </a:rPr>
              <a:t>Reglulegir </a:t>
            </a:r>
            <a:r>
              <a:rPr lang="en-GB" sz="2400" kern="0" smtClean="0">
                <a:solidFill>
                  <a:schemeClr val="bg2"/>
                </a:solidFill>
              </a:rPr>
              <a:t>fundir heimahjúkrunar og félagsþjónustu</a:t>
            </a:r>
          </a:p>
          <a:p>
            <a:r>
              <a:rPr lang="en-GB" sz="2400" kern="0" smtClean="0">
                <a:solidFill>
                  <a:schemeClr val="bg2"/>
                </a:solidFill>
              </a:rPr>
              <a:t>Félagsþjónustan </a:t>
            </a:r>
            <a:r>
              <a:rPr lang="en-GB" sz="2400" kern="0" smtClean="0">
                <a:solidFill>
                  <a:schemeClr val="bg2"/>
                </a:solidFill>
              </a:rPr>
              <a:t>tekur “léttari” heimsóknir</a:t>
            </a:r>
          </a:p>
          <a:p>
            <a:endParaRPr lang="en-GB" sz="2400" kern="0" smtClean="0">
              <a:solidFill>
                <a:schemeClr val="bg2"/>
              </a:solidFill>
            </a:endParaRPr>
          </a:p>
          <a:p>
            <a:endParaRPr lang="is-IS" sz="2400" kern="0" smtClean="0"/>
          </a:p>
        </p:txBody>
      </p:sp>
    </p:spTree>
    <p:extLst>
      <p:ext uri="{BB962C8B-B14F-4D97-AF65-F5344CB8AC3E}">
        <p14:creationId xmlns:p14="http://schemas.microsoft.com/office/powerpoint/2010/main" val="1067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802899"/>
            <a:ext cx="8219256" cy="1300873"/>
          </a:xfrm>
        </p:spPr>
        <p:txBody>
          <a:bodyPr/>
          <a:lstStyle/>
          <a:p>
            <a:pPr>
              <a:buNone/>
            </a:pPr>
            <a:endParaRPr lang="is-IS" sz="24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is-IS" sz="2000" smtClean="0">
                <a:solidFill>
                  <a:srgbClr val="C00000"/>
                </a:solidFill>
              </a:rPr>
              <a:t>                                         </a:t>
            </a:r>
          </a:p>
          <a:p>
            <a:pPr>
              <a:buNone/>
            </a:pPr>
            <a:endParaRPr lang="is-IS" sz="2000" smtClean="0">
              <a:solidFill>
                <a:srgbClr val="C00000"/>
              </a:solidFill>
            </a:endParaRPr>
          </a:p>
          <a:p>
            <a:pPr>
              <a:buNone/>
            </a:pPr>
            <a:endParaRPr lang="en-GB" sz="1200">
              <a:solidFill>
                <a:srgbClr val="C00000"/>
              </a:solidFill>
            </a:endParaRPr>
          </a:p>
          <a:p>
            <a:pPr>
              <a:buNone/>
            </a:pPr>
            <a:endParaRPr lang="is-IS" sz="1200"/>
          </a:p>
          <a:p>
            <a:pPr>
              <a:buNone/>
            </a:pPr>
            <a:endParaRPr lang="is-IS" sz="20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is-IS" sz="2400" dirty="0" smtClean="0">
              <a:solidFill>
                <a:schemeClr val="bg2"/>
              </a:solidFill>
            </a:endParaRPr>
          </a:p>
          <a:p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F4285-2F78-4A73-AD88-5E4AD8E6D56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15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0692" y="802899"/>
            <a:ext cx="4902485" cy="303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9517" y="3284984"/>
            <a:ext cx="6038435" cy="342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72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569"/>
            <a:ext cx="4180778" cy="236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713" y="1055173"/>
            <a:ext cx="7931224" cy="762000"/>
          </a:xfrm>
        </p:spPr>
        <p:txBody>
          <a:bodyPr/>
          <a:lstStyle/>
          <a:p>
            <a:r>
              <a:rPr lang="is-IS" sz="3200" smtClean="0">
                <a:solidFill>
                  <a:srgbClr val="C00000"/>
                </a:solidFill>
              </a:rPr>
              <a:t>Heimahjúkrun í Borgarnesi</a:t>
            </a:r>
            <a:endParaRPr lang="is-I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8435280" cy="4692064"/>
          </a:xfrm>
        </p:spPr>
        <p:txBody>
          <a:bodyPr/>
          <a:lstStyle/>
          <a:p>
            <a:pPr marL="0" indent="0">
              <a:buNone/>
            </a:pPr>
            <a:endParaRPr lang="en-GB" sz="2400" smtClean="0">
              <a:solidFill>
                <a:schemeClr val="bg2"/>
              </a:solidFill>
            </a:endParaRPr>
          </a:p>
          <a:p>
            <a:r>
              <a:rPr lang="en-GB" sz="2400" smtClean="0">
                <a:solidFill>
                  <a:schemeClr val="bg2"/>
                </a:solidFill>
              </a:rPr>
              <a:t>15 einstaklingar fá þjónustu utan þéttbýlis</a:t>
            </a:r>
          </a:p>
          <a:p>
            <a:r>
              <a:rPr lang="en-GB" sz="2400" smtClean="0">
                <a:solidFill>
                  <a:schemeClr val="bg2"/>
                </a:solidFill>
              </a:rPr>
              <a:t>Starfsmenn geta þurft að keyra 65 km hvora leið </a:t>
            </a:r>
            <a:endParaRPr lang="en-GB" sz="2400">
              <a:solidFill>
                <a:schemeClr val="bg2"/>
              </a:solidFill>
            </a:endParaRPr>
          </a:p>
          <a:p>
            <a:r>
              <a:rPr lang="en-GB" sz="2400" smtClean="0">
                <a:solidFill>
                  <a:schemeClr val="bg2"/>
                </a:solidFill>
              </a:rPr>
              <a:t>Ná að hámarki þremur vitjunum á dag frá </a:t>
            </a:r>
            <a:r>
              <a:rPr lang="en-GB" sz="2400">
                <a:solidFill>
                  <a:schemeClr val="bg2"/>
                </a:solidFill>
              </a:rPr>
              <a:t>kl. 08 – </a:t>
            </a:r>
            <a:r>
              <a:rPr lang="en-GB" sz="2400" smtClean="0">
                <a:solidFill>
                  <a:schemeClr val="bg2"/>
                </a:solidFill>
              </a:rPr>
              <a:t>12</a:t>
            </a:r>
          </a:p>
          <a:p>
            <a:pPr marL="0" indent="0">
              <a:buNone/>
            </a:pPr>
            <a:endParaRPr lang="en-GB" sz="240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2400" smtClean="0">
                <a:solidFill>
                  <a:schemeClr val="bg2"/>
                </a:solidFill>
              </a:rPr>
              <a:t>Dæmi</a:t>
            </a:r>
            <a:r>
              <a:rPr lang="en-GB" sz="2400">
                <a:solidFill>
                  <a:schemeClr val="bg2"/>
                </a:solidFill>
              </a:rPr>
              <a:t>: </a:t>
            </a:r>
            <a:endParaRPr lang="en-GB" sz="2400" smtClean="0">
              <a:solidFill>
                <a:schemeClr val="bg2"/>
              </a:solidFill>
            </a:endParaRPr>
          </a:p>
          <a:p>
            <a:pPr lvl="1"/>
            <a:r>
              <a:rPr lang="en-GB" sz="2100" smtClean="0">
                <a:solidFill>
                  <a:schemeClr val="bg2"/>
                </a:solidFill>
              </a:rPr>
              <a:t>“Vestur” 100 km - tvær vitjanir - u.þ.b. </a:t>
            </a:r>
            <a:r>
              <a:rPr lang="en-GB" sz="2100">
                <a:solidFill>
                  <a:schemeClr val="bg2"/>
                </a:solidFill>
              </a:rPr>
              <a:t>3 </a:t>
            </a:r>
            <a:r>
              <a:rPr lang="en-GB" sz="2100" smtClean="0">
                <a:solidFill>
                  <a:schemeClr val="bg2"/>
                </a:solidFill>
              </a:rPr>
              <a:t>klst.</a:t>
            </a:r>
          </a:p>
          <a:p>
            <a:pPr lvl="1"/>
            <a:r>
              <a:rPr lang="en-GB" sz="2100" smtClean="0">
                <a:solidFill>
                  <a:schemeClr val="bg2"/>
                </a:solidFill>
              </a:rPr>
              <a:t>Skorradalur </a:t>
            </a:r>
            <a:r>
              <a:rPr lang="en-GB" sz="2100">
                <a:solidFill>
                  <a:schemeClr val="bg2"/>
                </a:solidFill>
              </a:rPr>
              <a:t>og Hvanneyri </a:t>
            </a:r>
            <a:r>
              <a:rPr lang="en-GB" sz="2100" smtClean="0">
                <a:solidFill>
                  <a:schemeClr val="bg2"/>
                </a:solidFill>
              </a:rPr>
              <a:t> 34 km - þrjár </a:t>
            </a:r>
            <a:r>
              <a:rPr lang="en-GB" sz="2100">
                <a:solidFill>
                  <a:schemeClr val="bg2"/>
                </a:solidFill>
              </a:rPr>
              <a:t>vitjanir </a:t>
            </a:r>
            <a:r>
              <a:rPr lang="en-GB" sz="2100" smtClean="0">
                <a:solidFill>
                  <a:schemeClr val="bg2"/>
                </a:solidFill>
              </a:rPr>
              <a:t>- 3 klst.</a:t>
            </a:r>
            <a:endParaRPr lang="is-IS" sz="2100">
              <a:solidFill>
                <a:schemeClr val="bg2"/>
              </a:solidFill>
            </a:endParaRPr>
          </a:p>
          <a:p>
            <a:pPr lvl="1"/>
            <a:r>
              <a:rPr lang="en-GB" sz="2100" smtClean="0">
                <a:solidFill>
                  <a:schemeClr val="bg2"/>
                </a:solidFill>
              </a:rPr>
              <a:t>Hvanneyri 24 </a:t>
            </a:r>
            <a:r>
              <a:rPr lang="en-GB" sz="2100">
                <a:solidFill>
                  <a:schemeClr val="bg2"/>
                </a:solidFill>
              </a:rPr>
              <a:t>km </a:t>
            </a:r>
            <a:r>
              <a:rPr lang="en-GB" sz="2100" smtClean="0">
                <a:solidFill>
                  <a:schemeClr val="bg2"/>
                </a:solidFill>
              </a:rPr>
              <a:t>- ein </a:t>
            </a:r>
            <a:r>
              <a:rPr lang="en-GB" sz="2100">
                <a:solidFill>
                  <a:schemeClr val="bg2"/>
                </a:solidFill>
              </a:rPr>
              <a:t>vitjun </a:t>
            </a:r>
            <a:r>
              <a:rPr lang="en-GB" sz="2100" smtClean="0">
                <a:solidFill>
                  <a:schemeClr val="bg2"/>
                </a:solidFill>
              </a:rPr>
              <a:t>- 1 klst.</a:t>
            </a:r>
            <a:endParaRPr lang="is-IS" sz="2100">
              <a:solidFill>
                <a:schemeClr val="bg2"/>
              </a:solidFill>
            </a:endParaRPr>
          </a:p>
          <a:p>
            <a:pPr lvl="1"/>
            <a:r>
              <a:rPr lang="en-GB" sz="2100" smtClean="0">
                <a:solidFill>
                  <a:schemeClr val="bg2"/>
                </a:solidFill>
              </a:rPr>
              <a:t>Hvanneyri </a:t>
            </a:r>
            <a:r>
              <a:rPr lang="en-GB" sz="2100">
                <a:solidFill>
                  <a:schemeClr val="bg2"/>
                </a:solidFill>
              </a:rPr>
              <a:t>og </a:t>
            </a:r>
            <a:r>
              <a:rPr lang="en-GB" sz="2100" smtClean="0">
                <a:solidFill>
                  <a:schemeClr val="bg2"/>
                </a:solidFill>
              </a:rPr>
              <a:t>Reykholtsdalur 72 - þrjár </a:t>
            </a:r>
            <a:r>
              <a:rPr lang="en-GB" sz="2100">
                <a:solidFill>
                  <a:schemeClr val="bg2"/>
                </a:solidFill>
              </a:rPr>
              <a:t>vitjanir </a:t>
            </a:r>
            <a:r>
              <a:rPr lang="en-GB" sz="2100" smtClean="0">
                <a:solidFill>
                  <a:schemeClr val="bg2"/>
                </a:solidFill>
              </a:rPr>
              <a:t>-  3.5.klst.</a:t>
            </a:r>
            <a:endParaRPr lang="is-IS" sz="2100">
              <a:solidFill>
                <a:schemeClr val="bg2"/>
              </a:solidFill>
            </a:endParaRPr>
          </a:p>
          <a:p>
            <a:pPr lvl="1"/>
            <a:r>
              <a:rPr lang="en-GB" sz="2100" smtClean="0">
                <a:solidFill>
                  <a:schemeClr val="bg2"/>
                </a:solidFill>
              </a:rPr>
              <a:t>Varmaland </a:t>
            </a:r>
            <a:r>
              <a:rPr lang="en-GB" sz="2100">
                <a:solidFill>
                  <a:schemeClr val="bg2"/>
                </a:solidFill>
              </a:rPr>
              <a:t>og </a:t>
            </a:r>
            <a:r>
              <a:rPr lang="en-GB" sz="2100" smtClean="0">
                <a:solidFill>
                  <a:schemeClr val="bg2"/>
                </a:solidFill>
              </a:rPr>
              <a:t>Reykholtsdalur 90 </a:t>
            </a:r>
            <a:r>
              <a:rPr lang="en-GB" sz="2100">
                <a:solidFill>
                  <a:schemeClr val="bg2"/>
                </a:solidFill>
              </a:rPr>
              <a:t>km </a:t>
            </a:r>
            <a:r>
              <a:rPr lang="en-GB" sz="2100" smtClean="0">
                <a:solidFill>
                  <a:schemeClr val="bg2"/>
                </a:solidFill>
              </a:rPr>
              <a:t>- þrjár </a:t>
            </a:r>
            <a:r>
              <a:rPr lang="en-GB" sz="2100">
                <a:solidFill>
                  <a:schemeClr val="bg2"/>
                </a:solidFill>
              </a:rPr>
              <a:t>vitjanir </a:t>
            </a:r>
            <a:r>
              <a:rPr lang="en-GB" sz="2100" smtClean="0">
                <a:solidFill>
                  <a:schemeClr val="bg2"/>
                </a:solidFill>
              </a:rPr>
              <a:t>- 3 klst.</a:t>
            </a:r>
            <a:endParaRPr lang="is-IS" sz="2100">
              <a:solidFill>
                <a:schemeClr val="bg2"/>
              </a:solidFill>
            </a:endParaRPr>
          </a:p>
          <a:p>
            <a:pPr lvl="1"/>
            <a:endParaRPr lang="is-IS" sz="1600" dirty="0" smtClean="0">
              <a:solidFill>
                <a:schemeClr val="bg2"/>
              </a:solidFill>
            </a:endParaRPr>
          </a:p>
          <a:p>
            <a:endParaRPr lang="is-IS" sz="2400" dirty="0" smtClean="0">
              <a:solidFill>
                <a:schemeClr val="bg2"/>
              </a:solidFill>
            </a:endParaRPr>
          </a:p>
          <a:p>
            <a:endParaRPr lang="is-IS" sz="24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is-IS" sz="24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is-IS" sz="2400" dirty="0" smtClean="0">
              <a:solidFill>
                <a:schemeClr val="bg2"/>
              </a:solidFill>
            </a:endParaRPr>
          </a:p>
          <a:p>
            <a:endParaRPr lang="is-I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515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9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569"/>
            <a:ext cx="4180778" cy="236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931224" cy="762000"/>
          </a:xfrm>
        </p:spPr>
        <p:txBody>
          <a:bodyPr/>
          <a:lstStyle/>
          <a:p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>Fjöldi vitjana á viku</a:t>
            </a: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2204864"/>
            <a:ext cx="7272808" cy="4903440"/>
          </a:xfrm>
        </p:spPr>
        <p:txBody>
          <a:bodyPr/>
          <a:lstStyle/>
          <a:p>
            <a:r>
              <a:rPr lang="en-GB" sz="2400">
                <a:solidFill>
                  <a:schemeClr val="bg2"/>
                </a:solidFill>
              </a:rPr>
              <a:t>8 einstaklingar </a:t>
            </a:r>
            <a:r>
              <a:rPr lang="en-GB" sz="2400" smtClean="0">
                <a:solidFill>
                  <a:schemeClr val="bg2"/>
                </a:solidFill>
              </a:rPr>
              <a:t>x </a:t>
            </a:r>
            <a:r>
              <a:rPr lang="en-GB" sz="2400">
                <a:solidFill>
                  <a:schemeClr val="bg2"/>
                </a:solidFill>
              </a:rPr>
              <a:t>1 í viku </a:t>
            </a:r>
            <a:endParaRPr lang="is-IS" sz="2400">
              <a:solidFill>
                <a:schemeClr val="bg2"/>
              </a:solidFill>
            </a:endParaRPr>
          </a:p>
          <a:p>
            <a:r>
              <a:rPr lang="en-GB" sz="2400">
                <a:solidFill>
                  <a:schemeClr val="bg2"/>
                </a:solidFill>
              </a:rPr>
              <a:t>1 einstaklingur </a:t>
            </a:r>
            <a:r>
              <a:rPr lang="en-GB" sz="2400" smtClean="0">
                <a:solidFill>
                  <a:schemeClr val="bg2"/>
                </a:solidFill>
              </a:rPr>
              <a:t>x 2 </a:t>
            </a:r>
            <a:r>
              <a:rPr lang="en-GB" sz="2400">
                <a:solidFill>
                  <a:schemeClr val="bg2"/>
                </a:solidFill>
              </a:rPr>
              <a:t>í viku</a:t>
            </a:r>
            <a:endParaRPr lang="is-IS" sz="2400">
              <a:solidFill>
                <a:schemeClr val="bg2"/>
              </a:solidFill>
            </a:endParaRPr>
          </a:p>
          <a:p>
            <a:r>
              <a:rPr lang="en-GB" sz="2400">
                <a:solidFill>
                  <a:schemeClr val="bg2"/>
                </a:solidFill>
              </a:rPr>
              <a:t>3 einstaklingar </a:t>
            </a:r>
            <a:r>
              <a:rPr lang="en-GB" sz="2400" smtClean="0">
                <a:solidFill>
                  <a:schemeClr val="bg2"/>
                </a:solidFill>
              </a:rPr>
              <a:t>x </a:t>
            </a:r>
            <a:r>
              <a:rPr lang="en-GB" sz="2400">
                <a:solidFill>
                  <a:schemeClr val="bg2"/>
                </a:solidFill>
              </a:rPr>
              <a:t>3 í </a:t>
            </a:r>
            <a:r>
              <a:rPr lang="en-GB" sz="2400" smtClean="0">
                <a:solidFill>
                  <a:schemeClr val="bg2"/>
                </a:solidFill>
              </a:rPr>
              <a:t>viku </a:t>
            </a:r>
          </a:p>
          <a:p>
            <a:r>
              <a:rPr lang="en-GB" sz="2400" smtClean="0">
                <a:solidFill>
                  <a:schemeClr val="bg2"/>
                </a:solidFill>
              </a:rPr>
              <a:t>2 einstaklingur x </a:t>
            </a:r>
            <a:r>
              <a:rPr lang="en-GB" sz="2400">
                <a:solidFill>
                  <a:schemeClr val="bg2"/>
                </a:solidFill>
              </a:rPr>
              <a:t>5 í </a:t>
            </a:r>
            <a:r>
              <a:rPr lang="en-GB" sz="2400" smtClean="0">
                <a:solidFill>
                  <a:schemeClr val="bg2"/>
                </a:solidFill>
              </a:rPr>
              <a:t>viku </a:t>
            </a:r>
          </a:p>
          <a:p>
            <a:r>
              <a:rPr lang="en-GB" sz="2400" smtClean="0">
                <a:solidFill>
                  <a:schemeClr val="bg2"/>
                </a:solidFill>
              </a:rPr>
              <a:t>1 </a:t>
            </a:r>
            <a:r>
              <a:rPr lang="en-GB" sz="2400">
                <a:solidFill>
                  <a:schemeClr val="bg2"/>
                </a:solidFill>
              </a:rPr>
              <a:t>einstaklingur</a:t>
            </a:r>
            <a:r>
              <a:rPr lang="en-GB" sz="2400" smtClean="0">
                <a:solidFill>
                  <a:schemeClr val="bg2"/>
                </a:solidFill>
              </a:rPr>
              <a:t> á tveggja </a:t>
            </a:r>
            <a:r>
              <a:rPr lang="en-GB" sz="2400">
                <a:solidFill>
                  <a:schemeClr val="bg2"/>
                </a:solidFill>
              </a:rPr>
              <a:t>vikna </a:t>
            </a:r>
            <a:r>
              <a:rPr lang="en-GB" sz="2400" smtClean="0">
                <a:solidFill>
                  <a:schemeClr val="bg2"/>
                </a:solidFill>
              </a:rPr>
              <a:t>fresti</a:t>
            </a:r>
          </a:p>
          <a:p>
            <a:endParaRPr lang="en-GB" sz="2400">
              <a:solidFill>
                <a:schemeClr val="bg2"/>
              </a:solidFill>
            </a:endParaRPr>
          </a:p>
          <a:p>
            <a:r>
              <a:rPr lang="en-GB" sz="2400" smtClean="0">
                <a:solidFill>
                  <a:schemeClr val="bg2"/>
                </a:solidFill>
              </a:rPr>
              <a:t>Akstur er um 370 km á viku </a:t>
            </a:r>
          </a:p>
          <a:p>
            <a:endParaRPr lang="is-IS" sz="2400"/>
          </a:p>
          <a:p>
            <a:pPr>
              <a:buNone/>
            </a:pPr>
            <a:endParaRPr lang="is-IS" sz="2400" u="sng" dirty="0" smtClean="0">
              <a:solidFill>
                <a:schemeClr val="bg2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515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60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24071"/>
            <a:ext cx="6840760" cy="4903440"/>
          </a:xfrm>
        </p:spPr>
        <p:txBody>
          <a:bodyPr/>
          <a:lstStyle/>
          <a:p>
            <a:pPr>
              <a:buNone/>
            </a:pPr>
            <a:endParaRPr lang="en-GB" sz="2400" u="sng" smtClean="0">
              <a:solidFill>
                <a:schemeClr val="bg2"/>
              </a:solidFill>
            </a:endParaRPr>
          </a:p>
          <a:p>
            <a:pPr>
              <a:buNone/>
            </a:pPr>
            <a:endParaRPr lang="is-IS" sz="2400" u="sng" dirty="0" smtClean="0">
              <a:solidFill>
                <a:schemeClr val="bg2"/>
              </a:solidFill>
            </a:endParaRPr>
          </a:p>
          <a:p>
            <a:r>
              <a:rPr lang="en-GB" sz="2400" smtClean="0">
                <a:solidFill>
                  <a:schemeClr val="bg2"/>
                </a:solidFill>
              </a:rPr>
              <a:t>Helmingur </a:t>
            </a:r>
            <a:r>
              <a:rPr lang="en-GB" sz="2400">
                <a:solidFill>
                  <a:schemeClr val="bg2"/>
                </a:solidFill>
              </a:rPr>
              <a:t>aldraðra býr utan </a:t>
            </a:r>
            <a:r>
              <a:rPr lang="en-GB" sz="2400" smtClean="0">
                <a:solidFill>
                  <a:schemeClr val="bg2"/>
                </a:solidFill>
              </a:rPr>
              <a:t>Hvammstanga</a:t>
            </a:r>
          </a:p>
          <a:p>
            <a:pPr lvl="1"/>
            <a:endParaRPr lang="en-GB" smtClean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endParaRPr lang="is-IS" smtClean="0">
              <a:solidFill>
                <a:schemeClr val="bg2"/>
              </a:solidFill>
            </a:endParaRPr>
          </a:p>
          <a:p>
            <a:pPr lvl="1"/>
            <a:r>
              <a:rPr lang="en-GB">
                <a:solidFill>
                  <a:schemeClr val="bg2"/>
                </a:solidFill>
              </a:rPr>
              <a:t>Samvinna við </a:t>
            </a:r>
            <a:r>
              <a:rPr lang="en-GB" smtClean="0">
                <a:solidFill>
                  <a:schemeClr val="bg2"/>
                </a:solidFill>
              </a:rPr>
              <a:t>sveitafélagið</a:t>
            </a:r>
            <a:endParaRPr lang="is-IS" smtClean="0">
              <a:solidFill>
                <a:schemeClr val="bg2"/>
              </a:solidFill>
            </a:endParaRPr>
          </a:p>
          <a:p>
            <a:pPr lvl="1"/>
            <a:r>
              <a:rPr lang="is-IS" smtClean="0">
                <a:solidFill>
                  <a:schemeClr val="bg2"/>
                </a:solidFill>
              </a:rPr>
              <a:t>Dagvistun</a:t>
            </a:r>
          </a:p>
          <a:p>
            <a:pPr lvl="1"/>
            <a:r>
              <a:rPr lang="en-GB" smtClean="0">
                <a:solidFill>
                  <a:schemeClr val="bg2"/>
                </a:solidFill>
              </a:rPr>
              <a:t>Þjónustuíbúðir</a:t>
            </a:r>
          </a:p>
          <a:p>
            <a:pPr>
              <a:buNone/>
            </a:pPr>
            <a:endParaRPr lang="is-IS" sz="24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is-IS" sz="20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is-IS" sz="2400" dirty="0" smtClean="0">
              <a:solidFill>
                <a:schemeClr val="bg2"/>
              </a:solidFill>
            </a:endParaRPr>
          </a:p>
          <a:p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F4285-2F78-4A73-AD88-5E4AD8E6D56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6607" y="-18539"/>
            <a:ext cx="250183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N:\Fyrirlestrar í PowePpoint\Kynning á HVe\hvammstang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0330" y="4390206"/>
            <a:ext cx="3280140" cy="231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515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40135" y="1517208"/>
            <a:ext cx="79312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is-IS" sz="3200" kern="0" smtClean="0">
                <a:solidFill>
                  <a:srgbClr val="C00000"/>
                </a:solidFill>
              </a:rPr>
              <a:t>Heimahjúkrun á Hvammstanga</a:t>
            </a:r>
            <a:endParaRPr lang="is-IS" sz="1800" kern="0" dirty="0"/>
          </a:p>
        </p:txBody>
      </p:sp>
    </p:spTree>
    <p:extLst>
      <p:ext uri="{BB962C8B-B14F-4D97-AF65-F5344CB8AC3E}">
        <p14:creationId xmlns:p14="http://schemas.microsoft.com/office/powerpoint/2010/main" val="11964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98252"/>
            <a:ext cx="7392144" cy="762000"/>
          </a:xfrm>
        </p:spPr>
        <p:txBody>
          <a:bodyPr/>
          <a:lstStyle/>
          <a:p>
            <a:pPr algn="ctr"/>
            <a:r>
              <a:rPr lang="is-IS" smtClean="0"/>
              <a:t/>
            </a:r>
            <a:br>
              <a:rPr lang="is-IS" smtClean="0"/>
            </a:br>
            <a:r>
              <a:rPr lang="is-IS" smtClean="0"/>
              <a:t>Stefna </a:t>
            </a:r>
            <a:r>
              <a:rPr lang="is-IS"/>
              <a:t>heilbrigðisyfirvalda</a:t>
            </a:r>
            <a:endParaRPr lang="is-IS" b="1" dirty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320" y="2348880"/>
            <a:ext cx="7846640" cy="4824536"/>
          </a:xfrm>
        </p:spPr>
        <p:txBody>
          <a:bodyPr/>
          <a:lstStyle/>
          <a:p>
            <a:pPr marL="0" indent="0">
              <a:buNone/>
            </a:pPr>
            <a:endParaRPr lang="is-IS" sz="240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is-IS" sz="2400" smtClean="0">
                <a:solidFill>
                  <a:schemeClr val="bg2"/>
                </a:solidFill>
              </a:rPr>
              <a:t>Stefnt </a:t>
            </a:r>
            <a:r>
              <a:rPr lang="is-IS" sz="2400">
                <a:solidFill>
                  <a:schemeClr val="bg2"/>
                </a:solidFill>
              </a:rPr>
              <a:t>er að því að auka heimahjúkrun um allt land og stuðla að jafnara þjónustustigi, hvort sem þjónustan er veitt á </a:t>
            </a:r>
            <a:r>
              <a:rPr lang="is-IS" sz="2400" smtClean="0">
                <a:solidFill>
                  <a:schemeClr val="bg2"/>
                </a:solidFill>
              </a:rPr>
              <a:t>höfuðborgarsvæðinu </a:t>
            </a:r>
            <a:r>
              <a:rPr lang="is-IS" sz="2400">
                <a:solidFill>
                  <a:schemeClr val="bg2"/>
                </a:solidFill>
              </a:rPr>
              <a:t>eða á landsbyggðinni. </a:t>
            </a:r>
            <a:endParaRPr lang="is-IS" sz="240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sz="240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is-IS" sz="2400" smtClean="0">
                <a:solidFill>
                  <a:schemeClr val="bg2"/>
                </a:solidFill>
              </a:rPr>
              <a:t>Stefna </a:t>
            </a:r>
            <a:r>
              <a:rPr lang="is-IS" sz="2400">
                <a:solidFill>
                  <a:schemeClr val="bg2"/>
                </a:solidFill>
              </a:rPr>
              <a:t>heilbrigðisyfirvalda </a:t>
            </a:r>
            <a:r>
              <a:rPr lang="is-IS" sz="2400" smtClean="0">
                <a:solidFill>
                  <a:schemeClr val="bg2"/>
                </a:solidFill>
              </a:rPr>
              <a:t>er að </a:t>
            </a:r>
            <a:r>
              <a:rPr lang="is-IS" sz="2400">
                <a:solidFill>
                  <a:schemeClr val="bg2"/>
                </a:solidFill>
              </a:rPr>
              <a:t>unnt verði að veita þjónustu heimahjúkrunar allan sólarhringinn, alla daga ársins um allt </a:t>
            </a:r>
            <a:r>
              <a:rPr lang="is-IS" sz="2400" smtClean="0">
                <a:solidFill>
                  <a:schemeClr val="bg2"/>
                </a:solidFill>
              </a:rPr>
              <a:t>land.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15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24054" y="602700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s-IS" sz="1000">
                <a:latin typeface="+mn-lt"/>
              </a:rPr>
              <a:t>https://www.velferdarraduneyti.is/frettir-vel/nr/35267</a:t>
            </a:r>
          </a:p>
        </p:txBody>
      </p:sp>
    </p:spTree>
    <p:extLst>
      <p:ext uri="{BB962C8B-B14F-4D97-AF65-F5344CB8AC3E}">
        <p14:creationId xmlns:p14="http://schemas.microsoft.com/office/powerpoint/2010/main" val="42936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ir m starfsmönum haust 2010 Búð">
  <a:themeElements>
    <a:clrScheme name="">
      <a:dk1>
        <a:srgbClr val="777777"/>
      </a:dk1>
      <a:lt1>
        <a:srgbClr val="FFFFFF"/>
      </a:lt1>
      <a:dk2>
        <a:srgbClr val="5F5F5F"/>
      </a:dk2>
      <a:lt2>
        <a:srgbClr val="010000"/>
      </a:lt2>
      <a:accent1>
        <a:srgbClr val="B2B2B2"/>
      </a:accent1>
      <a:accent2>
        <a:srgbClr val="FF0000"/>
      </a:accent2>
      <a:accent3>
        <a:srgbClr val="FFFFFF"/>
      </a:accent3>
      <a:accent4>
        <a:srgbClr val="656565"/>
      </a:accent4>
      <a:accent5>
        <a:srgbClr val="D5D5D5"/>
      </a:accent5>
      <a:accent6>
        <a:srgbClr val="E70000"/>
      </a:accent6>
      <a:hlink>
        <a:srgbClr val="FF0000"/>
      </a:hlink>
      <a:folHlink>
        <a:srgbClr val="808080"/>
      </a:folHlink>
    </a:clrScheme>
    <a:fontScheme name="HVE-glærur2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HVE-glærur2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VE-glærur2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VE-glærur2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VE-glærur2 4">
        <a:dk1>
          <a:srgbClr val="777777"/>
        </a:dk1>
        <a:lt1>
          <a:srgbClr val="FFFFFF"/>
        </a:lt1>
        <a:dk2>
          <a:srgbClr val="5F5F5F"/>
        </a:dk2>
        <a:lt2>
          <a:srgbClr val="010000"/>
        </a:lt2>
        <a:accent1>
          <a:srgbClr val="B2B2B2"/>
        </a:accent1>
        <a:accent2>
          <a:srgbClr val="FF0000"/>
        </a:accent2>
        <a:accent3>
          <a:srgbClr val="FFFFFF"/>
        </a:accent3>
        <a:accent4>
          <a:srgbClr val="656565"/>
        </a:accent4>
        <a:accent5>
          <a:srgbClr val="D5D5D5"/>
        </a:accent5>
        <a:accent6>
          <a:srgbClr val="E70000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Fundir m starfsmönum haust 2010 Búð</Template>
  <TotalTime>2138</TotalTime>
  <Words>241</Words>
  <Application>Microsoft Office PowerPoint</Application>
  <PresentationFormat>On-screen Show (4:3)</PresentationFormat>
  <Paragraphs>70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Monotype Sorts</vt:lpstr>
      <vt:lpstr>Times New Roman</vt:lpstr>
      <vt:lpstr>Wingdings</vt:lpstr>
      <vt:lpstr>Fundir m starfsmönum haust 2010 Búð</vt:lpstr>
      <vt:lpstr>Heimhjúkrun á HVE </vt:lpstr>
      <vt:lpstr>PowerPoint Presentation</vt:lpstr>
      <vt:lpstr>Heimahjúkrun á Akranesi</vt:lpstr>
      <vt:lpstr>PowerPoint Presentation</vt:lpstr>
      <vt:lpstr>Heimahjúkrun í Borgarnesi</vt:lpstr>
      <vt:lpstr> Fjöldi vitjana á viku</vt:lpstr>
      <vt:lpstr>PowerPoint Presentation</vt:lpstr>
      <vt:lpstr> Stefna heilbrigðisyfirvalda</vt:lpstr>
    </vt:vector>
  </TitlesOfParts>
  <Company>St.Franciskuspítalinn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Fundur framkvæmdastjórnar með starfsmönnum</dc:title>
  <dc:creator>Guðjón Brjánsson</dc:creator>
  <cp:lastModifiedBy>Johanna Johannesdottir</cp:lastModifiedBy>
  <cp:revision>172</cp:revision>
  <cp:lastPrinted>2013-09-18T08:11:17Z</cp:lastPrinted>
  <dcterms:created xsi:type="dcterms:W3CDTF">2010-11-03T16:29:24Z</dcterms:created>
  <dcterms:modified xsi:type="dcterms:W3CDTF">2016-04-15T08:50:53Z</dcterms:modified>
</cp:coreProperties>
</file>