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34AD6-B7CC-4A15-B8A0-0F46AA266EBA}" type="datetimeFigureOut">
              <a:rPr lang="is-IS" smtClean="0"/>
              <a:pPr/>
              <a:t>13.4.2016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4339-D6C8-4FF9-B9AC-F36D71D733D0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470025"/>
          </a:xfrm>
        </p:spPr>
        <p:txBody>
          <a:bodyPr/>
          <a:lstStyle/>
          <a:p>
            <a:r>
              <a:rPr lang="is-IS" dirty="0" smtClean="0"/>
              <a:t>Heimahjúkrun á</a:t>
            </a:r>
            <a:br>
              <a:rPr lang="is-IS" dirty="0" smtClean="0"/>
            </a:br>
            <a:r>
              <a:rPr lang="is-IS" dirty="0" smtClean="0"/>
              <a:t>Heilbrigðisstofnun Vestfjarða</a:t>
            </a:r>
            <a:endParaRPr lang="is-IS" dirty="0"/>
          </a:p>
        </p:txBody>
      </p:sp>
      <p:pic>
        <p:nvPicPr>
          <p:cNvPr id="2052" name="Picture 4" descr="http://hvest.is/img/banner/bann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212976"/>
            <a:ext cx="6477000" cy="18573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27784" y="5373216"/>
            <a:ext cx="36663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400" dirty="0" smtClean="0"/>
              <a:t>Vorfundur Landssambands heilbrigðisstofnanna</a:t>
            </a:r>
          </a:p>
          <a:p>
            <a:pPr algn="ctr"/>
            <a:r>
              <a:rPr lang="is-IS" sz="1400" dirty="0" smtClean="0"/>
              <a:t>15. apríl 2016</a:t>
            </a:r>
          </a:p>
          <a:p>
            <a:pPr algn="ctr"/>
            <a:endParaRPr lang="is-IS" sz="1400" dirty="0" smtClean="0"/>
          </a:p>
          <a:p>
            <a:pPr algn="ctr"/>
            <a:r>
              <a:rPr lang="is-IS" sz="1100" dirty="0" smtClean="0"/>
              <a:t>Hörður Högnason</a:t>
            </a:r>
          </a:p>
          <a:p>
            <a:pPr algn="ctr"/>
            <a:r>
              <a:rPr lang="is-IS" sz="1100" dirty="0" smtClean="0"/>
              <a:t>framkvæmdastjóri hjúkrunar</a:t>
            </a:r>
            <a:endParaRPr lang="is-I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 smtClean="0"/>
              <a:t>Sveitarfélög og þéttbýli á Vestfjörðum</a:t>
            </a:r>
            <a:endParaRPr lang="is-IS" dirty="0"/>
          </a:p>
        </p:txBody>
      </p:sp>
      <p:pic>
        <p:nvPicPr>
          <p:cNvPr id="2050" name="Picture 2" descr="Vestfirdir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488832" cy="545090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67744" y="5085184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Patreksfjörður</a:t>
            </a:r>
            <a:endParaRPr lang="is-I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3861048"/>
            <a:ext cx="684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Þingeyri</a:t>
            </a:r>
            <a:endParaRPr lang="is-I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3068960"/>
            <a:ext cx="64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Flateyri</a:t>
            </a:r>
            <a:endParaRPr lang="is-I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555776" y="2708920"/>
            <a:ext cx="7795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Suðureyri</a:t>
            </a:r>
            <a:endParaRPr lang="is-I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923928" y="292494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200" dirty="0" smtClean="0"/>
              <a:t>Ísafjörður</a:t>
            </a:r>
            <a:endParaRPr lang="is-I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067944" y="3356992"/>
            <a:ext cx="6614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Súðavík</a:t>
            </a:r>
            <a:endParaRPr lang="is-IS" sz="1200" dirty="0"/>
          </a:p>
        </p:txBody>
      </p:sp>
      <p:sp>
        <p:nvSpPr>
          <p:cNvPr id="14" name="Oval 13"/>
          <p:cNvSpPr/>
          <p:nvPr/>
        </p:nvSpPr>
        <p:spPr>
          <a:xfrm>
            <a:off x="6516216" y="4869160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5" name="Oval 14"/>
          <p:cNvSpPr/>
          <p:nvPr/>
        </p:nvSpPr>
        <p:spPr>
          <a:xfrm>
            <a:off x="3707904" y="2708920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6" name="Oval 15"/>
          <p:cNvSpPr/>
          <p:nvPr/>
        </p:nvSpPr>
        <p:spPr>
          <a:xfrm>
            <a:off x="3275856" y="2852936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7" name="Oval 16"/>
          <p:cNvSpPr/>
          <p:nvPr/>
        </p:nvSpPr>
        <p:spPr>
          <a:xfrm>
            <a:off x="3203848" y="4005064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8" name="Oval 17"/>
          <p:cNvSpPr/>
          <p:nvPr/>
        </p:nvSpPr>
        <p:spPr>
          <a:xfrm>
            <a:off x="2915816" y="4797152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9" name="Oval 18"/>
          <p:cNvSpPr/>
          <p:nvPr/>
        </p:nvSpPr>
        <p:spPr>
          <a:xfrm>
            <a:off x="2483768" y="4941168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0" name="Oval 19"/>
          <p:cNvSpPr/>
          <p:nvPr/>
        </p:nvSpPr>
        <p:spPr>
          <a:xfrm>
            <a:off x="3203848" y="3140968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1" name="Oval 20"/>
          <p:cNvSpPr/>
          <p:nvPr/>
        </p:nvSpPr>
        <p:spPr>
          <a:xfrm>
            <a:off x="3923928" y="3068960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2" name="Oval 21"/>
          <p:cNvSpPr/>
          <p:nvPr/>
        </p:nvSpPr>
        <p:spPr>
          <a:xfrm>
            <a:off x="5508104" y="5949280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3" name="Oval 22"/>
          <p:cNvSpPr/>
          <p:nvPr/>
        </p:nvSpPr>
        <p:spPr>
          <a:xfrm>
            <a:off x="2267744" y="5157192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4" name="Oval 23"/>
          <p:cNvSpPr/>
          <p:nvPr/>
        </p:nvSpPr>
        <p:spPr>
          <a:xfrm>
            <a:off x="4067944" y="3429000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5" name="TextBox 24"/>
          <p:cNvSpPr txBox="1"/>
          <p:nvPr/>
        </p:nvSpPr>
        <p:spPr>
          <a:xfrm>
            <a:off x="2483768" y="4869160"/>
            <a:ext cx="1011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Tálknafjörður</a:t>
            </a:r>
            <a:endParaRPr lang="is-I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987824" y="4653136"/>
            <a:ext cx="821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Bíldudalur</a:t>
            </a:r>
            <a:endParaRPr lang="is-IS" sz="1200" dirty="0"/>
          </a:p>
        </p:txBody>
      </p:sp>
      <p:sp>
        <p:nvSpPr>
          <p:cNvPr id="27" name="Oval 26"/>
          <p:cNvSpPr/>
          <p:nvPr/>
        </p:nvSpPr>
        <p:spPr>
          <a:xfrm>
            <a:off x="6948264" y="4941168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8" name="TextBox 27"/>
          <p:cNvSpPr txBox="1"/>
          <p:nvPr/>
        </p:nvSpPr>
        <p:spPr>
          <a:xfrm>
            <a:off x="6516216" y="5013176"/>
            <a:ext cx="767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Hólmavík</a:t>
            </a:r>
            <a:endParaRPr lang="is-I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6948264" y="4869160"/>
            <a:ext cx="833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Drangsnes</a:t>
            </a:r>
            <a:endParaRPr lang="is-I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5508104" y="5877272"/>
            <a:ext cx="8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Reykhólar</a:t>
            </a:r>
            <a:endParaRPr lang="is-I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Heilbrigðisstofnanir</a:t>
            </a:r>
            <a:endParaRPr lang="is-IS" dirty="0"/>
          </a:p>
        </p:txBody>
      </p:sp>
      <p:pic>
        <p:nvPicPr>
          <p:cNvPr id="4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6186508" cy="4968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3284984"/>
            <a:ext cx="3281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000" b="1" dirty="0" smtClean="0"/>
              <a:t>Heilbrigðisstofnun Vestfjarða</a:t>
            </a:r>
            <a:endParaRPr lang="is-I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08104" y="4941168"/>
            <a:ext cx="3447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000" b="1" dirty="0" smtClean="0"/>
              <a:t>Heilbrigðisstofnun Vesturlands</a:t>
            </a:r>
            <a:endParaRPr lang="is-I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s-IS" dirty="0" smtClean="0"/>
              <a:t>Landfræðileg skipting</a:t>
            </a:r>
            <a:endParaRPr lang="is-IS" dirty="0"/>
          </a:p>
        </p:txBody>
      </p:sp>
      <p:grpSp>
        <p:nvGrpSpPr>
          <p:cNvPr id="57" name="Group 56"/>
          <p:cNvGrpSpPr/>
          <p:nvPr/>
        </p:nvGrpSpPr>
        <p:grpSpPr>
          <a:xfrm>
            <a:off x="395536" y="1052736"/>
            <a:ext cx="7560840" cy="5435571"/>
            <a:chOff x="323528" y="1268760"/>
            <a:chExt cx="7560840" cy="5435571"/>
          </a:xfrm>
        </p:grpSpPr>
        <p:pic>
          <p:nvPicPr>
            <p:cNvPr id="56" name="Picture 1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68760"/>
              <a:ext cx="6768752" cy="5435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TextBox 28"/>
            <p:cNvSpPr txBox="1"/>
            <p:nvPr/>
          </p:nvSpPr>
          <p:spPr>
            <a:xfrm>
              <a:off x="971600" y="3284984"/>
              <a:ext cx="2562625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s-IS" sz="2000" b="1" dirty="0" smtClean="0"/>
                <a:t>Heilsugæslan á Ísafirði</a:t>
              </a:r>
              <a:endParaRPr lang="is-IS" sz="20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3528" y="5301208"/>
              <a:ext cx="3049617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s-IS" sz="2000" b="1" dirty="0" smtClean="0"/>
                <a:t>Heilsugæslan á Patreksfirði</a:t>
              </a:r>
              <a:endParaRPr lang="is-IS" sz="2000" b="1" dirty="0"/>
            </a:p>
          </p:txBody>
        </p:sp>
      </p:grpSp>
      <p:sp>
        <p:nvSpPr>
          <p:cNvPr id="58" name="Freeform 57"/>
          <p:cNvSpPr/>
          <p:nvPr/>
        </p:nvSpPr>
        <p:spPr>
          <a:xfrm>
            <a:off x="1907704" y="3573016"/>
            <a:ext cx="3240360" cy="1368152"/>
          </a:xfrm>
          <a:custGeom>
            <a:avLst/>
            <a:gdLst>
              <a:gd name="connsiteX0" fmla="*/ 0 w 2570672"/>
              <a:gd name="connsiteY0" fmla="*/ 0 h 1217234"/>
              <a:gd name="connsiteX1" fmla="*/ 112144 w 2570672"/>
              <a:gd name="connsiteY1" fmla="*/ 77638 h 1217234"/>
              <a:gd name="connsiteX2" fmla="*/ 163902 w 2570672"/>
              <a:gd name="connsiteY2" fmla="*/ 112144 h 1217234"/>
              <a:gd name="connsiteX3" fmla="*/ 215661 w 2570672"/>
              <a:gd name="connsiteY3" fmla="*/ 129396 h 1217234"/>
              <a:gd name="connsiteX4" fmla="*/ 284672 w 2570672"/>
              <a:gd name="connsiteY4" fmla="*/ 189781 h 1217234"/>
              <a:gd name="connsiteX5" fmla="*/ 310551 w 2570672"/>
              <a:gd name="connsiteY5" fmla="*/ 215661 h 1217234"/>
              <a:gd name="connsiteX6" fmla="*/ 379563 w 2570672"/>
              <a:gd name="connsiteY6" fmla="*/ 258793 h 1217234"/>
              <a:gd name="connsiteX7" fmla="*/ 405442 w 2570672"/>
              <a:gd name="connsiteY7" fmla="*/ 284672 h 1217234"/>
              <a:gd name="connsiteX8" fmla="*/ 457200 w 2570672"/>
              <a:gd name="connsiteY8" fmla="*/ 310551 h 1217234"/>
              <a:gd name="connsiteX9" fmla="*/ 483080 w 2570672"/>
              <a:gd name="connsiteY9" fmla="*/ 327804 h 1217234"/>
              <a:gd name="connsiteX10" fmla="*/ 508959 w 2570672"/>
              <a:gd name="connsiteY10" fmla="*/ 336430 h 1217234"/>
              <a:gd name="connsiteX11" fmla="*/ 560717 w 2570672"/>
              <a:gd name="connsiteY11" fmla="*/ 370936 h 1217234"/>
              <a:gd name="connsiteX12" fmla="*/ 629729 w 2570672"/>
              <a:gd name="connsiteY12" fmla="*/ 405442 h 1217234"/>
              <a:gd name="connsiteX13" fmla="*/ 681487 w 2570672"/>
              <a:gd name="connsiteY13" fmla="*/ 439947 h 1217234"/>
              <a:gd name="connsiteX14" fmla="*/ 707366 w 2570672"/>
              <a:gd name="connsiteY14" fmla="*/ 457200 h 1217234"/>
              <a:gd name="connsiteX15" fmla="*/ 733246 w 2570672"/>
              <a:gd name="connsiteY15" fmla="*/ 465827 h 1217234"/>
              <a:gd name="connsiteX16" fmla="*/ 759125 w 2570672"/>
              <a:gd name="connsiteY16" fmla="*/ 483079 h 1217234"/>
              <a:gd name="connsiteX17" fmla="*/ 828136 w 2570672"/>
              <a:gd name="connsiteY17" fmla="*/ 517585 h 1217234"/>
              <a:gd name="connsiteX18" fmla="*/ 854015 w 2570672"/>
              <a:gd name="connsiteY18" fmla="*/ 526211 h 1217234"/>
              <a:gd name="connsiteX19" fmla="*/ 923027 w 2570672"/>
              <a:gd name="connsiteY19" fmla="*/ 552091 h 1217234"/>
              <a:gd name="connsiteX20" fmla="*/ 1017917 w 2570672"/>
              <a:gd name="connsiteY20" fmla="*/ 586596 h 1217234"/>
              <a:gd name="connsiteX21" fmla="*/ 1069676 w 2570672"/>
              <a:gd name="connsiteY21" fmla="*/ 603849 h 1217234"/>
              <a:gd name="connsiteX22" fmla="*/ 1138687 w 2570672"/>
              <a:gd name="connsiteY22" fmla="*/ 621102 h 1217234"/>
              <a:gd name="connsiteX23" fmla="*/ 1233578 w 2570672"/>
              <a:gd name="connsiteY23" fmla="*/ 646981 h 1217234"/>
              <a:gd name="connsiteX24" fmla="*/ 1259457 w 2570672"/>
              <a:gd name="connsiteY24" fmla="*/ 664234 h 1217234"/>
              <a:gd name="connsiteX25" fmla="*/ 1354348 w 2570672"/>
              <a:gd name="connsiteY25" fmla="*/ 681487 h 1217234"/>
              <a:gd name="connsiteX26" fmla="*/ 1414732 w 2570672"/>
              <a:gd name="connsiteY26" fmla="*/ 698740 h 1217234"/>
              <a:gd name="connsiteX27" fmla="*/ 1440612 w 2570672"/>
              <a:gd name="connsiteY27" fmla="*/ 715993 h 1217234"/>
              <a:gd name="connsiteX28" fmla="*/ 1492370 w 2570672"/>
              <a:gd name="connsiteY28" fmla="*/ 724619 h 1217234"/>
              <a:gd name="connsiteX29" fmla="*/ 1518249 w 2570672"/>
              <a:gd name="connsiteY29" fmla="*/ 733245 h 1217234"/>
              <a:gd name="connsiteX30" fmla="*/ 1578634 w 2570672"/>
              <a:gd name="connsiteY30" fmla="*/ 750498 h 1217234"/>
              <a:gd name="connsiteX31" fmla="*/ 1639019 w 2570672"/>
              <a:gd name="connsiteY31" fmla="*/ 785004 h 1217234"/>
              <a:gd name="connsiteX32" fmla="*/ 1759789 w 2570672"/>
              <a:gd name="connsiteY32" fmla="*/ 828136 h 1217234"/>
              <a:gd name="connsiteX33" fmla="*/ 1785668 w 2570672"/>
              <a:gd name="connsiteY33" fmla="*/ 845389 h 1217234"/>
              <a:gd name="connsiteX34" fmla="*/ 1837427 w 2570672"/>
              <a:gd name="connsiteY34" fmla="*/ 862642 h 1217234"/>
              <a:gd name="connsiteX35" fmla="*/ 1863306 w 2570672"/>
              <a:gd name="connsiteY35" fmla="*/ 879894 h 1217234"/>
              <a:gd name="connsiteX36" fmla="*/ 1915064 w 2570672"/>
              <a:gd name="connsiteY36" fmla="*/ 897147 h 1217234"/>
              <a:gd name="connsiteX37" fmla="*/ 1966823 w 2570672"/>
              <a:gd name="connsiteY37" fmla="*/ 931653 h 1217234"/>
              <a:gd name="connsiteX38" fmla="*/ 2001329 w 2570672"/>
              <a:gd name="connsiteY38" fmla="*/ 948906 h 1217234"/>
              <a:gd name="connsiteX39" fmla="*/ 2053087 w 2570672"/>
              <a:gd name="connsiteY39" fmla="*/ 983411 h 1217234"/>
              <a:gd name="connsiteX40" fmla="*/ 2087593 w 2570672"/>
              <a:gd name="connsiteY40" fmla="*/ 1000664 h 1217234"/>
              <a:gd name="connsiteX41" fmla="*/ 2165231 w 2570672"/>
              <a:gd name="connsiteY41" fmla="*/ 1043796 h 1217234"/>
              <a:gd name="connsiteX42" fmla="*/ 2191110 w 2570672"/>
              <a:gd name="connsiteY42" fmla="*/ 1061049 h 1217234"/>
              <a:gd name="connsiteX43" fmla="*/ 2216989 w 2570672"/>
              <a:gd name="connsiteY43" fmla="*/ 1069676 h 1217234"/>
              <a:gd name="connsiteX44" fmla="*/ 2286000 w 2570672"/>
              <a:gd name="connsiteY44" fmla="*/ 1095555 h 1217234"/>
              <a:gd name="connsiteX45" fmla="*/ 2346385 w 2570672"/>
              <a:gd name="connsiteY45" fmla="*/ 1112808 h 1217234"/>
              <a:gd name="connsiteX46" fmla="*/ 2398144 w 2570672"/>
              <a:gd name="connsiteY46" fmla="*/ 1147313 h 1217234"/>
              <a:gd name="connsiteX47" fmla="*/ 2424023 w 2570672"/>
              <a:gd name="connsiteY47" fmla="*/ 1164566 h 1217234"/>
              <a:gd name="connsiteX48" fmla="*/ 2458529 w 2570672"/>
              <a:gd name="connsiteY48" fmla="*/ 1173193 h 1217234"/>
              <a:gd name="connsiteX49" fmla="*/ 2536166 w 2570672"/>
              <a:gd name="connsiteY49" fmla="*/ 1207698 h 1217234"/>
              <a:gd name="connsiteX50" fmla="*/ 2570672 w 2570672"/>
              <a:gd name="connsiteY50" fmla="*/ 1216325 h 1217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570672" h="1217234">
                <a:moveTo>
                  <a:pt x="0" y="0"/>
                </a:moveTo>
                <a:cubicBezTo>
                  <a:pt x="82804" y="49682"/>
                  <a:pt x="3967" y="368"/>
                  <a:pt x="112144" y="77638"/>
                </a:cubicBezTo>
                <a:cubicBezTo>
                  <a:pt x="129017" y="89690"/>
                  <a:pt x="144231" y="105587"/>
                  <a:pt x="163902" y="112144"/>
                </a:cubicBezTo>
                <a:lnTo>
                  <a:pt x="215661" y="129396"/>
                </a:lnTo>
                <a:cubicBezTo>
                  <a:pt x="300655" y="214392"/>
                  <a:pt x="201512" y="118501"/>
                  <a:pt x="284672" y="189781"/>
                </a:cubicBezTo>
                <a:cubicBezTo>
                  <a:pt x="293935" y="197721"/>
                  <a:pt x="300791" y="208341"/>
                  <a:pt x="310551" y="215661"/>
                </a:cubicBezTo>
                <a:cubicBezTo>
                  <a:pt x="327386" y="228287"/>
                  <a:pt x="361491" y="243733"/>
                  <a:pt x="379563" y="258793"/>
                </a:cubicBezTo>
                <a:cubicBezTo>
                  <a:pt x="388935" y="266603"/>
                  <a:pt x="396070" y="276862"/>
                  <a:pt x="405442" y="284672"/>
                </a:cubicBezTo>
                <a:cubicBezTo>
                  <a:pt x="427739" y="303253"/>
                  <a:pt x="431262" y="301905"/>
                  <a:pt x="457200" y="310551"/>
                </a:cubicBezTo>
                <a:cubicBezTo>
                  <a:pt x="465827" y="316302"/>
                  <a:pt x="473807" y="323167"/>
                  <a:pt x="483080" y="327804"/>
                </a:cubicBezTo>
                <a:cubicBezTo>
                  <a:pt x="491213" y="331870"/>
                  <a:pt x="501010" y="332014"/>
                  <a:pt x="508959" y="336430"/>
                </a:cubicBezTo>
                <a:cubicBezTo>
                  <a:pt x="527085" y="346500"/>
                  <a:pt x="542171" y="361663"/>
                  <a:pt x="560717" y="370936"/>
                </a:cubicBezTo>
                <a:cubicBezTo>
                  <a:pt x="583721" y="382438"/>
                  <a:pt x="608329" y="391176"/>
                  <a:pt x="629729" y="405442"/>
                </a:cubicBezTo>
                <a:lnTo>
                  <a:pt x="681487" y="439947"/>
                </a:lnTo>
                <a:cubicBezTo>
                  <a:pt x="690113" y="445698"/>
                  <a:pt x="697530" y="453921"/>
                  <a:pt x="707366" y="457200"/>
                </a:cubicBezTo>
                <a:cubicBezTo>
                  <a:pt x="715993" y="460076"/>
                  <a:pt x="725113" y="461760"/>
                  <a:pt x="733246" y="465827"/>
                </a:cubicBezTo>
                <a:cubicBezTo>
                  <a:pt x="742519" y="470463"/>
                  <a:pt x="750023" y="478115"/>
                  <a:pt x="759125" y="483079"/>
                </a:cubicBezTo>
                <a:cubicBezTo>
                  <a:pt x="781704" y="495395"/>
                  <a:pt x="803737" y="509452"/>
                  <a:pt x="828136" y="517585"/>
                </a:cubicBezTo>
                <a:cubicBezTo>
                  <a:pt x="836762" y="520460"/>
                  <a:pt x="845657" y="522629"/>
                  <a:pt x="854015" y="526211"/>
                </a:cubicBezTo>
                <a:cubicBezTo>
                  <a:pt x="917173" y="553278"/>
                  <a:pt x="859407" y="536185"/>
                  <a:pt x="923027" y="552091"/>
                </a:cubicBezTo>
                <a:cubicBezTo>
                  <a:pt x="996746" y="596322"/>
                  <a:pt x="933358" y="565457"/>
                  <a:pt x="1017917" y="586596"/>
                </a:cubicBezTo>
                <a:cubicBezTo>
                  <a:pt x="1035560" y="591007"/>
                  <a:pt x="1052033" y="599438"/>
                  <a:pt x="1069676" y="603849"/>
                </a:cubicBezTo>
                <a:cubicBezTo>
                  <a:pt x="1092680" y="609600"/>
                  <a:pt x="1116192" y="613604"/>
                  <a:pt x="1138687" y="621102"/>
                </a:cubicBezTo>
                <a:cubicBezTo>
                  <a:pt x="1204356" y="642992"/>
                  <a:pt x="1172613" y="634789"/>
                  <a:pt x="1233578" y="646981"/>
                </a:cubicBezTo>
                <a:cubicBezTo>
                  <a:pt x="1242204" y="652732"/>
                  <a:pt x="1249928" y="660150"/>
                  <a:pt x="1259457" y="664234"/>
                </a:cubicBezTo>
                <a:cubicBezTo>
                  <a:pt x="1281085" y="673504"/>
                  <a:pt x="1338140" y="678540"/>
                  <a:pt x="1354348" y="681487"/>
                </a:cubicBezTo>
                <a:cubicBezTo>
                  <a:pt x="1363039" y="683067"/>
                  <a:pt x="1404170" y="693459"/>
                  <a:pt x="1414732" y="698740"/>
                </a:cubicBezTo>
                <a:cubicBezTo>
                  <a:pt x="1424005" y="703377"/>
                  <a:pt x="1430776" y="712714"/>
                  <a:pt x="1440612" y="715993"/>
                </a:cubicBezTo>
                <a:cubicBezTo>
                  <a:pt x="1457205" y="721524"/>
                  <a:pt x="1475296" y="720825"/>
                  <a:pt x="1492370" y="724619"/>
                </a:cubicBezTo>
                <a:cubicBezTo>
                  <a:pt x="1501246" y="726591"/>
                  <a:pt x="1509506" y="730747"/>
                  <a:pt x="1518249" y="733245"/>
                </a:cubicBezTo>
                <a:cubicBezTo>
                  <a:pt x="1594071" y="754909"/>
                  <a:pt x="1516586" y="729816"/>
                  <a:pt x="1578634" y="750498"/>
                </a:cubicBezTo>
                <a:cubicBezTo>
                  <a:pt x="1600772" y="765256"/>
                  <a:pt x="1613153" y="775056"/>
                  <a:pt x="1639019" y="785004"/>
                </a:cubicBezTo>
                <a:cubicBezTo>
                  <a:pt x="1667864" y="796098"/>
                  <a:pt x="1727365" y="811924"/>
                  <a:pt x="1759789" y="828136"/>
                </a:cubicBezTo>
                <a:cubicBezTo>
                  <a:pt x="1769062" y="832773"/>
                  <a:pt x="1776194" y="841178"/>
                  <a:pt x="1785668" y="845389"/>
                </a:cubicBezTo>
                <a:cubicBezTo>
                  <a:pt x="1802287" y="852775"/>
                  <a:pt x="1822295" y="852554"/>
                  <a:pt x="1837427" y="862642"/>
                </a:cubicBezTo>
                <a:cubicBezTo>
                  <a:pt x="1846053" y="868393"/>
                  <a:pt x="1853832" y="875683"/>
                  <a:pt x="1863306" y="879894"/>
                </a:cubicBezTo>
                <a:cubicBezTo>
                  <a:pt x="1879925" y="887280"/>
                  <a:pt x="1915064" y="897147"/>
                  <a:pt x="1915064" y="897147"/>
                </a:cubicBezTo>
                <a:cubicBezTo>
                  <a:pt x="1932317" y="908649"/>
                  <a:pt x="1948277" y="922380"/>
                  <a:pt x="1966823" y="931653"/>
                </a:cubicBezTo>
                <a:cubicBezTo>
                  <a:pt x="1978325" y="937404"/>
                  <a:pt x="1990302" y="942290"/>
                  <a:pt x="2001329" y="948906"/>
                </a:cubicBezTo>
                <a:cubicBezTo>
                  <a:pt x="2019109" y="959574"/>
                  <a:pt x="2034541" y="974138"/>
                  <a:pt x="2053087" y="983411"/>
                </a:cubicBezTo>
                <a:cubicBezTo>
                  <a:pt x="2064589" y="989162"/>
                  <a:pt x="2076566" y="994048"/>
                  <a:pt x="2087593" y="1000664"/>
                </a:cubicBezTo>
                <a:cubicBezTo>
                  <a:pt x="2161747" y="1045157"/>
                  <a:pt x="2113176" y="1026446"/>
                  <a:pt x="2165231" y="1043796"/>
                </a:cubicBezTo>
                <a:cubicBezTo>
                  <a:pt x="2173857" y="1049547"/>
                  <a:pt x="2181837" y="1056412"/>
                  <a:pt x="2191110" y="1061049"/>
                </a:cubicBezTo>
                <a:cubicBezTo>
                  <a:pt x="2199243" y="1065116"/>
                  <a:pt x="2208443" y="1066568"/>
                  <a:pt x="2216989" y="1069676"/>
                </a:cubicBezTo>
                <a:cubicBezTo>
                  <a:pt x="2240078" y="1078072"/>
                  <a:pt x="2262693" y="1087786"/>
                  <a:pt x="2286000" y="1095555"/>
                </a:cubicBezTo>
                <a:cubicBezTo>
                  <a:pt x="2297176" y="1099280"/>
                  <a:pt x="2333917" y="1105881"/>
                  <a:pt x="2346385" y="1112808"/>
                </a:cubicBezTo>
                <a:cubicBezTo>
                  <a:pt x="2364511" y="1122878"/>
                  <a:pt x="2380891" y="1135811"/>
                  <a:pt x="2398144" y="1147313"/>
                </a:cubicBezTo>
                <a:cubicBezTo>
                  <a:pt x="2406770" y="1153064"/>
                  <a:pt x="2413965" y="1162051"/>
                  <a:pt x="2424023" y="1164566"/>
                </a:cubicBezTo>
                <a:lnTo>
                  <a:pt x="2458529" y="1173193"/>
                </a:lnTo>
                <a:cubicBezTo>
                  <a:pt x="2499540" y="1200533"/>
                  <a:pt x="2474572" y="1187166"/>
                  <a:pt x="2536166" y="1207698"/>
                </a:cubicBezTo>
                <a:cubicBezTo>
                  <a:pt x="2564774" y="1217234"/>
                  <a:pt x="2552953" y="1216325"/>
                  <a:pt x="2570672" y="121632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Fjarlægðir</a:t>
            </a:r>
            <a:endParaRPr lang="is-I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1520" y="1340768"/>
            <a:ext cx="8064896" cy="5256584"/>
          </a:xfrm>
        </p:spPr>
        <p:txBody>
          <a:bodyPr>
            <a:normAutofit/>
          </a:bodyPr>
          <a:lstStyle/>
          <a:p>
            <a:r>
              <a:rPr lang="is-IS" sz="2000" dirty="0" smtClean="0"/>
              <a:t>Ísafjörður – Þingeyri </a:t>
            </a:r>
          </a:p>
          <a:p>
            <a:pPr lvl="1"/>
            <a:r>
              <a:rPr lang="is-IS" sz="1600" dirty="0" smtClean="0"/>
              <a:t>49 km/42 mín akstur (önnur leiðin)</a:t>
            </a:r>
          </a:p>
          <a:p>
            <a:pPr lvl="1"/>
            <a:r>
              <a:rPr lang="is-IS" sz="1600" dirty="0" smtClean="0"/>
              <a:t>Gemlufallsheiði (ófærð á vetrum)</a:t>
            </a:r>
          </a:p>
          <a:p>
            <a:r>
              <a:rPr lang="is-IS" sz="2000" dirty="0" smtClean="0"/>
              <a:t>Ísafjörður – Bolungarvík</a:t>
            </a:r>
          </a:p>
          <a:p>
            <a:pPr lvl="1"/>
            <a:r>
              <a:rPr lang="is-IS" sz="1600" dirty="0" smtClean="0"/>
              <a:t>13 km/17 mín akstur</a:t>
            </a:r>
          </a:p>
          <a:p>
            <a:r>
              <a:rPr lang="is-IS" sz="2000" dirty="0" smtClean="0"/>
              <a:t>Ísafjörður – Súðavík</a:t>
            </a:r>
          </a:p>
          <a:p>
            <a:pPr lvl="1"/>
            <a:r>
              <a:rPr lang="is-IS" sz="1600" dirty="0" smtClean="0"/>
              <a:t>21 km/22 mín akstur</a:t>
            </a:r>
          </a:p>
          <a:p>
            <a:pPr lvl="1"/>
            <a:r>
              <a:rPr lang="is-IS" sz="1600" dirty="0" smtClean="0"/>
              <a:t>Súðavíkurhlíð - snjóflóðahætta</a:t>
            </a:r>
          </a:p>
          <a:p>
            <a:r>
              <a:rPr lang="is-IS" sz="2000" dirty="0" smtClean="0"/>
              <a:t>Ísafjörður – Svansvík</a:t>
            </a:r>
          </a:p>
          <a:p>
            <a:pPr lvl="1"/>
            <a:r>
              <a:rPr lang="is-IS" sz="1600" dirty="0" smtClean="0"/>
              <a:t>140 km/1 t 41 mín akstur</a:t>
            </a:r>
          </a:p>
          <a:p>
            <a:pPr lvl="1"/>
            <a:r>
              <a:rPr lang="is-IS" sz="1600" dirty="0" smtClean="0"/>
              <a:t>Súðavíkurhlíð</a:t>
            </a:r>
            <a:endParaRPr lang="is-IS" sz="1600" dirty="0"/>
          </a:p>
          <a:p>
            <a:r>
              <a:rPr lang="is-IS" sz="2000" dirty="0" smtClean="0"/>
              <a:t>Ísafjörður – Patreksfjörður</a:t>
            </a:r>
          </a:p>
          <a:p>
            <a:pPr lvl="1"/>
            <a:r>
              <a:rPr lang="is-IS" sz="1600" dirty="0" smtClean="0"/>
              <a:t>173 km/2 t 12 mín akstur (sumar)</a:t>
            </a:r>
          </a:p>
          <a:p>
            <a:pPr lvl="2"/>
            <a:r>
              <a:rPr lang="is-IS" sz="1200" dirty="0" smtClean="0"/>
              <a:t>Hrafnseyrar-, Dynjandis- og Kleifaheiði</a:t>
            </a:r>
          </a:p>
          <a:p>
            <a:pPr lvl="1"/>
            <a:r>
              <a:rPr lang="is-IS" sz="1600" dirty="0" smtClean="0"/>
              <a:t>447 km/&gt;5 t 14 mín (vetur – rennifæri)</a:t>
            </a:r>
          </a:p>
          <a:p>
            <a:pPr lvl="2"/>
            <a:r>
              <a:rPr lang="is-IS" sz="1200" dirty="0" smtClean="0"/>
              <a:t>Súðavíkurhlíð, Steingrímsfjarðarheiði, Arnkötludalsheiði,  Hjallaháls, Klettsháls, Kleifaheiði</a:t>
            </a:r>
          </a:p>
        </p:txBody>
      </p:sp>
      <p:pic>
        <p:nvPicPr>
          <p:cNvPr id="8" name="Picture 2" descr="Vestfirdir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348880"/>
            <a:ext cx="4176464" cy="303992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644008" y="4509120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100" dirty="0" smtClean="0"/>
              <a:t>Patreksfjörður</a:t>
            </a:r>
            <a:endParaRPr lang="is-I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3789040"/>
            <a:ext cx="6447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100" dirty="0" smtClean="0"/>
              <a:t>Þingeyri</a:t>
            </a:r>
            <a:endParaRPr lang="is-I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5580112" y="3284984"/>
            <a:ext cx="6110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100" dirty="0" smtClean="0"/>
              <a:t>Flateyri</a:t>
            </a:r>
            <a:endParaRPr lang="is-I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364088" y="3140968"/>
            <a:ext cx="7360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050" dirty="0" smtClean="0"/>
              <a:t>Suðureyri</a:t>
            </a:r>
            <a:endParaRPr lang="is-I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6588224" y="321297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b="1" dirty="0" smtClean="0"/>
              <a:t>Ísafjörður</a:t>
            </a:r>
            <a:endParaRPr lang="is-I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588224" y="3429000"/>
            <a:ext cx="6238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100" dirty="0" smtClean="0"/>
              <a:t>Súðavík</a:t>
            </a:r>
            <a:endParaRPr lang="is-IS" sz="1100" dirty="0"/>
          </a:p>
        </p:txBody>
      </p:sp>
      <p:sp>
        <p:nvSpPr>
          <p:cNvPr id="16" name="Oval 15"/>
          <p:cNvSpPr/>
          <p:nvPr/>
        </p:nvSpPr>
        <p:spPr>
          <a:xfrm>
            <a:off x="6300192" y="3068960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7" name="Oval 16"/>
          <p:cNvSpPr/>
          <p:nvPr/>
        </p:nvSpPr>
        <p:spPr>
          <a:xfrm>
            <a:off x="6516216" y="3356992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8" name="Oval 17"/>
          <p:cNvSpPr/>
          <p:nvPr/>
        </p:nvSpPr>
        <p:spPr>
          <a:xfrm>
            <a:off x="6084168" y="3861048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9" name="Oval 18"/>
          <p:cNvSpPr/>
          <p:nvPr/>
        </p:nvSpPr>
        <p:spPr>
          <a:xfrm>
            <a:off x="7164288" y="3933056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0" name="Oval 19"/>
          <p:cNvSpPr/>
          <p:nvPr/>
        </p:nvSpPr>
        <p:spPr>
          <a:xfrm>
            <a:off x="5652120" y="4365104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1" name="Oval 20"/>
          <p:cNvSpPr/>
          <p:nvPr/>
        </p:nvSpPr>
        <p:spPr>
          <a:xfrm>
            <a:off x="5580112" y="4581128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2" name="Oval 21"/>
          <p:cNvSpPr/>
          <p:nvPr/>
        </p:nvSpPr>
        <p:spPr>
          <a:xfrm>
            <a:off x="6156176" y="3212976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4" name="Oval 23"/>
          <p:cNvSpPr/>
          <p:nvPr/>
        </p:nvSpPr>
        <p:spPr>
          <a:xfrm>
            <a:off x="6156176" y="3356992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5" name="Oval 24"/>
          <p:cNvSpPr/>
          <p:nvPr/>
        </p:nvSpPr>
        <p:spPr>
          <a:xfrm>
            <a:off x="6588224" y="3501008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6" name="TextBox 25"/>
          <p:cNvSpPr txBox="1"/>
          <p:nvPr/>
        </p:nvSpPr>
        <p:spPr>
          <a:xfrm>
            <a:off x="-1692696" y="5013176"/>
            <a:ext cx="1011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Tálknafjörður</a:t>
            </a:r>
            <a:endParaRPr lang="is-I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7164288" y="3861048"/>
            <a:ext cx="72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b="1" dirty="0" smtClean="0"/>
              <a:t>Svansvík</a:t>
            </a:r>
            <a:endParaRPr lang="is-IS" sz="1200" b="1" dirty="0"/>
          </a:p>
        </p:txBody>
      </p:sp>
      <p:sp>
        <p:nvSpPr>
          <p:cNvPr id="28" name="Oval 27"/>
          <p:cNvSpPr/>
          <p:nvPr/>
        </p:nvSpPr>
        <p:spPr>
          <a:xfrm>
            <a:off x="5940152" y="4293096"/>
            <a:ext cx="72008" cy="72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9" name="TextBox 28"/>
          <p:cNvSpPr txBox="1"/>
          <p:nvPr/>
        </p:nvSpPr>
        <p:spPr>
          <a:xfrm>
            <a:off x="5940152" y="4221088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100" dirty="0" smtClean="0"/>
              <a:t>Bíldudalur</a:t>
            </a:r>
            <a:endParaRPr lang="is-I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 smtClean="0"/>
              <a:t>Mannfjöldi á Vesturfjörðum ≥70 ára</a:t>
            </a:r>
            <a:endParaRPr lang="is-IS" dirty="0"/>
          </a:p>
        </p:txBody>
      </p:sp>
      <p:pic>
        <p:nvPicPr>
          <p:cNvPr id="24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12776"/>
            <a:ext cx="5289815" cy="42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484784"/>
            <a:ext cx="4402832" cy="5112568"/>
          </a:xfrm>
        </p:spPr>
        <p:txBody>
          <a:bodyPr>
            <a:normAutofit/>
          </a:bodyPr>
          <a:lstStyle/>
          <a:p>
            <a:r>
              <a:rPr lang="is-IS" dirty="0" smtClean="0"/>
              <a:t>Ísafjarðarbær: 	     394</a:t>
            </a:r>
          </a:p>
          <a:p>
            <a:r>
              <a:rPr lang="is-IS" dirty="0" smtClean="0"/>
              <a:t>Bolungarvík:	       76</a:t>
            </a:r>
          </a:p>
          <a:p>
            <a:r>
              <a:rPr lang="is-IS" dirty="0" smtClean="0"/>
              <a:t>Súðavíkurhreppur:    21</a:t>
            </a:r>
          </a:p>
          <a:p>
            <a:pPr>
              <a:buNone/>
            </a:pPr>
            <a:r>
              <a:rPr lang="is-IS" dirty="0" smtClean="0"/>
              <a:t>				    </a:t>
            </a:r>
            <a:r>
              <a:rPr lang="is-IS" sz="3200" b="1" dirty="0" smtClean="0"/>
              <a:t>498</a:t>
            </a:r>
          </a:p>
          <a:p>
            <a:pPr>
              <a:buNone/>
            </a:pPr>
            <a:endParaRPr lang="is-IS" dirty="0" smtClean="0"/>
          </a:p>
          <a:p>
            <a:r>
              <a:rPr lang="is-IS" dirty="0" smtClean="0"/>
              <a:t>Vesturbyggð og Tálknafjörður: </a:t>
            </a:r>
            <a:r>
              <a:rPr lang="is-IS" sz="3200" b="1" dirty="0" smtClean="0"/>
              <a:t>114</a:t>
            </a:r>
            <a:endParaRPr lang="is-I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Heimahjúkrun á N-Vestfjörðum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2348880"/>
            <a:ext cx="4038600" cy="4032448"/>
          </a:xfrm>
        </p:spPr>
        <p:txBody>
          <a:bodyPr>
            <a:normAutofit/>
          </a:bodyPr>
          <a:lstStyle/>
          <a:p>
            <a:r>
              <a:rPr lang="is-IS" sz="2400" dirty="0" smtClean="0"/>
              <a:t>75-95 skjólstæðingar</a:t>
            </a:r>
          </a:p>
          <a:p>
            <a:r>
              <a:rPr lang="is-IS" sz="2400" dirty="0" smtClean="0"/>
              <a:t>14-19% af 70 ára og eldri</a:t>
            </a:r>
          </a:p>
          <a:p>
            <a:r>
              <a:rPr lang="is-IS" sz="2400" dirty="0" smtClean="0"/>
              <a:t>Fækkaði við opnun nýs,     30 rúma hjúkrunarheimilis</a:t>
            </a:r>
          </a:p>
          <a:p>
            <a:r>
              <a:rPr lang="is-IS" sz="2400" dirty="0" smtClean="0"/>
              <a:t>Fjölgar í nágrannabyggðum Ísafjarðar</a:t>
            </a:r>
          </a:p>
          <a:p>
            <a:r>
              <a:rPr lang="is-IS" sz="2400" dirty="0" smtClean="0"/>
              <a:t>Nágrannaumönnun í fjarbyggðum, ef möguleiki</a:t>
            </a:r>
          </a:p>
          <a:p>
            <a:endParaRPr lang="is-IS" sz="2400" dirty="0"/>
          </a:p>
        </p:txBody>
      </p:sp>
      <p:pic>
        <p:nvPicPr>
          <p:cNvPr id="1027" name="Picture 3" descr="C:\Users\hordur.FSI\AppData\Local\Microsoft\Windows\Temporary Internet Files\Content.Outlook\R2Z35WJM\IMG_02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204864"/>
            <a:ext cx="4784080" cy="3588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Starfsfólk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248472" cy="4525963"/>
          </a:xfrm>
        </p:spPr>
        <p:txBody>
          <a:bodyPr>
            <a:normAutofit/>
          </a:bodyPr>
          <a:lstStyle/>
          <a:p>
            <a:r>
              <a:rPr lang="is-IS" dirty="0" smtClean="0"/>
              <a:t>1,7 hjúkrunarfræðingar</a:t>
            </a:r>
          </a:p>
          <a:p>
            <a:r>
              <a:rPr lang="is-IS" dirty="0" smtClean="0"/>
              <a:t>5,4 sjúkraliðar</a:t>
            </a:r>
          </a:p>
          <a:p>
            <a:r>
              <a:rPr lang="is-IS" dirty="0" smtClean="0"/>
              <a:t>0,7 félagsliði</a:t>
            </a:r>
          </a:p>
          <a:p>
            <a:r>
              <a:rPr lang="is-IS" dirty="0" smtClean="0"/>
              <a:t>0,7 ófaglærð</a:t>
            </a:r>
          </a:p>
          <a:p>
            <a:endParaRPr lang="is-IS" dirty="0" smtClean="0"/>
          </a:p>
          <a:p>
            <a:r>
              <a:rPr lang="is-IS" dirty="0" smtClean="0"/>
              <a:t>Vinnutími alla               daga ársins:</a:t>
            </a:r>
          </a:p>
          <a:p>
            <a:pPr lvl="1"/>
            <a:r>
              <a:rPr lang="is-IS" dirty="0" smtClean="0"/>
              <a:t>8-16</a:t>
            </a:r>
          </a:p>
          <a:p>
            <a:pPr lvl="1"/>
            <a:r>
              <a:rPr lang="is-IS" dirty="0" smtClean="0"/>
              <a:t>18-22	</a:t>
            </a:r>
          </a:p>
          <a:p>
            <a:endParaRPr lang="is-IS" dirty="0" smtClean="0"/>
          </a:p>
          <a:p>
            <a:endParaRPr lang="is-IS" dirty="0"/>
          </a:p>
          <a:p>
            <a:endParaRPr lang="is-IS" dirty="0" smtClean="0"/>
          </a:p>
        </p:txBody>
      </p:sp>
      <p:pic>
        <p:nvPicPr>
          <p:cNvPr id="3074" name="Picture 2" descr="C:\Users\hordur.FSI\AppData\Local\Microsoft\Windows\Temporary Internet Files\Content.Outlook\R2Z35WJM\FB_IMG_14605657476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492896"/>
            <a:ext cx="5852140" cy="3291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3350</TotalTime>
  <Words>190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Heimahjúkrun á Heilbrigðisstofnun Vestfjarða</vt:lpstr>
      <vt:lpstr>Sveitarfélög og þéttbýli á Vestfjörðum</vt:lpstr>
      <vt:lpstr>Heilbrigðisstofnanir</vt:lpstr>
      <vt:lpstr>Landfræðileg skipting</vt:lpstr>
      <vt:lpstr>Fjarlægðir</vt:lpstr>
      <vt:lpstr>Mannfjöldi á Vesturfjörðum ≥70 ára</vt:lpstr>
      <vt:lpstr>Heimahjúkrun á N-Vestfjörðum</vt:lpstr>
      <vt:lpstr>Starfsfólk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Heimahjúkrun á Vestfjörðum</dc:title>
  <dc:creator>hordur</dc:creator>
  <cp:lastModifiedBy>hordur</cp:lastModifiedBy>
  <cp:revision>60</cp:revision>
  <dcterms:created xsi:type="dcterms:W3CDTF">2016-04-06T12:19:34Z</dcterms:created>
  <dcterms:modified xsi:type="dcterms:W3CDTF">2016-04-13T18:15:30Z</dcterms:modified>
</cp:coreProperties>
</file>