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4" r:id="rId1"/>
  </p:sldMasterIdLst>
  <p:notesMasterIdLst>
    <p:notesMasterId r:id="rId7"/>
  </p:notesMasterIdLst>
  <p:sldIdLst>
    <p:sldId id="256" r:id="rId2"/>
    <p:sldId id="264" r:id="rId3"/>
    <p:sldId id="270" r:id="rId4"/>
    <p:sldId id="258" r:id="rId5"/>
    <p:sldId id="268" r:id="rId6"/>
  </p:sldIdLst>
  <p:sldSz cx="12192000" cy="6858000"/>
  <p:notesSz cx="6858000" cy="9144000"/>
  <p:defaultTextStyle>
    <a:defPPr>
      <a:defRPr lang="is-I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F14C22-6B30-4734-B36A-E8AFF2CE971F}" type="datetimeFigureOut">
              <a:rPr lang="is-IS" smtClean="0"/>
              <a:t>28.5.2018</a:t>
            </a:fld>
            <a:endParaRPr lang="is-I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s-I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D08CF-F892-45B3-8BEF-11C4C225270E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931643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rgbClr val="2F4776"/>
            </a:gs>
            <a:gs pos="50000">
              <a:srgbClr val="6699FF"/>
            </a:gs>
            <a:gs pos="100000">
              <a:srgbClr val="2F477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sveigu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0"/>
            <a:ext cx="203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merki_figuran_ljós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8685" y="2362201"/>
            <a:ext cx="2948516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0" y="19812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17800" y="4351338"/>
            <a:ext cx="8534400" cy="1371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14400" y="63246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800"/>
            </a:lvl1pPr>
          </a:lstStyle>
          <a:p>
            <a:endParaRPr lang="is-I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324600"/>
            <a:ext cx="3860800" cy="457200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endParaRPr lang="is-I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324600"/>
            <a:ext cx="2540000" cy="457200"/>
          </a:xfrm>
        </p:spPr>
        <p:txBody>
          <a:bodyPr/>
          <a:lstStyle>
            <a:lvl1pPr algn="r">
              <a:defRPr sz="1400"/>
            </a:lvl1pPr>
          </a:lstStyle>
          <a:p>
            <a:fld id="{B1445BEC-87BE-4F4B-A96F-E88361A35E6B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142840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445BEC-87BE-4F4B-A96F-E88361A35E6B}" type="slidenum">
              <a:rPr lang="is-IS" smtClean="0"/>
              <a:t>‹#›</a:t>
            </a:fld>
            <a:endParaRPr lang="is-I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55712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67800" y="381000"/>
            <a:ext cx="27178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381000"/>
            <a:ext cx="79502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445BEC-87BE-4F4B-A96F-E88361A35E6B}" type="slidenum">
              <a:rPr lang="is-IS" smtClean="0"/>
              <a:t>‹#›</a:t>
            </a:fld>
            <a:endParaRPr lang="is-I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7827864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422400" y="17526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05600" y="1752600"/>
            <a:ext cx="508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445BEC-87BE-4F4B-A96F-E88361A35E6B}" type="slidenum">
              <a:rPr lang="is-IS" smtClean="0"/>
              <a:t>‹#›</a:t>
            </a:fld>
            <a:endParaRPr lang="is-I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994514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445BEC-87BE-4F4B-A96F-E88361A35E6B}" type="slidenum">
              <a:rPr lang="is-IS" smtClean="0"/>
              <a:t>‹#›</a:t>
            </a:fld>
            <a:endParaRPr lang="is-I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4117135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445BEC-87BE-4F4B-A96F-E88361A35E6B}" type="slidenum">
              <a:rPr lang="is-IS" smtClean="0"/>
              <a:t>‹#›</a:t>
            </a:fld>
            <a:endParaRPr lang="is-I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726363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22400" y="1752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05600" y="1752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445BEC-87BE-4F4B-A96F-E88361A35E6B}" type="slidenum">
              <a:rPr lang="is-IS" smtClean="0"/>
              <a:t>‹#›</a:t>
            </a:fld>
            <a:endParaRPr lang="is-I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963025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445BEC-87BE-4F4B-A96F-E88361A35E6B}" type="slidenum">
              <a:rPr lang="is-IS" smtClean="0"/>
              <a:t>‹#›</a:t>
            </a:fld>
            <a:endParaRPr lang="is-I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615771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445BEC-87BE-4F4B-A96F-E88361A35E6B}" type="slidenum">
              <a:rPr lang="is-IS" smtClean="0"/>
              <a:t>‹#›</a:t>
            </a:fld>
            <a:endParaRPr lang="is-I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140432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445BEC-87BE-4F4B-A96F-E88361A35E6B}" type="slidenum">
              <a:rPr lang="is-IS" smtClean="0"/>
              <a:t>‹#›</a:t>
            </a:fld>
            <a:endParaRPr lang="is-I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719039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445BEC-87BE-4F4B-A96F-E88361A35E6B}" type="slidenum">
              <a:rPr lang="is-IS" smtClean="0"/>
              <a:t>‹#›</a:t>
            </a:fld>
            <a:endParaRPr lang="is-I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8842517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is-I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445BEC-87BE-4F4B-A96F-E88361A35E6B}" type="slidenum">
              <a:rPr lang="is-IS" smtClean="0"/>
              <a:t>‹#›</a:t>
            </a:fld>
            <a:endParaRPr lang="is-I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52753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381000"/>
            <a:ext cx="10363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s-I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22400" y="17526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s-IS"/>
              <a:t>Click to edit Master text styles</a:t>
            </a:r>
          </a:p>
          <a:p>
            <a:pPr lvl="1"/>
            <a:r>
              <a:rPr lang="en-US" altLang="is-IS"/>
              <a:t>Second level</a:t>
            </a:r>
          </a:p>
          <a:p>
            <a:pPr lvl="2"/>
            <a:r>
              <a:rPr lang="en-US" altLang="is-IS"/>
              <a:t>Third level</a:t>
            </a:r>
          </a:p>
        </p:txBody>
      </p:sp>
      <p:pic>
        <p:nvPicPr>
          <p:cNvPr id="1028" name="Picture 4" descr="sveigu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0"/>
            <a:ext cx="1422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fígúran dökkblá en RISI og því óskýr ef smækkuð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1" y="152400"/>
            <a:ext cx="649817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480800" y="6356350"/>
            <a:ext cx="71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fld id="{B1445BEC-87BE-4F4B-A96F-E88361A35E6B}" type="slidenum">
              <a:rPr lang="is-IS" smtClean="0"/>
              <a:t>‹#›</a:t>
            </a:fld>
            <a:endParaRPr lang="is-IS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59200" y="6356350"/>
            <a:ext cx="467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267607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1027113" indent="-45561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370013" indent="-228600" algn="l" rtl="0" eaLnBrk="1" fontAlgn="base" hangingPunct="1">
        <a:spcBef>
          <a:spcPct val="20000"/>
        </a:spcBef>
        <a:spcAft>
          <a:spcPct val="0"/>
        </a:spcAft>
        <a:buClr>
          <a:srgbClr val="CC6600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3pPr>
      <a:lvl4pPr marL="1712913" indent="-228600" algn="l" rtl="0" eaLnBrk="1" fontAlgn="base" hangingPunct="1">
        <a:spcBef>
          <a:spcPct val="20000"/>
        </a:spcBef>
        <a:spcAft>
          <a:spcPct val="0"/>
        </a:spcAft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is-I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6335" y="2664940"/>
            <a:ext cx="10363200" cy="1143000"/>
          </a:xfrm>
        </p:spPr>
        <p:txBody>
          <a:bodyPr/>
          <a:lstStyle/>
          <a:p>
            <a:r>
              <a:rPr lang="is-IS" dirty="0"/>
              <a:t>Fjármögnunarkerfi heilsugæslu frá     sjónarhóli HH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is-IS" dirty="0"/>
              <a:t>22. mars 2018</a:t>
            </a:r>
          </a:p>
        </p:txBody>
      </p:sp>
    </p:spTree>
    <p:extLst>
      <p:ext uri="{BB962C8B-B14F-4D97-AF65-F5344CB8AC3E}">
        <p14:creationId xmlns:p14="http://schemas.microsoft.com/office/powerpoint/2010/main" val="898003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xmlns="" id="{3680DEE8-83AB-40A6-B4F6-2DD00413FAA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3169424"/>
              </p:ext>
            </p:extLst>
          </p:nvPr>
        </p:nvGraphicFramePr>
        <p:xfrm>
          <a:off x="1665838" y="554110"/>
          <a:ext cx="6627136" cy="6085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Worksheet" r:id="rId3" imgW="2295543" imgH="3943466" progId="Excel.Sheet.12">
                  <p:embed/>
                </p:oleObj>
              </mc:Choice>
              <mc:Fallback>
                <p:oleObj name="Worksheet" r:id="rId3" imgW="2295543" imgH="394346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65838" y="554110"/>
                        <a:ext cx="6627136" cy="60855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3239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3D5CF92B-46F3-4CF2-B91F-32CB81676D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715" y="804673"/>
            <a:ext cx="6799151" cy="5482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351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399" y="381000"/>
            <a:ext cx="10357165" cy="1221463"/>
          </a:xfrm>
        </p:spPr>
        <p:txBody>
          <a:bodyPr/>
          <a:lstStyle/>
          <a:p>
            <a:pPr algn="ctr"/>
            <a:r>
              <a:rPr lang="is-IS" dirty="0"/>
              <a:t>Áhersluatriði HH við þróun fjármögnunarkerfis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/>
              <a:t>Vægi</a:t>
            </a:r>
            <a:r>
              <a:rPr lang="en-US" dirty="0"/>
              <a:t> </a:t>
            </a:r>
            <a:r>
              <a:rPr lang="en-US" dirty="0" err="1"/>
              <a:t>kostnaðarvísitöku</a:t>
            </a:r>
            <a:r>
              <a:rPr lang="en-US" dirty="0"/>
              <a:t> </a:t>
            </a:r>
            <a:r>
              <a:rPr lang="en-US" dirty="0" err="1"/>
              <a:t>verði</a:t>
            </a:r>
            <a:r>
              <a:rPr lang="en-US" dirty="0"/>
              <a:t> </a:t>
            </a:r>
            <a:r>
              <a:rPr lang="en-US" dirty="0" err="1"/>
              <a:t>aukið</a:t>
            </a:r>
            <a:r>
              <a:rPr lang="en-US" dirty="0"/>
              <a:t> á </a:t>
            </a:r>
            <a:r>
              <a:rPr lang="en-US" dirty="0" err="1"/>
              <a:t>kostnað</a:t>
            </a:r>
            <a:r>
              <a:rPr lang="en-US" dirty="0"/>
              <a:t> </a:t>
            </a:r>
            <a:r>
              <a:rPr lang="en-US" dirty="0" err="1"/>
              <a:t>þarfavísitölu</a:t>
            </a:r>
            <a:r>
              <a:rPr lang="en-US" dirty="0"/>
              <a:t>.</a:t>
            </a:r>
            <a:endParaRPr lang="is-IS" dirty="0"/>
          </a:p>
          <a:p>
            <a:pPr lvl="0"/>
            <a:r>
              <a:rPr lang="en-US" dirty="0" err="1"/>
              <a:t>Félagaþarfavísitalan</a:t>
            </a:r>
            <a:r>
              <a:rPr lang="en-US" dirty="0"/>
              <a:t> </a:t>
            </a:r>
            <a:r>
              <a:rPr lang="en-US" dirty="0" err="1"/>
              <a:t>einnig</a:t>
            </a:r>
            <a:r>
              <a:rPr lang="en-US" dirty="0"/>
              <a:t> </a:t>
            </a:r>
            <a:r>
              <a:rPr lang="en-US" dirty="0" err="1"/>
              <a:t>aukin</a:t>
            </a:r>
            <a:r>
              <a:rPr lang="en-US" dirty="0"/>
              <a:t> á </a:t>
            </a:r>
            <a:r>
              <a:rPr lang="en-US" dirty="0" err="1"/>
              <a:t>kostnað</a:t>
            </a:r>
            <a:r>
              <a:rPr lang="en-US" dirty="0"/>
              <a:t> </a:t>
            </a:r>
            <a:r>
              <a:rPr lang="en-US" dirty="0" err="1"/>
              <a:t>þarfavísitölu</a:t>
            </a:r>
            <a:r>
              <a:rPr lang="en-US" dirty="0"/>
              <a:t> </a:t>
            </a:r>
            <a:r>
              <a:rPr lang="en-US" dirty="0" err="1"/>
              <a:t>eða</a:t>
            </a:r>
            <a:r>
              <a:rPr lang="en-US" dirty="0"/>
              <a:t> </a:t>
            </a:r>
            <a:r>
              <a:rPr lang="en-US" dirty="0" err="1"/>
              <a:t>auknu</a:t>
            </a:r>
            <a:r>
              <a:rPr lang="en-US" dirty="0"/>
              <a:t> </a:t>
            </a:r>
            <a:r>
              <a:rPr lang="en-US" dirty="0" err="1"/>
              <a:t>framlagi</a:t>
            </a:r>
            <a:endParaRPr lang="is-IS" dirty="0"/>
          </a:p>
          <a:p>
            <a:pPr lvl="0"/>
            <a:r>
              <a:rPr lang="en-US" dirty="0" err="1"/>
              <a:t>Meðferð</a:t>
            </a:r>
            <a:r>
              <a:rPr lang="en-US" dirty="0"/>
              <a:t> </a:t>
            </a:r>
            <a:r>
              <a:rPr lang="en-US" dirty="0" err="1"/>
              <a:t>sértekna</a:t>
            </a:r>
            <a:r>
              <a:rPr lang="en-US" dirty="0"/>
              <a:t> </a:t>
            </a:r>
            <a:r>
              <a:rPr lang="en-US" dirty="0" err="1"/>
              <a:t>verði</a:t>
            </a:r>
            <a:r>
              <a:rPr lang="en-US" dirty="0"/>
              <a:t> </a:t>
            </a:r>
            <a:r>
              <a:rPr lang="en-US" dirty="0" err="1"/>
              <a:t>breytt</a:t>
            </a:r>
            <a:r>
              <a:rPr lang="en-US" dirty="0"/>
              <a:t>—</a:t>
            </a:r>
            <a:r>
              <a:rPr lang="en-US" dirty="0" err="1"/>
              <a:t>teknar</a:t>
            </a:r>
            <a:r>
              <a:rPr lang="en-US" dirty="0"/>
              <a:t> </a:t>
            </a:r>
            <a:r>
              <a:rPr lang="en-US" dirty="0" err="1"/>
              <a:t>út</a:t>
            </a:r>
            <a:r>
              <a:rPr lang="en-US" dirty="0"/>
              <a:t> </a:t>
            </a:r>
            <a:r>
              <a:rPr lang="en-US" dirty="0" err="1"/>
              <a:t>fyrir</a:t>
            </a:r>
            <a:r>
              <a:rPr lang="en-US" dirty="0"/>
              <a:t> </a:t>
            </a:r>
            <a:r>
              <a:rPr lang="en-US" dirty="0" err="1"/>
              <a:t>sviga</a:t>
            </a:r>
            <a:r>
              <a:rPr lang="en-US" dirty="0"/>
              <a:t>; </a:t>
            </a:r>
            <a:r>
              <a:rPr lang="en-US" dirty="0" err="1"/>
              <a:t>jafnræði</a:t>
            </a:r>
            <a:r>
              <a:rPr lang="en-US" dirty="0"/>
              <a:t> </a:t>
            </a:r>
            <a:r>
              <a:rPr lang="en-US" dirty="0" err="1"/>
              <a:t>ríki</a:t>
            </a:r>
            <a:r>
              <a:rPr lang="en-US" dirty="0"/>
              <a:t> </a:t>
            </a:r>
            <a:r>
              <a:rPr lang="en-US" dirty="0" err="1"/>
              <a:t>milli</a:t>
            </a:r>
            <a:r>
              <a:rPr lang="en-US" dirty="0"/>
              <a:t> </a:t>
            </a:r>
            <a:r>
              <a:rPr lang="en-US" dirty="0" err="1"/>
              <a:t>stöðva</a:t>
            </a:r>
            <a:r>
              <a:rPr lang="en-US" dirty="0"/>
              <a:t>.</a:t>
            </a:r>
            <a:endParaRPr lang="is-IS" dirty="0"/>
          </a:p>
          <a:p>
            <a:pPr lvl="0"/>
            <a:r>
              <a:rPr lang="en-US" dirty="0" err="1"/>
              <a:t>Nokkur</a:t>
            </a:r>
            <a:r>
              <a:rPr lang="en-US" dirty="0"/>
              <a:t> </a:t>
            </a:r>
            <a:r>
              <a:rPr lang="en-US" dirty="0" err="1"/>
              <a:t>gæðaviðmið</a:t>
            </a:r>
            <a:r>
              <a:rPr lang="en-US" dirty="0"/>
              <a:t> </a:t>
            </a:r>
            <a:r>
              <a:rPr lang="en-US" dirty="0" err="1"/>
              <a:t>eru</a:t>
            </a:r>
            <a:r>
              <a:rPr lang="en-US" dirty="0"/>
              <a:t> </a:t>
            </a:r>
            <a:r>
              <a:rPr lang="en-US" dirty="0" err="1"/>
              <a:t>ekki</a:t>
            </a:r>
            <a:r>
              <a:rPr lang="en-US" dirty="0"/>
              <a:t> </a:t>
            </a:r>
            <a:r>
              <a:rPr lang="en-US" dirty="0" err="1"/>
              <a:t>virk</a:t>
            </a:r>
            <a:r>
              <a:rPr lang="en-US" dirty="0"/>
              <a:t>; </a:t>
            </a:r>
            <a:r>
              <a:rPr lang="en-US" dirty="0" err="1"/>
              <a:t>þeim</a:t>
            </a:r>
            <a:r>
              <a:rPr lang="en-US" dirty="0"/>
              <a:t> </a:t>
            </a:r>
            <a:r>
              <a:rPr lang="en-US" dirty="0" err="1"/>
              <a:t>verði</a:t>
            </a:r>
            <a:r>
              <a:rPr lang="en-US" dirty="0"/>
              <a:t> </a:t>
            </a:r>
            <a:r>
              <a:rPr lang="en-US" dirty="0" err="1"/>
              <a:t>breytt</a:t>
            </a:r>
            <a:r>
              <a:rPr lang="en-US" dirty="0"/>
              <a:t>; </a:t>
            </a:r>
            <a:r>
              <a:rPr lang="en-US" dirty="0" err="1"/>
              <a:t>fleiri</a:t>
            </a:r>
            <a:r>
              <a:rPr lang="en-US" dirty="0"/>
              <a:t> </a:t>
            </a:r>
            <a:r>
              <a:rPr lang="en-US" dirty="0" err="1"/>
              <a:t>hjúkrunarviðmið</a:t>
            </a:r>
            <a:r>
              <a:rPr lang="en-US" dirty="0"/>
              <a:t>.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272644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399" y="381000"/>
            <a:ext cx="10357165" cy="1221463"/>
          </a:xfrm>
        </p:spPr>
        <p:txBody>
          <a:bodyPr/>
          <a:lstStyle/>
          <a:p>
            <a:pPr algn="ctr"/>
            <a:r>
              <a:rPr lang="is-IS" dirty="0"/>
              <a:t>Áhersluatriði HH við þróun fjármögnunarkerfis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Umgjörð</a:t>
            </a:r>
            <a:r>
              <a:rPr lang="en-US" dirty="0"/>
              <a:t> </a:t>
            </a:r>
            <a:r>
              <a:rPr lang="en-US" dirty="0" err="1"/>
              <a:t>þróunar</a:t>
            </a:r>
            <a:r>
              <a:rPr lang="en-US" dirty="0"/>
              <a:t>, </a:t>
            </a:r>
            <a:r>
              <a:rPr lang="en-US" dirty="0" err="1"/>
              <a:t>eftirlits</a:t>
            </a:r>
            <a:r>
              <a:rPr lang="en-US" dirty="0"/>
              <a:t> </a:t>
            </a:r>
            <a:r>
              <a:rPr lang="en-US" dirty="0" err="1"/>
              <a:t>og</a:t>
            </a:r>
            <a:r>
              <a:rPr lang="en-US" dirty="0"/>
              <a:t> </a:t>
            </a:r>
            <a:r>
              <a:rPr lang="en-US" dirty="0" err="1"/>
              <a:t>ágreinings</a:t>
            </a:r>
            <a:r>
              <a:rPr lang="en-US" dirty="0"/>
              <a:t> </a:t>
            </a:r>
            <a:r>
              <a:rPr lang="en-US" dirty="0" err="1"/>
              <a:t>bætt</a:t>
            </a:r>
            <a:endParaRPr lang="is-IS" dirty="0"/>
          </a:p>
          <a:p>
            <a:pPr lvl="0"/>
            <a:r>
              <a:rPr lang="en-US" dirty="0" err="1"/>
              <a:t>Afgangsgreiðsla</a:t>
            </a:r>
            <a:r>
              <a:rPr lang="en-US" dirty="0"/>
              <a:t> í </a:t>
            </a:r>
            <a:r>
              <a:rPr lang="en-US" dirty="0" err="1"/>
              <a:t>hverjum</a:t>
            </a:r>
            <a:r>
              <a:rPr lang="en-US" dirty="0"/>
              <a:t> </a:t>
            </a:r>
            <a:r>
              <a:rPr lang="en-US" dirty="0" err="1"/>
              <a:t>mánuði</a:t>
            </a:r>
            <a:r>
              <a:rPr lang="en-US" dirty="0"/>
              <a:t> </a:t>
            </a:r>
            <a:r>
              <a:rPr lang="en-US" dirty="0" err="1"/>
              <a:t>verði</a:t>
            </a:r>
            <a:r>
              <a:rPr lang="en-US" dirty="0"/>
              <a:t> </a:t>
            </a:r>
            <a:r>
              <a:rPr lang="en-US" dirty="0" err="1"/>
              <a:t>endurvakin</a:t>
            </a:r>
            <a:r>
              <a:rPr lang="en-US" dirty="0"/>
              <a:t>.</a:t>
            </a:r>
            <a:endParaRPr lang="is-IS" dirty="0"/>
          </a:p>
          <a:p>
            <a:pPr lvl="0"/>
            <a:r>
              <a:rPr lang="en-US" dirty="0" err="1"/>
              <a:t>Túlkaþjónusta</a:t>
            </a:r>
            <a:r>
              <a:rPr lang="en-US" dirty="0"/>
              <a:t> </a:t>
            </a:r>
            <a:r>
              <a:rPr lang="en-US" dirty="0" err="1"/>
              <a:t>verði</a:t>
            </a:r>
            <a:r>
              <a:rPr lang="en-US" dirty="0"/>
              <a:t> </a:t>
            </a:r>
            <a:r>
              <a:rPr lang="en-US" dirty="0" err="1"/>
              <a:t>greidd</a:t>
            </a:r>
            <a:r>
              <a:rPr lang="en-US" dirty="0"/>
              <a:t> </a:t>
            </a:r>
            <a:r>
              <a:rPr lang="en-US" dirty="0" err="1"/>
              <a:t>með</a:t>
            </a:r>
            <a:r>
              <a:rPr lang="en-US" dirty="0"/>
              <a:t> </a:t>
            </a:r>
            <a:r>
              <a:rPr lang="en-US" dirty="0" err="1"/>
              <a:t>öðrum</a:t>
            </a:r>
            <a:r>
              <a:rPr lang="en-US" dirty="0"/>
              <a:t> </a:t>
            </a:r>
            <a:r>
              <a:rPr lang="en-US" dirty="0" err="1"/>
              <a:t>hætti</a:t>
            </a:r>
            <a:endParaRPr lang="is-IS" dirty="0"/>
          </a:p>
          <a:p>
            <a:r>
              <a:rPr lang="en-US" dirty="0" err="1"/>
              <a:t>Vísitölur</a:t>
            </a:r>
            <a:r>
              <a:rPr lang="en-US" dirty="0"/>
              <a:t> </a:t>
            </a:r>
            <a:r>
              <a:rPr lang="en-US" dirty="0" err="1"/>
              <a:t>verði</a:t>
            </a:r>
            <a:r>
              <a:rPr lang="en-US" dirty="0"/>
              <a:t> </a:t>
            </a:r>
            <a:r>
              <a:rPr lang="en-US" dirty="0" err="1"/>
              <a:t>byggðar</a:t>
            </a:r>
            <a:r>
              <a:rPr lang="en-US" dirty="0"/>
              <a:t> á </a:t>
            </a:r>
            <a:r>
              <a:rPr lang="en-US" dirty="0" err="1"/>
              <a:t>íslenskri</a:t>
            </a:r>
            <a:r>
              <a:rPr lang="en-US" dirty="0"/>
              <a:t> </a:t>
            </a:r>
            <a:r>
              <a:rPr lang="en-US" dirty="0" err="1"/>
              <a:t>tölfræði</a:t>
            </a:r>
            <a:endParaRPr lang="en-US" dirty="0"/>
          </a:p>
          <a:p>
            <a:r>
              <a:rPr lang="en-US" dirty="0" err="1"/>
              <a:t>Aðrar</a:t>
            </a:r>
            <a:r>
              <a:rPr lang="en-US" dirty="0"/>
              <a:t> </a:t>
            </a:r>
            <a:r>
              <a:rPr lang="en-US" dirty="0" err="1"/>
              <a:t>leiðir</a:t>
            </a:r>
            <a:r>
              <a:rPr lang="en-US" dirty="0"/>
              <a:t> </a:t>
            </a:r>
            <a:r>
              <a:rPr lang="en-US" dirty="0" err="1"/>
              <a:t>við</a:t>
            </a:r>
            <a:r>
              <a:rPr lang="en-US" dirty="0"/>
              <a:t> </a:t>
            </a:r>
            <a:r>
              <a:rPr lang="en-US" dirty="0" err="1"/>
              <a:t>fjármögnun</a:t>
            </a:r>
            <a:r>
              <a:rPr lang="en-US" dirty="0"/>
              <a:t> </a:t>
            </a:r>
            <a:r>
              <a:rPr lang="en-US" dirty="0" err="1"/>
              <a:t>sálfræðiþjónustu</a:t>
            </a:r>
            <a:endParaRPr lang="is-IS" dirty="0"/>
          </a:p>
        </p:txBody>
      </p:sp>
    </p:spTree>
    <p:extLst>
      <p:ext uri="{BB962C8B-B14F-4D97-AF65-F5344CB8AC3E}">
        <p14:creationId xmlns:p14="http://schemas.microsoft.com/office/powerpoint/2010/main" val="3164881780"/>
      </p:ext>
    </p:extLst>
  </p:cSld>
  <p:clrMapOvr>
    <a:masterClrMapping/>
  </p:clrMapOvr>
</p:sld>
</file>

<file path=ppt/theme/theme1.xml><?xml version="1.0" encoding="utf-8"?>
<a:theme xmlns:a="http://schemas.openxmlformats.org/drawingml/2006/main" name="HH">
  <a:themeElements>
    <a:clrScheme name="Nature 2">
      <a:dk1>
        <a:srgbClr val="5B5249"/>
      </a:dk1>
      <a:lt1>
        <a:srgbClr val="FFFFFF"/>
      </a:lt1>
      <a:dk2>
        <a:srgbClr val="2A3D7A"/>
      </a:dk2>
      <a:lt2>
        <a:srgbClr val="CEC8BA"/>
      </a:lt2>
      <a:accent1>
        <a:srgbClr val="C9DDF1"/>
      </a:accent1>
      <a:accent2>
        <a:srgbClr val="FAC164"/>
      </a:accent2>
      <a:accent3>
        <a:srgbClr val="FFFFFF"/>
      </a:accent3>
      <a:accent4>
        <a:srgbClr val="4C453D"/>
      </a:accent4>
      <a:accent5>
        <a:srgbClr val="E1EBF7"/>
      </a:accent5>
      <a:accent6>
        <a:srgbClr val="E3AF5A"/>
      </a:accent6>
      <a:hlink>
        <a:srgbClr val="B0AE6A"/>
      </a:hlink>
      <a:folHlink>
        <a:srgbClr val="C3E684"/>
      </a:folHlink>
    </a:clrScheme>
    <a:fontScheme name="Natur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Nature 1">
        <a:dk1>
          <a:srgbClr val="666699"/>
        </a:dk1>
        <a:lt1>
          <a:srgbClr val="FFFFCC"/>
        </a:lt1>
        <a:dk2>
          <a:srgbClr val="687FCA"/>
        </a:dk2>
        <a:lt2>
          <a:srgbClr val="192449"/>
        </a:lt2>
        <a:accent1>
          <a:srgbClr val="C9DDF1"/>
        </a:accent1>
        <a:accent2>
          <a:srgbClr val="FAC164"/>
        </a:accent2>
        <a:accent3>
          <a:srgbClr val="B9C0E1"/>
        </a:accent3>
        <a:accent4>
          <a:srgbClr val="DADAAE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e 2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e 3">
        <a:dk1>
          <a:srgbClr val="333333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2A2A2A"/>
        </a:accent4>
        <a:accent5>
          <a:srgbClr val="EBEBEB"/>
        </a:accent5>
        <a:accent6>
          <a:srgbClr val="A1A1A1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ature 4">
        <a:dk1>
          <a:srgbClr val="8061A5"/>
        </a:dk1>
        <a:lt1>
          <a:srgbClr val="FFFFCC"/>
        </a:lt1>
        <a:dk2>
          <a:srgbClr val="967DB5"/>
        </a:dk2>
        <a:lt2>
          <a:srgbClr val="192449"/>
        </a:lt2>
        <a:accent1>
          <a:srgbClr val="D6C9F1"/>
        </a:accent1>
        <a:accent2>
          <a:srgbClr val="FAC164"/>
        </a:accent2>
        <a:accent3>
          <a:srgbClr val="C9BFD7"/>
        </a:accent3>
        <a:accent4>
          <a:srgbClr val="DADAAE"/>
        </a:accent4>
        <a:accent5>
          <a:srgbClr val="E8E1F7"/>
        </a:accent5>
        <a:accent6>
          <a:srgbClr val="E3AF5A"/>
        </a:accent6>
        <a:hlink>
          <a:srgbClr val="B0AE6A"/>
        </a:hlink>
        <a:folHlink>
          <a:srgbClr val="C3E6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ature 5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C453D"/>
        </a:accent4>
        <a:accent5>
          <a:srgbClr val="E1EBF7"/>
        </a:accent5>
        <a:accent6>
          <a:srgbClr val="E3AF5A"/>
        </a:accent6>
        <a:hlink>
          <a:srgbClr val="993333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HH" id="{91DF29BB-595D-40F1-A127-8C90877CC535}" vid="{AD0B44C4-81A6-4537-A814-03A9E4CEA01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HH</Template>
  <TotalTime>562</TotalTime>
  <Words>94</Words>
  <Application>Microsoft Office PowerPoint</Application>
  <PresentationFormat>Widescreen</PresentationFormat>
  <Paragraphs>13</Paragraphs>
  <Slides>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Times New Roman</vt:lpstr>
      <vt:lpstr>Wingdings</vt:lpstr>
      <vt:lpstr>HH</vt:lpstr>
      <vt:lpstr>Worksheet</vt:lpstr>
      <vt:lpstr>Fjármögnunarkerfi heilsugæslu frá     sjónarhóli HH</vt:lpstr>
      <vt:lpstr>PowerPoint Presentation</vt:lpstr>
      <vt:lpstr>PowerPoint Presentation</vt:lpstr>
      <vt:lpstr>Áhersluatriði HH við þróun fjármögnunarkerfis</vt:lpstr>
      <vt:lpstr>Áhersluatriði HH við þróun fjármögnunarkerfis II</vt:lpstr>
    </vt:vector>
  </TitlesOfParts>
  <Company>Heilsugæsla höfuðborgarsvæðisins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Miðlæg skráning heilsugæslu</dc:title>
  <dc:creator>Lilja Björk Kristinsdóttir</dc:creator>
  <cp:lastModifiedBy>Rósa Marinósdóttir</cp:lastModifiedBy>
  <cp:revision>32</cp:revision>
  <dcterms:created xsi:type="dcterms:W3CDTF">2016-08-17T11:35:41Z</dcterms:created>
  <dcterms:modified xsi:type="dcterms:W3CDTF">2018-05-28T15:11:49Z</dcterms:modified>
</cp:coreProperties>
</file>