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0" r:id="rId5"/>
  </p:sldMasterIdLst>
  <p:notesMasterIdLst>
    <p:notesMasterId r:id="rId18"/>
  </p:notesMasterIdLst>
  <p:handoutMasterIdLst>
    <p:handoutMasterId r:id="rId19"/>
  </p:handoutMasterIdLst>
  <p:sldIdLst>
    <p:sldId id="256" r:id="rId6"/>
    <p:sldId id="257" r:id="rId7"/>
    <p:sldId id="260" r:id="rId8"/>
    <p:sldId id="264" r:id="rId9"/>
    <p:sldId id="263" r:id="rId10"/>
    <p:sldId id="265" r:id="rId11"/>
    <p:sldId id="268" r:id="rId12"/>
    <p:sldId id="269" r:id="rId13"/>
    <p:sldId id="270" r:id="rId14"/>
    <p:sldId id="267" r:id="rId15"/>
    <p:sldId id="272" r:id="rId16"/>
    <p:sldId id="259" r:id="rId1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Þórunn Ólafsdóttir" initials="ÞÓ" lastIdx="2" clrIdx="0">
    <p:extLst>
      <p:ext uri="{19B8F6BF-5375-455C-9EA6-DF929625EA0E}">
        <p15:presenceInfo xmlns:p15="http://schemas.microsoft.com/office/powerpoint/2012/main" userId="Þórunn Ólafsdótti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6B3"/>
    <a:srgbClr val="007E85"/>
    <a:srgbClr val="898989"/>
    <a:srgbClr val="F199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3" autoAdjust="0"/>
    <p:restoredTop sz="69555" autoAdjust="0"/>
  </p:normalViewPr>
  <p:slideViewPr>
    <p:cSldViewPr snapToObjects="1">
      <p:cViewPr varScale="1">
        <p:scale>
          <a:sx n="81" d="100"/>
          <a:sy n="81" d="100"/>
        </p:scale>
        <p:origin x="234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18T11:21:15.619" idx="2">
    <p:pos x="10" y="10"/>
    <p:text/>
    <p:extLst>
      <p:ext uri="{C676402C-5697-4E1C-873F-D02D1690AC5C}">
        <p15:threadingInfo xmlns:p15="http://schemas.microsoft.com/office/powerpoint/2012/main" timeZoneBias="42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9" y="4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4E95B-170B-477A-9D24-A7D78F1DA90D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9" y="9429673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90EFF7-B5F6-42F8-932C-231BB856F1C5}" type="slidenum">
              <a:rPr lang="is-IS" smtClean="0"/>
              <a:pPr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911725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4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9" y="4"/>
            <a:ext cx="2946400" cy="49696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8CA3D5-86CA-43F5-B1F4-C4645CA10334}" type="datetimeFigureOut">
              <a:rPr lang="is-IS" smtClean="0"/>
              <a:t>28.5.2018</a:t>
            </a:fld>
            <a:endParaRPr lang="is-I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s-I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2" y="4715633"/>
            <a:ext cx="5438775" cy="44679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9" y="9429672"/>
            <a:ext cx="2946400" cy="4969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AC85E-FF12-4CB7-B8EF-F17930451566}" type="slidenum">
              <a:rPr lang="is-IS" smtClean="0"/>
              <a:t>‹#›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068349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1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776873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dirty="0"/>
              <a:t>Eins og sjá má hér er vísbending um að aðgengi að þjónustunni er betra en áður 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dirty="0"/>
              <a:t>Vinstarmegin má sjá niðurstöður aðgengis á öllum stöðvum  og hægramegin er aðgengið í Mjódd.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b="1" dirty="0"/>
              <a:t>Samtals allar stöðvar </a:t>
            </a:r>
          </a:p>
          <a:p>
            <a:r>
              <a:rPr lang="is-IS" sz="1600" dirty="0"/>
              <a:t>        Blái litur </a:t>
            </a:r>
            <a:r>
              <a:rPr lang="is-IS" sz="1600" dirty="0" err="1"/>
              <a:t>skífunar</a:t>
            </a:r>
            <a:r>
              <a:rPr lang="is-IS" sz="1600" dirty="0"/>
              <a:t> eru þeir sem fá þjónustu þegar þeim hentar 82%</a:t>
            </a:r>
          </a:p>
          <a:p>
            <a:r>
              <a:rPr lang="is-IS" sz="1600" dirty="0"/>
              <a:t>        Appelsínu liturinn  Þiggur annan kost s.s. </a:t>
            </a:r>
            <a:r>
              <a:rPr lang="is-IS" sz="1600" dirty="0" err="1"/>
              <a:t>Hjfr</a:t>
            </a:r>
            <a:r>
              <a:rPr lang="is-IS" sz="1600" dirty="0"/>
              <a:t>. annan lækni. Heilsuveru 9%</a:t>
            </a:r>
          </a:p>
          <a:p>
            <a:r>
              <a:rPr lang="is-IS" sz="1600" dirty="0"/>
              <a:t>       </a:t>
            </a:r>
            <a:r>
              <a:rPr lang="is-IS" sz="1600" dirty="0" err="1"/>
              <a:t>Fölblái</a:t>
            </a:r>
            <a:r>
              <a:rPr lang="is-IS" sz="1600" dirty="0"/>
              <a:t> liturinn Afþakkar þjónustu 3%</a:t>
            </a:r>
          </a:p>
          <a:p>
            <a:r>
              <a:rPr lang="is-IS" sz="1600" dirty="0"/>
              <a:t>      Fær ekki þjónustu sem hentar 6%</a:t>
            </a:r>
          </a:p>
          <a:p>
            <a:endParaRPr lang="is-IS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b="1" dirty="0" err="1"/>
              <a:t>Módd</a:t>
            </a:r>
            <a:r>
              <a:rPr lang="is-IS" sz="1600" b="1" dirty="0"/>
              <a:t> </a:t>
            </a:r>
            <a:r>
              <a:rPr lang="is-IS" sz="1600" dirty="0"/>
              <a:t>kom einna best </a:t>
            </a:r>
            <a:r>
              <a:rPr lang="is-IS" sz="1600" dirty="0" err="1"/>
              <a:t>úr</a:t>
            </a:r>
            <a:r>
              <a:rPr lang="is-IS" sz="1600" dirty="0"/>
              <a:t> þessari könnun.</a:t>
            </a:r>
          </a:p>
          <a:p>
            <a:r>
              <a:rPr lang="is-IS" sz="1600" dirty="0"/>
              <a:t>       97% fengu þjónustu þegar þeim hentar</a:t>
            </a:r>
          </a:p>
          <a:p>
            <a:r>
              <a:rPr lang="is-IS" sz="1600" dirty="0"/>
              <a:t>       1% þiggur annan kost</a:t>
            </a:r>
          </a:p>
          <a:p>
            <a:r>
              <a:rPr lang="is-IS" sz="1600" dirty="0"/>
              <a:t>       2% afþakkar </a:t>
            </a:r>
            <a:r>
              <a:rPr lang="is-IS" sz="1600" dirty="0" err="1"/>
              <a:t>þjónust</a:t>
            </a:r>
            <a:endParaRPr lang="is-IS" sz="1600" dirty="0"/>
          </a:p>
          <a:p>
            <a:endParaRPr lang="is-IS" sz="1600" dirty="0"/>
          </a:p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10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668280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Á annað ár hafa umræður innan HH snúist að miklu leyti um </a:t>
            </a:r>
            <a:r>
              <a:rPr lang="is-IS" sz="1600" dirty="0" err="1"/>
              <a:t>nýtt</a:t>
            </a:r>
            <a:r>
              <a:rPr lang="is-IS" sz="1600" dirty="0"/>
              <a:t> fjármögnunarkerfi heilsugæslunnar á höfuðborgarsvæðinu,</a:t>
            </a:r>
          </a:p>
          <a:p>
            <a:pPr marL="0" indent="0">
              <a:buFontTx/>
              <a:buNone/>
            </a:pPr>
            <a:r>
              <a:rPr lang="is-IS" sz="1600" dirty="0"/>
              <a:t>    og afkomu einstakra stöðva í breyttu umhverfi. Í besta falli hafa fjárveitingar til HH staðið í stað frá hrunárinu 2008 en á sama tíma hefur íbúum fjölgað</a:t>
            </a:r>
          </a:p>
          <a:p>
            <a:pPr marL="0" indent="0">
              <a:buFontTx/>
              <a:buNone/>
            </a:pPr>
            <a:r>
              <a:rPr lang="is-IS" sz="1600" dirty="0"/>
              <a:t>    Það kom því engum á </a:t>
            </a:r>
            <a:r>
              <a:rPr lang="is-IS" sz="1600" dirty="0" err="1"/>
              <a:t>óvart</a:t>
            </a:r>
            <a:r>
              <a:rPr lang="is-IS" sz="1600" dirty="0"/>
              <a:t> að fjárveiting til nýja líkansins var engan vegin nægjanleg.  Of lítið var gefið í kerfið í heild.  200 milljónum var bætt í kerfið</a:t>
            </a:r>
          </a:p>
          <a:p>
            <a:pPr marL="0" indent="0">
              <a:buFontTx/>
              <a:buNone/>
            </a:pPr>
            <a:r>
              <a:rPr lang="is-IS" sz="1600" dirty="0"/>
              <a:t>    á yfirstandandi ári og eru rekstrartölur fyrstu tveggja mánaða ársins mun betri en áður og það vekur von um betri tíð fyrir aukna samvinnu.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Líkanið tekur ekki tillit til þjónustu sem krefst mikils tíma eins og þjónusta við fólk með langvinnan heilsuvanda og </a:t>
            </a:r>
            <a:r>
              <a:rPr lang="is-IS" sz="1600" dirty="0" err="1"/>
              <a:t>minnihlutahópa</a:t>
            </a:r>
            <a:r>
              <a:rPr lang="is-IS" sz="1600" dirty="0"/>
              <a:t>.</a:t>
            </a:r>
          </a:p>
          <a:p>
            <a:pPr marL="0" indent="0">
              <a:buFontTx/>
              <a:buNone/>
            </a:pPr>
            <a:r>
              <a:rPr lang="is-IS" sz="1600" dirty="0"/>
              <a:t>     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b="1" dirty="0"/>
              <a:t>Mannauður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Mönnunarlíkan þarf að vera 1 </a:t>
            </a:r>
            <a:r>
              <a:rPr lang="is-IS" sz="1600" dirty="0" err="1"/>
              <a:t>læknir</a:t>
            </a:r>
            <a:r>
              <a:rPr lang="is-IS" sz="1600" dirty="0"/>
              <a:t> á móti  að minnsta kosti einum hjúkrunarfræðingi en eins og staðan er í dag er hjúkrunarmönnunin bundinn í heilsuvernd. </a:t>
            </a:r>
          </a:p>
          <a:p>
            <a:pPr marL="0" indent="0">
              <a:buFontTx/>
              <a:buNone/>
            </a:pPr>
            <a:r>
              <a:rPr lang="is-IS" sz="1600" dirty="0"/>
              <a:t>     Mönnun </a:t>
            </a:r>
            <a:r>
              <a:rPr lang="is-IS" sz="1600" dirty="0" err="1"/>
              <a:t>lækna</a:t>
            </a:r>
            <a:r>
              <a:rPr lang="is-IS" sz="1600" dirty="0"/>
              <a:t> á sumum starfsstöðum er einnig ekki næg og sumstaðar langt undir viðmiði.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b="1" dirty="0"/>
              <a:t>Erfitt að halda í hæft fagfólk</a:t>
            </a:r>
          </a:p>
          <a:p>
            <a:pPr marL="0" indent="0">
              <a:buFontTx/>
              <a:buNone/>
            </a:pPr>
            <a:r>
              <a:rPr lang="is-IS" sz="1600" dirty="0"/>
              <a:t>    Mikilvægt var að hlúa vel að mannauðnum í því breytingarferli sem staðið hefur yfir </a:t>
            </a:r>
            <a:r>
              <a:rPr lang="is-IS" sz="1600" dirty="0" err="1"/>
              <a:t>s.l</a:t>
            </a:r>
            <a:r>
              <a:rPr lang="is-IS" sz="1600" dirty="0"/>
              <a:t>. tvö ár. Bæði með tilkomu nýs fjármögnunarlíkans sem og nýjum áherslum varðandi stjórnun og skipulag.</a:t>
            </a:r>
          </a:p>
          <a:p>
            <a:pPr marL="0" indent="0">
              <a:buFontTx/>
              <a:buNone/>
            </a:pPr>
            <a:r>
              <a:rPr lang="is-IS" sz="1600" dirty="0"/>
              <a:t>    Með tilkomu aukinnar teymisvinnu þarf að fjölga hjúkrunarfræðinginum og öðrum fagaðilum innan HH.  Fagfólk leitar eftir betri kjörum en ríkisstofnanir hafa svigrúm til að bjóða.</a:t>
            </a:r>
          </a:p>
          <a:p>
            <a:pPr marL="0" indent="0">
              <a:buFontTx/>
              <a:buNone/>
            </a:pPr>
            <a:r>
              <a:rPr lang="is-IS" sz="1600" dirty="0"/>
              <a:t>    Þau vilja sveigjanlegan vinnutíma, fjölskylduvænt vinnuumhverfi og hóflegt álag.</a:t>
            </a:r>
          </a:p>
          <a:p>
            <a:pPr marL="0" indent="0">
              <a:buFontTx/>
              <a:buNone/>
            </a:pPr>
            <a:r>
              <a:rPr lang="is-IS" sz="1600" dirty="0"/>
              <a:t>    Helstu áhyggjuefni stjórnenda snúa að þessum þáttum, mönnun fagstétta til framtíðar og fjármögnun þjónustunnar.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11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3376753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12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082961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2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857663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1600" dirty="0" err="1"/>
              <a:t>Nýtt</a:t>
            </a:r>
            <a:r>
              <a:rPr lang="is-IS" sz="1600" dirty="0"/>
              <a:t> stjórnskipulag fyrir HH var innleitt og </a:t>
            </a:r>
            <a:r>
              <a:rPr lang="is-IS" sz="1600" dirty="0" err="1"/>
              <a:t>hófst</a:t>
            </a:r>
            <a:r>
              <a:rPr lang="is-IS" sz="1600" dirty="0"/>
              <a:t> innleiðingin á </a:t>
            </a:r>
            <a:r>
              <a:rPr lang="is-IS" sz="1600" dirty="0" err="1"/>
              <a:t>á</a:t>
            </a:r>
            <a:r>
              <a:rPr lang="is-IS" sz="1600" dirty="0"/>
              <a:t> árinu 2015  og lauk um áramót 2016/2017</a:t>
            </a:r>
          </a:p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Helstu áherslur og sýn framkvæmdastjórnar í breyttu stjórnskipulagi stöðva eru að stuðla að aukinni samhæfingu þjónustu, teymisvinna verði grunstef í starfsemi stöðva</a:t>
            </a:r>
          </a:p>
          <a:p>
            <a:pPr lvl="1">
              <a:buClr>
                <a:srgbClr val="F19910"/>
              </a:buClr>
              <a:buFontTx/>
              <a:buNone/>
            </a:pPr>
            <a:r>
              <a:rPr lang="is-IS" sz="1600" dirty="0"/>
              <a:t>  innleiddar verði aðferðir straumlínustjórnunar og </a:t>
            </a:r>
            <a:r>
              <a:rPr lang="is-IS" sz="1600" dirty="0" err="1"/>
              <a:t>stuðst</a:t>
            </a:r>
            <a:r>
              <a:rPr lang="is-IS" sz="1600" dirty="0"/>
              <a:t> við hugmyndafræði þjónandi forystu við stjórnun stofnunarinnar.</a:t>
            </a:r>
          </a:p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Verkefnastofa á skrifstofu forstjóra var sett á laggirnar og ráðinn verkefnastjóri til að vinna að innleiðingu teymisvinnu og samhliða innleiða hugmyndafræði straumlínustjórnunar.</a:t>
            </a:r>
          </a:p>
          <a:p>
            <a:r>
              <a:rPr lang="is-IS" sz="16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3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062570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Hér sjáið þið nýja skipulagið. Stjórn stofnunarinnar er forstjóri og 4 manna framkvæmdarstjórn sem gengur þvert á starfseiningar 18 sem eru 15 heilsugæslustöðvar,ÞRH. Heimahjúkrun í sveitarfélögunum suður af Reykjavík og Göngudeild sóttvarna og hælisleitenda.  Framkvæmdastjórar lækninga og hjúkrunar bera ábyrgð á sviði þjónustu og árangurs sem er </a:t>
            </a:r>
            <a:r>
              <a:rPr lang="is-IS" sz="1600" dirty="0" err="1"/>
              <a:t>nýtt</a:t>
            </a:r>
            <a:r>
              <a:rPr lang="is-IS" sz="1600" dirty="0"/>
              <a:t> í skipulaginu auk  sinna fagsviða. Yfirstjórnendum stöðva var fækkað </a:t>
            </a:r>
            <a:r>
              <a:rPr lang="is-IS" sz="1600" dirty="0" err="1"/>
              <a:t>úr</a:t>
            </a:r>
            <a:r>
              <a:rPr lang="is-IS" sz="1600" dirty="0"/>
              <a:t> tveimur í einn og er hann ábyrgur fyrir Bæði rekstri og faglegri stjórnun annaðhvort hjúkrunar eða lækninga.   (8 svæðisstjórar eru </a:t>
            </a:r>
            <a:r>
              <a:rPr lang="is-IS" sz="1600" dirty="0" err="1"/>
              <a:t>hjfr</a:t>
            </a:r>
            <a:r>
              <a:rPr lang="is-IS" sz="1600" dirty="0"/>
              <a:t>. og 7 eru </a:t>
            </a:r>
            <a:r>
              <a:rPr lang="is-IS" sz="1600" dirty="0" err="1"/>
              <a:t>læknar</a:t>
            </a:r>
            <a:r>
              <a:rPr lang="is-IS" sz="1600" dirty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4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86958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 </a:t>
            </a:r>
            <a:r>
              <a:rPr lang="is-IS" sz="1600" dirty="0"/>
              <a:t>Verkefnið </a:t>
            </a:r>
            <a:r>
              <a:rPr lang="is-IS" sz="1600" dirty="0" err="1"/>
              <a:t>fór</a:t>
            </a:r>
            <a:r>
              <a:rPr lang="is-IS" sz="1600" dirty="0"/>
              <a:t> hægt af stað og í takt við stjórnskipulagsbreytingar á einstökum stöðvum.  Um leið og búið var að ráða svæðisstjóra </a:t>
            </a:r>
            <a:r>
              <a:rPr lang="is-IS" sz="1600" dirty="0" err="1"/>
              <a:t>hófst</a:t>
            </a:r>
            <a:r>
              <a:rPr lang="is-IS" sz="1600" dirty="0"/>
              <a:t> innleiðingin.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 Allar heilsugæslustöðvarnar, 15 talsins ásamt Heimahjúkrun HH, Þroska- og hegðunarstöð og skrifstofu forstjóra fengu kynningu á teymisvinnu og fræðslu </a:t>
            </a:r>
          </a:p>
          <a:p>
            <a:pPr lvl="2">
              <a:buClr>
                <a:srgbClr val="F19910"/>
              </a:buClr>
              <a:buFontTx/>
              <a:buNone/>
            </a:pPr>
            <a:r>
              <a:rPr lang="is-IS" sz="1600" dirty="0"/>
              <a:t>   um hvað einkenni virk teymi og hvernig það að vinna í teymi eykur markvissa samvinnu stétta.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 Áhugi og vilji er innan HH að auka teymisvinnu. Menn sjá fyrir sér annars vegar teymi sem halda utan um þjónustu við ákveðinn skjólstæðingahóp</a:t>
            </a:r>
          </a:p>
          <a:p>
            <a:pPr lvl="2">
              <a:buClr>
                <a:srgbClr val="F19910"/>
              </a:buClr>
              <a:buFontTx/>
              <a:buNone/>
            </a:pPr>
            <a:r>
              <a:rPr lang="is-IS" sz="1600" dirty="0"/>
              <a:t>   og hins vegar sérhæfð teymi sem sinna þjónustu og eftirliti þeirra sem eru með lagnvinna sjúkdóma eins og sykursýki, eða COPD. 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 Það sem vinnur helst gegn framgangi teymisvinnu er mönnun hjúkrunarfræðinga.  (verkferla vantar, auka traust milli stétta)</a:t>
            </a:r>
          </a:p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5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475824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14400" lvl="2" indent="0">
              <a:buClr>
                <a:srgbClr val="F19910"/>
              </a:buClr>
              <a:buNone/>
            </a:pPr>
            <a:r>
              <a:rPr lang="is-IS" sz="1600" dirty="0" err="1"/>
              <a:t>Þær</a:t>
            </a:r>
            <a:r>
              <a:rPr lang="is-IS" sz="1600" dirty="0"/>
              <a:t> heilsugæslustöðvar sem markvisst hafa gert tilraun til að auka teymisvinnu og ná mestum árangri eru: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Grafarvogur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Mjódd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Efstaleiti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endParaRPr lang="is-IS" sz="1600" dirty="0"/>
          </a:p>
          <a:p>
            <a:pPr marL="914400" lvl="2" indent="0">
              <a:buClr>
                <a:srgbClr val="F19910"/>
              </a:buClr>
              <a:buNone/>
            </a:pPr>
            <a:r>
              <a:rPr lang="is-IS" sz="1600" dirty="0"/>
              <a:t>Markmiðið með aukinni í teymisvinnu þessarar stöðva miðaði að því að koma á sjúklingamiðuðum teymum.  </a:t>
            </a:r>
          </a:p>
          <a:p>
            <a:endParaRPr lang="is-I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6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166736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is-IS" sz="1600" b="0" i="0" dirty="0"/>
              <a:t>Í Grafarvog </a:t>
            </a:r>
            <a:r>
              <a:rPr lang="is-IS" sz="1600" b="0" i="0" dirty="0" err="1"/>
              <a:t>hófst</a:t>
            </a:r>
            <a:r>
              <a:rPr lang="is-IS" sz="1600" b="0" i="0" dirty="0"/>
              <a:t> undirbúningur sjúklingamiðaðrar teymisvinnu  haust 2015.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is-IS" sz="1600" b="0" i="0" dirty="0"/>
              <a:t>Öllu </a:t>
            </a:r>
            <a:r>
              <a:rPr lang="is-IS" sz="1600" b="0" i="0" dirty="0" err="1"/>
              <a:t>starfssfólki</a:t>
            </a:r>
            <a:r>
              <a:rPr lang="is-IS" sz="1600" b="0" i="0" dirty="0"/>
              <a:t> var skipt upp í teymi, en fjöldi teyma tók mið af fjölda hjúkrunarfræðinga á stöðinni. Hvert teymi innihélt að lágmarki eina stöðu hjúkrunarfræðings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1600" b="0" i="0" dirty="0"/>
              <a:t>    og 1-2 stöður </a:t>
            </a:r>
            <a:r>
              <a:rPr lang="is-IS" sz="1600" b="0" i="0" dirty="0" err="1"/>
              <a:t>lækna</a:t>
            </a:r>
            <a:r>
              <a:rPr lang="is-IS" sz="1600" b="0" i="0" dirty="0"/>
              <a:t>, en auk þess var ritari í öllum teymum og sálfræðingur og ljósmóðir gengu þvert á teymin.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is-IS" sz="1600" b="0" i="0" dirty="0"/>
              <a:t>Uppbygging og starf þessara teyma gekk ágætlega. Mikil ánægja var með aukna samvinnu og voru starfsmenn tilbúnir til að leggja aukið álag á sig til að láta teymisvinnuna ganga upp.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is-IS" sz="1600" b="0" i="0" dirty="0"/>
              <a:t>Fljótleg kom </a:t>
            </a:r>
            <a:r>
              <a:rPr lang="is-IS" sz="1600" b="0" i="0" dirty="0" err="1"/>
              <a:t>þó</a:t>
            </a:r>
            <a:r>
              <a:rPr lang="is-IS" sz="1600" b="0" i="0" dirty="0"/>
              <a:t> í ljós að of fáir hjúkrunarfræðingar voru í teymunum og  ekki hægt að fjölga þeim enda þurfti að skera niður í starfseminni frekar en byggja upp til samræmis við breytta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1600" b="0" i="0" dirty="0"/>
              <a:t>     fjármögnun nýs fjármögnunarlíkans, og var það mikið bakslag í uppbygginu teymisvinnunnar.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is-IS" sz="1600" b="0" i="0" dirty="0"/>
              <a:t> </a:t>
            </a:r>
            <a:r>
              <a:rPr lang="is-IS" sz="1600" b="0" i="0" dirty="0" err="1"/>
              <a:t>Nýtt</a:t>
            </a:r>
            <a:r>
              <a:rPr lang="is-IS" sz="1600" b="0" i="0" dirty="0"/>
              <a:t> fjármögnunarkerfi var innleitt</a:t>
            </a:r>
            <a:r>
              <a:rPr lang="is-IS" sz="1600" b="0" i="0" baseline="0" dirty="0"/>
              <a:t> í mars 2016 þá voru liðnir 6 m frá því teymisvinnan </a:t>
            </a:r>
            <a:r>
              <a:rPr lang="is-IS" sz="1600" b="0" i="0" baseline="0" dirty="0" err="1"/>
              <a:t>hófst</a:t>
            </a:r>
            <a:r>
              <a:rPr lang="is-IS" sz="1600" b="0" i="0" baseline="0" dirty="0"/>
              <a:t> í Grafarvogi. Því miður hefur of lítil mönnun </a:t>
            </a:r>
            <a:r>
              <a:rPr lang="is-IS" sz="1600" b="0" i="0" baseline="0" dirty="0" err="1"/>
              <a:t>hjfr</a:t>
            </a:r>
            <a:r>
              <a:rPr lang="is-IS" sz="1600" b="0" i="0" baseline="0" dirty="0"/>
              <a:t>. og rekstrarvandi valdið því að aðeins eitt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s-IS" sz="1600" b="0" i="0" baseline="0" dirty="0"/>
              <a:t>     teymi er starfandi að hluta til í dag.</a:t>
            </a:r>
            <a:endParaRPr lang="is-I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7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400617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Starfsfóli var skipt niður í 3 teymi.  3 </a:t>
            </a:r>
            <a:r>
              <a:rPr lang="is-IS" sz="1600" dirty="0" err="1"/>
              <a:t>læknar</a:t>
            </a:r>
            <a:r>
              <a:rPr lang="is-IS" sz="1600" dirty="0"/>
              <a:t> 2- 3 hjúkrunarfræðingar/</a:t>
            </a:r>
            <a:r>
              <a:rPr lang="is-IS" sz="1600" dirty="0" err="1"/>
              <a:t>ljósmæður</a:t>
            </a:r>
            <a:r>
              <a:rPr lang="is-IS" sz="1600" dirty="0"/>
              <a:t> (hlutastörf) í hverju teymi auk ritara. Sálfræðingur og hreyfistjóri starfa þvert á teymin. 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Horfa á </a:t>
            </a:r>
            <a:r>
              <a:rPr lang="is-IS" sz="1600" dirty="0" err="1"/>
              <a:t>glæru</a:t>
            </a:r>
            <a:r>
              <a:rPr lang="is-IS" sz="1600" dirty="0"/>
              <a:t> teymin </a:t>
            </a:r>
            <a:r>
              <a:rPr lang="is-IS" sz="1600" dirty="0" err="1"/>
              <a:t>osfrv</a:t>
            </a:r>
            <a:r>
              <a:rPr lang="is-IS" sz="1600" dirty="0"/>
              <a:t>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Samvinna án landamæra, starfsmenn tilbúnir að fara </a:t>
            </a:r>
            <a:r>
              <a:rPr lang="is-IS" sz="1600" dirty="0" err="1"/>
              <a:t>út</a:t>
            </a:r>
            <a:r>
              <a:rPr lang="is-IS" sz="1600" dirty="0"/>
              <a:t> fyrir sitt hefðbundna verksvið til að þjónustan gangi upp.</a:t>
            </a:r>
          </a:p>
          <a:p>
            <a:pPr marL="171450" indent="-171450">
              <a:buFont typeface="Courier New" panose="02070309020205020404" pitchFamily="49" charset="0"/>
              <a:buChar char="o"/>
            </a:pPr>
            <a:r>
              <a:rPr lang="is-IS" sz="1600" dirty="0"/>
              <a:t>Leiðarljósið samvinna verður auðveld þegar borin er umhyggja fyrir verkefninu og einstöku framlagi hvers og eins sem að því kemur er treyst.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8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11794035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dirty="0"/>
              <a:t>Í Efstaleiti hefur til langs tíma verið vísir af teymisvinnu (tvíburateymum). Tengd eru saman </a:t>
            </a:r>
            <a:r>
              <a:rPr lang="is-IS" sz="1600" dirty="0" err="1"/>
              <a:t>læknir</a:t>
            </a:r>
            <a:r>
              <a:rPr lang="is-IS" sz="1600" dirty="0"/>
              <a:t> og hjúkrunarfræðingur þannig að skjólstæðingarnir eiga bæði sinn heimilislækni og hjúkrunarfræðing</a:t>
            </a:r>
          </a:p>
          <a:p>
            <a:r>
              <a:rPr lang="is-IS" sz="1600" dirty="0"/>
              <a:t>       auk þess sem hvert teymi er í tengslum við einn ritara.</a:t>
            </a:r>
          </a:p>
          <a:p>
            <a:r>
              <a:rPr lang="is-IS" sz="1600" dirty="0"/>
              <a:t>       Mikið innra starf hefur átt sér stað </a:t>
            </a:r>
            <a:r>
              <a:rPr lang="is-IS" sz="1600" dirty="0" err="1"/>
              <a:t>s.l</a:t>
            </a:r>
            <a:r>
              <a:rPr lang="is-IS" sz="1600" dirty="0"/>
              <a:t>. ár til að skerpa á teymisvinnunni, mynda traust </a:t>
            </a:r>
            <a:r>
              <a:rPr lang="is-IS" sz="1600"/>
              <a:t>milli stétta </a:t>
            </a:r>
            <a:r>
              <a:rPr lang="is-IS" sz="1600" dirty="0"/>
              <a:t>og efla starfsandann.   Ennþá vantar </a:t>
            </a:r>
            <a:r>
              <a:rPr lang="is-IS" sz="1600" dirty="0" err="1"/>
              <a:t>þó</a:t>
            </a:r>
            <a:r>
              <a:rPr lang="is-IS" sz="1600" dirty="0"/>
              <a:t> nokkuð upp á mönnun hjúkrunarfræðinga til að teymin virki. </a:t>
            </a:r>
          </a:p>
          <a:p>
            <a:endParaRPr lang="is-IS" sz="1600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s-IS" sz="1600" dirty="0"/>
              <a:t>Í Árbæ er hafinn undirbúningur að teymisvinnu en ekki verða allir settir í teymi heldur byrjað á teymur teymum.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C85E-FF12-4CB7-B8EF-F17930451566}" type="slidenum">
              <a:rPr lang="is-IS" smtClean="0"/>
              <a:t>9</a:t>
            </a:fld>
            <a:endParaRPr lang="is-IS"/>
          </a:p>
        </p:txBody>
      </p:sp>
    </p:spTree>
    <p:extLst>
      <p:ext uri="{BB962C8B-B14F-4D97-AF65-F5344CB8AC3E}">
        <p14:creationId xmlns:p14="http://schemas.microsoft.com/office/powerpoint/2010/main" val="2907488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s-I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s-IS"/>
              <a:t>Click to edit Master text styles</a:t>
            </a:r>
          </a:p>
          <a:p>
            <a:pPr lvl="1"/>
            <a:r>
              <a:rPr lang="is-IS"/>
              <a:t>Second level</a:t>
            </a:r>
          </a:p>
          <a:p>
            <a:pPr lvl="2"/>
            <a:r>
              <a:rPr lang="is-IS"/>
              <a:t>Third level</a:t>
            </a:r>
          </a:p>
          <a:p>
            <a:pPr lvl="3"/>
            <a:r>
              <a:rPr lang="is-IS"/>
              <a:t>Fourth level</a:t>
            </a:r>
          </a:p>
          <a:p>
            <a:pPr lvl="4"/>
            <a:r>
              <a:rPr lang="is-I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s-I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s-I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CFDC7-B99A-3C46-89A1-D9B0A31B4306}" type="datetimeFigureOut">
              <a:rPr lang="en-US" smtClean="0"/>
              <a:pPr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F5FB1-3EFA-C643-8CE5-38006672F2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s-I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s-I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E4B8C-CF1E-4A4D-81E6-990B7DF96830}" type="datetimeFigureOut">
              <a:rPr lang="is-IS" smtClean="0"/>
              <a:pPr/>
              <a:t>28.5.2018</a:t>
            </a:fld>
            <a:endParaRPr lang="is-I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s-I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AD8D9-58AE-44DE-A7CE-1A3AB9DE69C1}" type="slidenum">
              <a:rPr lang="is-IS" smtClean="0"/>
              <a:pPr/>
              <a:t>‹#›</a:t>
            </a:fld>
            <a:endParaRPr lang="is-I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s-I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2105757"/>
            <a:ext cx="8657538" cy="1470025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43000"/>
          </a:xfrm>
        </p:spPr>
        <p:txBody>
          <a:bodyPr>
            <a:normAutofit/>
          </a:bodyPr>
          <a:lstStyle/>
          <a:p>
            <a:endParaRPr lang="en-US" sz="1800" dirty="0">
              <a:solidFill>
                <a:schemeClr val="tx1"/>
              </a:solidFill>
            </a:endParaRPr>
          </a:p>
          <a:p>
            <a:r>
              <a:rPr lang="is-IS" sz="1800" dirty="0">
                <a:solidFill>
                  <a:schemeClr val="tx1"/>
                </a:solidFill>
              </a:rPr>
              <a:t>23. mars 2018</a:t>
            </a:r>
          </a:p>
          <a:p>
            <a:r>
              <a:rPr lang="is-IS" sz="1800" dirty="0">
                <a:solidFill>
                  <a:schemeClr val="tx1"/>
                </a:solidFill>
              </a:rPr>
              <a:t>Þórunn Ólafsdóttir framkvæmdastjóri hjúkrunar</a:t>
            </a:r>
          </a:p>
        </p:txBody>
      </p:sp>
      <p:pic>
        <p:nvPicPr>
          <p:cNvPr id="8" name="Picture 7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67" y="609600"/>
            <a:ext cx="1684866" cy="76736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s-IS" sz="4000" dirty="0"/>
              <a:t>Breytt verklag, þróun þverfaglegrar teymisvinnu </a:t>
            </a:r>
            <a:r>
              <a:rPr lang="is-IS" sz="4000" dirty="0" err="1"/>
              <a:t>hjá</a:t>
            </a:r>
            <a:r>
              <a:rPr lang="is-IS" sz="4000" dirty="0"/>
              <a:t> HH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356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Árangurinn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Clr>
                <a:srgbClr val="F19910"/>
              </a:buClr>
              <a:buNone/>
            </a:pPr>
            <a:endParaRPr lang="is-IS" sz="3200" dirty="0"/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Vísbendingar um að aðgengi að þjónustunni er betra en áður.</a:t>
            </a:r>
          </a:p>
          <a:p>
            <a:pPr marL="914400" lvl="2" indent="0">
              <a:buClr>
                <a:srgbClr val="F19910"/>
              </a:buClr>
              <a:buNone/>
            </a:pPr>
            <a:endParaRPr lang="is-IS" sz="2000" dirty="0"/>
          </a:p>
          <a:p>
            <a:pPr marL="914400" lvl="2" indent="0">
              <a:buClr>
                <a:srgbClr val="F19910"/>
              </a:buClr>
              <a:buNone/>
            </a:pPr>
            <a:endParaRPr lang="is-IS" sz="20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Mynd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957" y="3281302"/>
            <a:ext cx="4159770" cy="2500288"/>
          </a:xfrm>
          <a:prstGeom prst="rect">
            <a:avLst/>
          </a:prstGeom>
        </p:spPr>
      </p:pic>
      <p:pic>
        <p:nvPicPr>
          <p:cNvPr id="14" name="Mynd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62527" y="3294705"/>
            <a:ext cx="4115173" cy="247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880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356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Hindranir - áskoranir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400" dirty="0"/>
              <a:t>Fjármögnunarlíkanið: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Of lítið gefið í kerfið í heild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Ekki tekið nægilegt tillit til þjónustu sem krefst mikils tíma s.s. </a:t>
            </a:r>
            <a:r>
              <a:rPr lang="is-IS" sz="2000"/>
              <a:t>þeirra </a:t>
            </a:r>
            <a:r>
              <a:rPr lang="is-IS" sz="2000" dirty="0"/>
              <a:t>sem eru með langvinnan heilsuvanda og </a:t>
            </a:r>
            <a:r>
              <a:rPr lang="is-IS" sz="2000" dirty="0" err="1"/>
              <a:t>minnihlutahópa</a:t>
            </a:r>
            <a:r>
              <a:rPr lang="is-IS" sz="2000" dirty="0"/>
              <a:t>.</a:t>
            </a:r>
            <a:br>
              <a:rPr lang="is-IS" sz="2000" dirty="0"/>
            </a:br>
            <a:endParaRPr lang="is-IS" sz="20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400" dirty="0"/>
              <a:t>Mannauður: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dirty="0"/>
              <a:t>Mönnunarlíkan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dirty="0"/>
              <a:t>Mönnunarlíkan þarf að vera 1 </a:t>
            </a:r>
            <a:r>
              <a:rPr lang="is-IS" dirty="0" err="1"/>
              <a:t>læknir</a:t>
            </a:r>
            <a:r>
              <a:rPr lang="is-IS" dirty="0"/>
              <a:t> á móti einum hjúkrunarfræðingi. En hjúkrunarmönnunin er bundin í heilsuvernd.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dirty="0"/>
              <a:t>Erfitt að halda í hæft fagfólk</a:t>
            </a:r>
          </a:p>
          <a:p>
            <a:pPr marL="1371600" lvl="3" indent="0">
              <a:buClr>
                <a:srgbClr val="F19910"/>
              </a:buClr>
              <a:buNone/>
            </a:pPr>
            <a:endParaRPr lang="is-IS" sz="1600" dirty="0"/>
          </a:p>
          <a:p>
            <a:pPr marL="914400" lvl="2" indent="0">
              <a:buClr>
                <a:srgbClr val="F19910"/>
              </a:buClr>
              <a:buNone/>
            </a:pPr>
            <a:endParaRPr lang="is-IS" sz="20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464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90500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28600" y="4351655"/>
            <a:ext cx="8640000" cy="1470025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76751"/>
            <a:ext cx="6400800" cy="1143000"/>
          </a:xfrm>
        </p:spPr>
        <p:txBody>
          <a:bodyPr>
            <a:normAutofit/>
          </a:bodyPr>
          <a:lstStyle/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3600" dirty="0" err="1">
                <a:solidFill>
                  <a:schemeClr val="bg1"/>
                </a:solidFill>
              </a:rPr>
              <a:t>Takk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 err="1">
                <a:solidFill>
                  <a:schemeClr val="bg1"/>
                </a:solidFill>
              </a:rPr>
              <a:t>fyrir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7" name="Right Triangle 6"/>
          <p:cNvSpPr/>
          <p:nvPr/>
        </p:nvSpPr>
        <p:spPr>
          <a:xfrm flipH="1">
            <a:off x="228600" y="4278631"/>
            <a:ext cx="152400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3778" y="1828800"/>
            <a:ext cx="2516444" cy="114610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90500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Til umfjöllunar í dag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Clr>
                <a:srgbClr val="F19910"/>
              </a:buClr>
              <a:buNone/>
            </a:pPr>
            <a:r>
              <a:rPr lang="is-IS" sz="3200" dirty="0"/>
              <a:t>Breytt verklag, þróun þverfaglegrar teymisvinnu </a:t>
            </a:r>
            <a:r>
              <a:rPr lang="is-IS" sz="3200" dirty="0" err="1"/>
              <a:t>hjá</a:t>
            </a:r>
            <a:r>
              <a:rPr lang="is-IS" sz="3200" dirty="0"/>
              <a:t> HH:</a:t>
            </a:r>
          </a:p>
          <a:p>
            <a:pPr marL="457200" lvl="1" indent="0">
              <a:buClr>
                <a:srgbClr val="F19910"/>
              </a:buClr>
              <a:buNone/>
            </a:pPr>
            <a:endParaRPr lang="is-IS" sz="3200" dirty="0"/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600" dirty="0"/>
              <a:t>Aðdragandinn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600" dirty="0"/>
              <a:t>Innleiðingin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600" dirty="0"/>
              <a:t>Staðan í dag/árangurinn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600" dirty="0"/>
              <a:t>Hindranir/áskoranir</a:t>
            </a:r>
          </a:p>
          <a:p>
            <a:pPr marL="914400" lvl="2" indent="0">
              <a:buClr>
                <a:srgbClr val="F19910"/>
              </a:buClr>
              <a:buNone/>
            </a:pPr>
            <a:endParaRPr lang="is-IS" sz="2600" dirty="0"/>
          </a:p>
          <a:p>
            <a:pPr lvl="1">
              <a:buClr>
                <a:srgbClr val="F19910"/>
              </a:buClr>
              <a:buFont typeface="Courier New"/>
              <a:buChar char="o"/>
            </a:pPr>
            <a:endParaRPr lang="is-IS" sz="30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356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Aðdragandinn að breytingunni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marL="457200" lvl="1" indent="0">
              <a:buClr>
                <a:srgbClr val="F19910"/>
              </a:buClr>
              <a:buNone/>
            </a:pPr>
            <a:endParaRPr lang="is-IS" sz="3200" dirty="0"/>
          </a:p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2400" dirty="0"/>
              <a:t>2015 - </a:t>
            </a:r>
            <a:r>
              <a:rPr lang="is-IS" sz="2400" dirty="0" err="1"/>
              <a:t>Nýtt</a:t>
            </a:r>
            <a:r>
              <a:rPr lang="is-IS" sz="2400" dirty="0"/>
              <a:t> stjórnskipulag fyrir HH</a:t>
            </a:r>
            <a:br>
              <a:rPr lang="is-IS" sz="2400" dirty="0"/>
            </a:br>
            <a:endParaRPr lang="is-IS" sz="2400" dirty="0"/>
          </a:p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2400" dirty="0"/>
              <a:t>Nýjar áherslur og sýn: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 aukin samhæfing í þjónustu,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teymisvinna verði grunnstef í starfsemi stöðva, 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Straumlínustjórnun,</a:t>
            </a:r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þjónandi forysta</a:t>
            </a:r>
            <a:br>
              <a:rPr lang="is-IS" sz="2000" dirty="0"/>
            </a:br>
            <a:endParaRPr lang="is-IS" sz="2000" dirty="0"/>
          </a:p>
          <a:p>
            <a:pPr lvl="1">
              <a:buClr>
                <a:srgbClr val="F19910"/>
              </a:buClr>
              <a:buFont typeface="Courier New"/>
              <a:buChar char="o"/>
            </a:pPr>
            <a:r>
              <a:rPr lang="is-IS" sz="2400" dirty="0"/>
              <a:t>Verkefnastjóri ráðinn til að vinna að innleiðingu teymisvinnu og hugmyndafræði straumlínustjórnunar.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278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0876693"/>
              </p:ext>
            </p:extLst>
          </p:nvPr>
        </p:nvGraphicFramePr>
        <p:xfrm>
          <a:off x="98424" y="381000"/>
          <a:ext cx="9045575" cy="624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6" name="Acrobat Document" r:id="rId4" imgW="18288000" imgH="10287000" progId="AcroExch.Document.DC">
                  <p:embed/>
                </p:oleObj>
              </mc:Choice>
              <mc:Fallback>
                <p:oleObj name="Acrobat Document" r:id="rId4" imgW="18288000" imgH="10287000" progId="AcroExch.Document.DC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8424" y="381000"/>
                        <a:ext cx="9045575" cy="624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s-IS" sz="3200" dirty="0" err="1"/>
              <a:t>Nýtt</a:t>
            </a:r>
            <a:r>
              <a:rPr lang="is-IS" sz="3200" dirty="0"/>
              <a:t> skipulag HH</a:t>
            </a:r>
          </a:p>
        </p:txBody>
      </p:sp>
    </p:spTree>
    <p:extLst>
      <p:ext uri="{BB962C8B-B14F-4D97-AF65-F5344CB8AC3E}">
        <p14:creationId xmlns:p14="http://schemas.microsoft.com/office/powerpoint/2010/main" val="3555170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80772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Innleiðingin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Verkefnið </a:t>
            </a:r>
            <a:r>
              <a:rPr lang="is-IS" sz="2000" dirty="0" err="1"/>
              <a:t>fór</a:t>
            </a:r>
            <a:r>
              <a:rPr lang="is-IS" sz="2000" dirty="0"/>
              <a:t> hægt af stað.</a:t>
            </a:r>
            <a:br>
              <a:rPr lang="is-IS" sz="2000" dirty="0"/>
            </a:br>
            <a:endParaRPr lang="is-IS" sz="2000" dirty="0"/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Kynningar á teymisvinnu á öllum starfseiningum: </a:t>
            </a:r>
          </a:p>
          <a:p>
            <a:pPr lvl="3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hvað einkenni virk teymi og hvernig eykur teymisvinna samvinnu stétta?</a:t>
            </a:r>
            <a:br>
              <a:rPr lang="is-IS" sz="1600" dirty="0"/>
            </a:br>
            <a:endParaRPr lang="is-IS" sz="1600" dirty="0"/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Finna </a:t>
            </a:r>
            <a:r>
              <a:rPr lang="is-IS" sz="2000" dirty="0" err="1"/>
              <a:t>út</a:t>
            </a:r>
            <a:r>
              <a:rPr lang="is-IS" sz="2000" dirty="0"/>
              <a:t> réttu teymin innan heilsugæslu:</a:t>
            </a:r>
          </a:p>
          <a:p>
            <a:pPr lvl="3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teymi sem halda utan um þjónustu við ákveðinn skjólstæðingahóp </a:t>
            </a:r>
          </a:p>
          <a:p>
            <a:pPr lvl="3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sérhæfð teymi sem sinna þjónustu og eftirliti þeirra sem eru með lagnvinna sjúkdóma eins og sykursýki, eða COPD.  </a:t>
            </a:r>
            <a:br>
              <a:rPr lang="is-IS" sz="1600" dirty="0"/>
            </a:br>
            <a:endParaRPr lang="is-IS" sz="1600" dirty="0"/>
          </a:p>
          <a:p>
            <a:pPr lvl="2">
              <a:buClr>
                <a:srgbClr val="F19910"/>
              </a:buClr>
              <a:buFont typeface="Courier New"/>
              <a:buChar char="o"/>
            </a:pPr>
            <a:r>
              <a:rPr lang="is-IS" sz="2000" dirty="0"/>
              <a:t>Kortleggja hindranir:</a:t>
            </a:r>
          </a:p>
          <a:p>
            <a:pPr lvl="3">
              <a:buClr>
                <a:srgbClr val="F19910"/>
              </a:buClr>
              <a:buFont typeface="Courier New"/>
              <a:buChar char="o"/>
            </a:pPr>
            <a:r>
              <a:rPr lang="is-IS" sz="1600" dirty="0"/>
              <a:t>Það sem vinnur helst gegn framgangi teymisvinnu er takmörkuð mönnun hjúkrunarfræðinga.</a:t>
            </a:r>
          </a:p>
          <a:p>
            <a:pPr marL="914400" lvl="2" indent="0">
              <a:buClr>
                <a:srgbClr val="F19910"/>
              </a:buClr>
              <a:buNone/>
            </a:pPr>
            <a:endParaRPr lang="is-IS" sz="20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58945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356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Staðan í dag/árangurinn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>
            <a:normAutofit/>
          </a:bodyPr>
          <a:lstStyle/>
          <a:p>
            <a:pPr marL="914400" lvl="2" indent="0">
              <a:buClr>
                <a:srgbClr val="F19910"/>
              </a:buClr>
              <a:buNone/>
            </a:pPr>
            <a:r>
              <a:rPr lang="is-IS" dirty="0"/>
              <a:t>Nokkrar heilsugæslustöðvar hafa </a:t>
            </a:r>
            <a:r>
              <a:rPr lang="is-IS" dirty="0" err="1"/>
              <a:t>náð</a:t>
            </a:r>
            <a:r>
              <a:rPr lang="is-IS" dirty="0"/>
              <a:t> markvissum árangi í innleiðingu á teymisvinnu, </a:t>
            </a:r>
            <a:r>
              <a:rPr lang="is-IS" dirty="0" err="1"/>
              <a:t>þær</a:t>
            </a:r>
            <a:r>
              <a:rPr lang="is-IS" dirty="0"/>
              <a:t> eru: 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endParaRPr lang="is-IS" dirty="0"/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dirty="0"/>
              <a:t>Grafarvogur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dirty="0"/>
              <a:t>Mjódd </a:t>
            </a:r>
          </a:p>
          <a:p>
            <a:pPr lvl="3">
              <a:buClr>
                <a:srgbClr val="F19910"/>
              </a:buClr>
              <a:buFont typeface="Courier New"/>
              <a:buChar char="o"/>
            </a:pPr>
            <a:r>
              <a:rPr lang="is-IS" dirty="0"/>
              <a:t>Efstaleiti</a:t>
            </a:r>
            <a:r>
              <a:rPr lang="is-IS" sz="2400" dirty="0"/>
              <a:t/>
            </a:r>
            <a:br>
              <a:rPr lang="is-IS" sz="2400" dirty="0"/>
            </a:br>
            <a:endParaRPr lang="is-IS" sz="2400" dirty="0"/>
          </a:p>
          <a:p>
            <a:pPr marL="914400" lvl="2" indent="0">
              <a:buClr>
                <a:srgbClr val="F19910"/>
              </a:buClr>
              <a:buNone/>
            </a:pPr>
            <a:r>
              <a:rPr lang="is-IS" dirty="0"/>
              <a:t>Innleiðingin á þessum stöðvum miðaði að því að koma á sjúklingamiðuðum teymum.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91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28600" y="1356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is-IS" i="1" dirty="0">
                <a:solidFill>
                  <a:schemeClr val="bg1"/>
                </a:solidFill>
              </a:rPr>
              <a:t>Grafarvogur - dæmi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Undirbúningur sjúklingamiðaðrar teymisvinnu </a:t>
            </a:r>
            <a:r>
              <a:rPr lang="is-IS" sz="2000" dirty="0" err="1"/>
              <a:t>hófst</a:t>
            </a:r>
            <a:r>
              <a:rPr lang="is-IS" sz="2000" dirty="0"/>
              <a:t>  haustið 2015.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Öllu </a:t>
            </a:r>
            <a:r>
              <a:rPr lang="is-IS" sz="2000" dirty="0" err="1"/>
              <a:t>starfsfólki</a:t>
            </a:r>
            <a:r>
              <a:rPr lang="is-IS" sz="2000" dirty="0"/>
              <a:t> var skipt upp í teymi, 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Fjöldi teyma tók mið af fjölda hjúkrunarfræðinga á stöðinni. 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Hvert teymi innihélt: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1600" dirty="0"/>
              <a:t>1 stöðu hjúkrunarfræðings að lágmarki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1600" dirty="0"/>
              <a:t>1-2 stöður </a:t>
            </a:r>
            <a:r>
              <a:rPr lang="is-IS" sz="1600" dirty="0" err="1"/>
              <a:t>lækna</a:t>
            </a:r>
            <a:r>
              <a:rPr lang="is-IS" sz="1600" dirty="0"/>
              <a:t>, 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1600" dirty="0"/>
              <a:t>1 stöðu ritara  </a:t>
            </a:r>
          </a:p>
          <a:p>
            <a:pPr lvl="3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1600" dirty="0"/>
              <a:t>sálfræðingur og ljósmóðir gengu þvert á teymin. 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Innleiðingin gekk ágætlega - Mikil ánægja með aukna samvinnu - starfsmenn tilbúnir í aukið álag.  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Fljótleg kom </a:t>
            </a:r>
            <a:r>
              <a:rPr lang="is-IS" sz="2000" dirty="0" err="1"/>
              <a:t>þó</a:t>
            </a:r>
            <a:r>
              <a:rPr lang="is-IS" sz="2000" dirty="0"/>
              <a:t> í ljós að of fáir hjúkrunarfræðingar voru í teymunum og  ekki hægt að fjölga þeim vegna niðurskurðar með nýju fjármögnunarlíkani. </a:t>
            </a:r>
          </a:p>
          <a:p>
            <a:pPr lvl="2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>
                <a:sym typeface="Wingdings" panose="05000000000000000000" pitchFamily="2" charset="2"/>
              </a:rPr>
              <a:t> </a:t>
            </a:r>
            <a:r>
              <a:rPr lang="is-IS" sz="2000" dirty="0"/>
              <a:t> mikið bakslag í uppbygginu teymisvinnunnar.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727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90500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klfhw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28600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754" y="309782"/>
            <a:ext cx="8229600" cy="1143000"/>
          </a:xfrm>
        </p:spPr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Mjódd - dæmi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endParaRPr lang="is-IS" sz="20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Starfsfólkinu skipt niður í sjúklingamiðuð teymi </a:t>
            </a:r>
            <a:br>
              <a:rPr lang="is-IS" sz="2000" dirty="0"/>
            </a:br>
            <a:endParaRPr lang="is-IS" sz="20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Teymin hittust reglulega og síðan öll saman á stuttum stöðumatsfundum.  </a:t>
            </a:r>
            <a:br>
              <a:rPr lang="is-IS" sz="2000" dirty="0"/>
            </a:br>
            <a:endParaRPr lang="is-IS" sz="20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Vaktin er orðin mjög virk og aukið samstarf/teymisvinna </a:t>
            </a:r>
            <a:r>
              <a:rPr lang="is-IS" sz="2000" dirty="0" err="1"/>
              <a:t>lækna</a:t>
            </a:r>
            <a:r>
              <a:rPr lang="is-IS" sz="2000" dirty="0"/>
              <a:t> og </a:t>
            </a:r>
            <a:r>
              <a:rPr lang="is-IS" sz="2000" dirty="0" err="1"/>
              <a:t>hjúkrunarfærðinga</a:t>
            </a:r>
            <a:r>
              <a:rPr lang="is-IS" sz="2000" dirty="0"/>
              <a:t>  </a:t>
            </a:r>
            <a:r>
              <a:rPr lang="is-IS" sz="2000" dirty="0">
                <a:sym typeface="Wingdings" panose="05000000000000000000" pitchFamily="2" charset="2"/>
              </a:rPr>
              <a:t> </a:t>
            </a:r>
            <a:r>
              <a:rPr lang="is-IS" sz="2000" dirty="0"/>
              <a:t>Sjúklingaflæðið þar í gegn hefur aukist til muna.</a:t>
            </a:r>
            <a:br>
              <a:rPr lang="is-IS" sz="2000" dirty="0"/>
            </a:br>
            <a:r>
              <a:rPr lang="is-IS" sz="2000" dirty="0"/>
              <a:t> </a:t>
            </a:r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000" dirty="0"/>
              <a:t>Margar vinnustofur voru haldnar til að finna bestu lausnirnar og hvernig vinnunni væri best fyrir komið til að nýta hæfni hvers og eins.      </a:t>
            </a:r>
            <a:endParaRPr lang="is-IS" sz="3200" dirty="0"/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813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71810" y="224236"/>
            <a:ext cx="8640000" cy="6477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chemeClr val="tx1">
                <a:alpha val="5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 </a:t>
            </a:r>
            <a:r>
              <a:rPr lang="en-US" dirty="0" err="1"/>
              <a:t>klf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8471" y="330810"/>
            <a:ext cx="8657538" cy="1086827"/>
          </a:xfrm>
          <a:prstGeom prst="rect">
            <a:avLst/>
          </a:prstGeom>
          <a:solidFill>
            <a:srgbClr val="00A6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4483"/>
            <a:ext cx="8229600" cy="1143000"/>
          </a:xfrm>
        </p:spPr>
        <p:txBody>
          <a:bodyPr/>
          <a:lstStyle/>
          <a:p>
            <a:r>
              <a:rPr lang="is-IS" i="1" dirty="0">
                <a:solidFill>
                  <a:schemeClr val="bg1"/>
                </a:solidFill>
              </a:rPr>
              <a:t>Efstaleiti - Árbær - dæmi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endParaRPr lang="is-IS" sz="24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400" dirty="0"/>
              <a:t>Í Efstaleiti eru tvíburateymi. Tengd eru saman </a:t>
            </a:r>
            <a:r>
              <a:rPr lang="is-IS" sz="2400" dirty="0" err="1"/>
              <a:t>læknir</a:t>
            </a:r>
            <a:r>
              <a:rPr lang="is-IS" sz="2400" dirty="0"/>
              <a:t> og hjúkrunarfræðingur þannig að skjólstæðingarnir eiga bæði sinn heimilislækni og hjúkrunarfræðing</a:t>
            </a:r>
            <a:br>
              <a:rPr lang="is-IS" sz="2400" dirty="0"/>
            </a:br>
            <a:endParaRPr lang="is-IS" sz="2400" dirty="0"/>
          </a:p>
          <a:p>
            <a:pPr lvl="1">
              <a:buClr>
                <a:srgbClr val="F19910"/>
              </a:buClr>
              <a:buFont typeface="Courier New" panose="02070309020205020404" pitchFamily="49" charset="0"/>
              <a:buChar char="o"/>
            </a:pPr>
            <a:r>
              <a:rPr lang="is-IS" sz="2400" dirty="0"/>
              <a:t>Árbær er að byrja með teymi en ekki verða allir settir í teymi heldur byrjað á tveimur teymum.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8600" y="6451500"/>
            <a:ext cx="8640000" cy="216000"/>
          </a:xfrm>
          <a:prstGeom prst="rect">
            <a:avLst/>
          </a:prstGeom>
          <a:solidFill>
            <a:srgbClr val="F1991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126163"/>
            <a:ext cx="1016000" cy="4627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4138" y="6421000"/>
            <a:ext cx="80889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s-IS" sz="1200" b="1" i="1" dirty="0">
                <a:solidFill>
                  <a:schemeClr val="bg1"/>
                </a:solidFill>
              </a:rPr>
              <a:t>ÁBYRGÐ – FAGMENNSKA – TRAUST – ÞJÓNUSTA – FRAMÞRÓUN</a:t>
            </a:r>
            <a:endParaRPr lang="is-IS" sz="1200" dirty="0">
              <a:solidFill>
                <a:schemeClr val="bg1"/>
              </a:solidFill>
            </a:endParaRPr>
          </a:p>
        </p:txBody>
      </p:sp>
      <p:sp>
        <p:nvSpPr>
          <p:cNvPr id="11" name="Right Triangle 10"/>
          <p:cNvSpPr/>
          <p:nvPr/>
        </p:nvSpPr>
        <p:spPr>
          <a:xfrm flipH="1">
            <a:off x="228600" y="257786"/>
            <a:ext cx="157091" cy="73024"/>
          </a:xfrm>
          <a:prstGeom prst="rtTriangle">
            <a:avLst/>
          </a:prstGeom>
          <a:solidFill>
            <a:srgbClr val="007E85"/>
          </a:solidFill>
          <a:ln>
            <a:noFill/>
          </a:ln>
          <a:effectLst>
            <a:innerShdw blurRad="63500" dist="12700" dir="16200000">
              <a:srgbClr val="000000">
                <a:alpha val="20000"/>
              </a:srgbClr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874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F37ADBBD39AE4DB57EB6BDDD509D79" ma:contentTypeVersion="1" ma:contentTypeDescription="Create a new document." ma:contentTypeScope="" ma:versionID="835bd83d115ebbca20be38acfe686e4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411F23FB-81C0-4C76-8305-5643083F0E0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0763C9-D307-42FD-81E5-865DA44E5B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B085B4-A965-4CF0-BEC5-B54787A9DA26}">
  <ds:schemaRefs>
    <ds:schemaRef ds:uri="http://schemas.openxmlformats.org/package/2006/metadata/core-properties"/>
    <ds:schemaRef ds:uri="http://purl.org/dc/dcmitype/"/>
    <ds:schemaRef ds:uri="http://purl.org/dc/terms/"/>
    <ds:schemaRef ds:uri="http://purl.org/dc/elements/1.1/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5284</TotalTime>
  <Words>1456</Words>
  <Application>Microsoft Office PowerPoint</Application>
  <PresentationFormat>On-screen Show (4:3)</PresentationFormat>
  <Paragraphs>165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Courier New</vt:lpstr>
      <vt:lpstr>Wingdings</vt:lpstr>
      <vt:lpstr>Office Theme</vt:lpstr>
      <vt:lpstr>Custom Design</vt:lpstr>
      <vt:lpstr>Acrobat Document</vt:lpstr>
      <vt:lpstr>Breytt verklag, þróun þverfaglegrar teymisvinnu hjá HH</vt:lpstr>
      <vt:lpstr>Til umfjöllunar í dag</vt:lpstr>
      <vt:lpstr>Aðdragandinn að breytingunni</vt:lpstr>
      <vt:lpstr>Nýtt skipulag HH</vt:lpstr>
      <vt:lpstr>Innleiðingin</vt:lpstr>
      <vt:lpstr>Staðan í dag/árangurinn</vt:lpstr>
      <vt:lpstr>Grafarvogur - dæmi</vt:lpstr>
      <vt:lpstr>Mjódd - dæmi</vt:lpstr>
      <vt:lpstr>Efstaleiti - Árbær - dæmi</vt:lpstr>
      <vt:lpstr>Árangurinn</vt:lpstr>
      <vt:lpstr>Hindranir - áskoranir</vt:lpstr>
      <vt:lpstr>PowerPoint Presentation</vt:lpstr>
    </vt:vector>
  </TitlesOfParts>
  <Company>PORT hönnun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Kynning á skemmtidagskrá Árshátíð Heilsugæslu Grafarvogs</dc:title>
  <dc:creator>Kári  Regal</dc:creator>
  <cp:lastModifiedBy>Rósa Marinósdóttir</cp:lastModifiedBy>
  <cp:revision>352</cp:revision>
  <cp:lastPrinted>2018-03-21T16:08:06Z</cp:lastPrinted>
  <dcterms:created xsi:type="dcterms:W3CDTF">2013-06-11T08:40:59Z</dcterms:created>
  <dcterms:modified xsi:type="dcterms:W3CDTF">2018-05-28T15:14:46Z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0x010100C4F37ADBBD39AE4DB57EB6BDDD509D79</vt:lpwstr>
  </property>
</Properties>
</file>